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23DBBE3-8061-4EB3-A562-4EC6C79AED4F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4C1146E-F450-4BC8-BC04-BF33DCFC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6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46E-F450-4BC8-BC04-BF33DCFCB0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46E-F450-4BC8-BC04-BF33DCFCB0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9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8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5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DDE2-E6F2-4C2F-A44C-7D85FD31B9A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1CE7-878B-4068-8EDD-6494275E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docid=PYKPiD57pLspyM&amp;tbnid=A8w9Giz63bPOnM:&amp;ved=0CAUQjRw&amp;url=http://www.lakehowell.scps.k12.fl.us/Students/APUSHistory.aspx&amp;ei=bTP_U-PhJMfPggS0iYLQAw&amp;bvm=bv.74035653,d.eXY&amp;psig=AFQjCNFJajgZGFsNTlaUCytAqYQsG5cQzA&amp;ust=140932016177839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9560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rgbClr val="002060"/>
                </a:solidFill>
                <a:latin typeface="Algerian" panose="04020705040A02060702" pitchFamily="82" charset="0"/>
              </a:rPr>
              <a:t>AP US </a:t>
            </a:r>
            <a:r>
              <a:rPr lang="en-US" sz="6000" b="1" i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History</a:t>
            </a:r>
            <a:endParaRPr lang="en-US" sz="6000" b="1" i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r>
              <a:rPr lang="en-US" i="1" smtClean="0">
                <a:solidFill>
                  <a:srgbClr val="FF0000"/>
                </a:solidFill>
              </a:rPr>
              <a:t>2017- 2018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anderson\Pictures\New folder (2)\Chargers_log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863"/>
            <a:ext cx="2438400" cy="19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anderson\Pictures\New folder (2)\Chargers_log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8863"/>
            <a:ext cx="2438400" cy="19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ddlesex County Public Sch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8863"/>
            <a:ext cx="3505200" cy="19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8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24calendars.com/printable-calendar/april-2018-calenda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umming Junction 2"/>
          <p:cNvSpPr/>
          <p:nvPr/>
        </p:nvSpPr>
        <p:spPr>
          <a:xfrm>
            <a:off x="6400800" y="1255776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umming Junction 3"/>
          <p:cNvSpPr/>
          <p:nvPr/>
        </p:nvSpPr>
        <p:spPr>
          <a:xfrm>
            <a:off x="4076700" y="1234005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5143499" y="1234005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umming Junction 5"/>
          <p:cNvSpPr/>
          <p:nvPr/>
        </p:nvSpPr>
        <p:spPr>
          <a:xfrm>
            <a:off x="2870198" y="1255776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umming Junction 6"/>
          <p:cNvSpPr/>
          <p:nvPr/>
        </p:nvSpPr>
        <p:spPr>
          <a:xfrm>
            <a:off x="1752600" y="1226747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91476"/>
            <a:ext cx="1219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229" y="259581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600" y="2725894"/>
            <a:ext cx="1232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Ch.36 (pg. 798)</a:t>
            </a:r>
          </a:p>
          <a:p>
            <a:pPr algn="ctr"/>
            <a:r>
              <a:rPr lang="en-US" sz="1200" b="1" i="1" dirty="0" smtClean="0"/>
              <a:t>Ch. 37 (pg. 860)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9676" y="2802837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3998685" y="2356562"/>
            <a:ext cx="1181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Ch.34 to 35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 to 1945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2238700"/>
            <a:ext cx="1140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Cold War Begins (1945 to 1954)</a:t>
            </a:r>
            <a:endParaRPr lang="en-US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522514" y="3882571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37 (pg. 860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36987" y="3513239"/>
            <a:ext cx="150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Eisenhower Era (1952 to 1960)</a:t>
            </a:r>
            <a:endParaRPr lang="en-US" sz="1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1629675" y="3851793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6386512" y="3187559"/>
            <a:ext cx="1154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Eisenhower Era (1952 to 1960)</a:t>
            </a:r>
            <a:endParaRPr lang="en-US" sz="14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504372" y="4729174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Ch.38 (pg. 889)</a:t>
            </a:r>
          </a:p>
          <a:p>
            <a:r>
              <a:rPr lang="en-US" sz="1200" b="1" i="1" dirty="0" smtClean="0"/>
              <a:t>Ch. 39 (pg. 916)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42506" y="4359842"/>
            <a:ext cx="1207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Stormy Sixties (1960 to 1969)</a:t>
            </a:r>
            <a:endParaRPr lang="en-US" sz="14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4019549" y="4135472"/>
            <a:ext cx="1181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Stalemated Seventies (1970 to 1979)</a:t>
            </a:r>
            <a:endParaRPr lang="en-US" sz="14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6315966" y="4201245"/>
            <a:ext cx="129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Resurgences of Conservatism (1980 to 1992)</a:t>
            </a:r>
            <a:endParaRPr lang="en-US" sz="14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540657" y="56388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Ch.40 (pg. 942)</a:t>
            </a:r>
          </a:p>
          <a:p>
            <a:r>
              <a:rPr lang="en-US" sz="1200" b="1" i="1" dirty="0" smtClean="0"/>
              <a:t>Ch. 41 (pg. 965)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70" y="5190839"/>
            <a:ext cx="129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Resurgences of Conservatism (1980 to 1992)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78545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24calendars.com/printable-calendar/may-2018-calenda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umming Junction 2"/>
          <p:cNvSpPr/>
          <p:nvPr/>
        </p:nvSpPr>
        <p:spPr>
          <a:xfrm>
            <a:off x="1752600" y="54864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115" y="274096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115" y="247301"/>
            <a:ext cx="1219200" cy="674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2133600"/>
            <a:ext cx="121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AP American History Test!!!!!!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115" y="169222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Ch.40 (pg. 942)</a:t>
            </a:r>
          </a:p>
          <a:p>
            <a:r>
              <a:rPr lang="en-US" sz="1200" b="1" i="1" dirty="0" smtClean="0"/>
              <a:t>Ch. 41 (pg. 965)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8839" y="1215166"/>
            <a:ext cx="1349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 Confronts the Post Cold Era (1992 to 2011)</a:t>
            </a:r>
            <a:endParaRPr lang="en-US" sz="1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6292573" y="1394936"/>
            <a:ext cx="1283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Ch.37 to 41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 to 2008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1423" y="2974776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928839" y="2974123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431934" y="3289893"/>
            <a:ext cx="6244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/>
              <a:t>SOL review</a:t>
            </a:r>
            <a:endParaRPr lang="en-US" sz="60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1377506" y="4327748"/>
            <a:ext cx="6244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/>
              <a:t>SOL review</a:t>
            </a:r>
            <a:endParaRPr lang="en-US" sz="60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2830285" y="5399192"/>
            <a:ext cx="6244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/>
              <a:t>SOL test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91559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24calendars.com/printable-calendar/june-2018-calenda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7600" y="2667000"/>
            <a:ext cx="119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dirty="0" smtClean="0"/>
              <a:t>Graduation</a:t>
            </a:r>
            <a:endParaRPr lang="en-US" sz="1600" i="1" u="sng" dirty="0"/>
          </a:p>
        </p:txBody>
      </p:sp>
    </p:spTree>
    <p:extLst>
      <p:ext uri="{BB962C8B-B14F-4D97-AF65-F5344CB8AC3E}">
        <p14:creationId xmlns:p14="http://schemas.microsoft.com/office/powerpoint/2010/main" val="409260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AP American History!!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72000" cy="5791200"/>
          </a:xfrm>
        </p:spPr>
        <p:txBody>
          <a:bodyPr>
            <a:normAutofit lnSpcReduction="10000"/>
          </a:bodyPr>
          <a:lstStyle/>
          <a:p>
            <a:r>
              <a:rPr lang="en-US" sz="2000" b="1" i="1" u="sng" dirty="0" smtClean="0"/>
              <a:t>Books to read</a:t>
            </a:r>
          </a:p>
          <a:p>
            <a:pPr lvl="1"/>
            <a:r>
              <a:rPr lang="en-US" sz="1200" dirty="0" smtClean="0"/>
              <a:t>“</a:t>
            </a:r>
            <a:r>
              <a:rPr lang="en-US" sz="1200" b="1" i="1" dirty="0" smtClean="0"/>
              <a:t>A People’s History of the </a:t>
            </a:r>
            <a:r>
              <a:rPr lang="en-US" sz="1200" b="1" i="1" dirty="0" smtClean="0">
                <a:effectLst/>
              </a:rPr>
              <a:t> United States</a:t>
            </a:r>
            <a:r>
              <a:rPr lang="en-US" sz="1200" dirty="0" smtClean="0">
                <a:effectLst/>
              </a:rPr>
              <a:t>”- H. Zinn</a:t>
            </a:r>
          </a:p>
          <a:p>
            <a:pPr lvl="1"/>
            <a:r>
              <a:rPr lang="en-US" sz="1200" dirty="0" smtClean="0"/>
              <a:t>“</a:t>
            </a:r>
            <a:r>
              <a:rPr lang="en-US" sz="1200" b="1" i="1" dirty="0" smtClean="0"/>
              <a:t>The Lies My Teacher Told Me</a:t>
            </a:r>
            <a:r>
              <a:rPr lang="en-US" sz="1200" dirty="0" smtClean="0"/>
              <a:t>”- J. </a:t>
            </a:r>
            <a:r>
              <a:rPr lang="en-US" sz="1200" dirty="0" err="1" smtClean="0"/>
              <a:t>Loewen</a:t>
            </a:r>
            <a:endParaRPr lang="en-US" sz="1200" dirty="0" smtClean="0"/>
          </a:p>
          <a:p>
            <a:pPr lvl="1"/>
            <a:r>
              <a:rPr lang="en-US" sz="1200" b="1" dirty="0" smtClean="0">
                <a:effectLst/>
              </a:rPr>
              <a:t>“</a:t>
            </a:r>
            <a:r>
              <a:rPr lang="en-US" sz="1200" b="1" i="1" dirty="0" smtClean="0">
                <a:effectLst/>
              </a:rPr>
              <a:t>Barron's AP United States History</a:t>
            </a:r>
            <a:r>
              <a:rPr lang="en-US" sz="1200" b="1" dirty="0" smtClean="0">
                <a:effectLst/>
              </a:rPr>
              <a:t>”</a:t>
            </a:r>
          </a:p>
          <a:p>
            <a:pPr lvl="1"/>
            <a:r>
              <a:rPr lang="en-US" sz="1200" b="1" dirty="0" smtClean="0"/>
              <a:t>“The American Pageant”- Kennedy&amp; Cohen (text book)</a:t>
            </a:r>
            <a:endParaRPr lang="en-US" sz="1200" b="1" dirty="0" smtClean="0">
              <a:effectLst/>
            </a:endParaRPr>
          </a:p>
          <a:p>
            <a:r>
              <a:rPr lang="en-US" sz="2000" b="1" i="1" u="sng" dirty="0" smtClean="0"/>
              <a:t>AP Test</a:t>
            </a:r>
          </a:p>
          <a:p>
            <a:pPr lvl="1"/>
            <a:r>
              <a:rPr lang="en-US" sz="1300" b="1" i="1" dirty="0" smtClean="0"/>
              <a:t>May </a:t>
            </a:r>
            <a:r>
              <a:rPr lang="en-US" sz="1300" b="1" i="1" dirty="0" smtClean="0"/>
              <a:t>11th</a:t>
            </a:r>
            <a:endParaRPr lang="en-US" sz="1300" b="1" i="1" dirty="0" smtClean="0"/>
          </a:p>
          <a:p>
            <a:pPr lvl="1"/>
            <a:r>
              <a:rPr lang="en-US" sz="1200" b="1" i="1" dirty="0" smtClean="0"/>
              <a:t>50 Multiple Choice</a:t>
            </a:r>
          </a:p>
          <a:p>
            <a:pPr lvl="1"/>
            <a:r>
              <a:rPr lang="en-US" sz="1200" b="1" i="1" dirty="0" smtClean="0"/>
              <a:t>1 DBQ</a:t>
            </a:r>
          </a:p>
          <a:p>
            <a:pPr lvl="1"/>
            <a:r>
              <a:rPr lang="en-US" sz="1200" b="1" i="1" dirty="0" smtClean="0"/>
              <a:t>1 FRQ</a:t>
            </a:r>
          </a:p>
          <a:p>
            <a:pPr lvl="1"/>
            <a:r>
              <a:rPr lang="en-US" sz="1200" b="1" i="1" dirty="0" smtClean="0"/>
              <a:t>4 Short Answers Questions</a:t>
            </a:r>
          </a:p>
          <a:p>
            <a:r>
              <a:rPr lang="en-US" sz="2000" b="1" i="1" u="sng" dirty="0" smtClean="0"/>
              <a:t>AP Class</a:t>
            </a:r>
          </a:p>
          <a:p>
            <a:pPr lvl="1"/>
            <a:r>
              <a:rPr lang="en-US" sz="1200" b="1" dirty="0" smtClean="0"/>
              <a:t>Quiz are all short answer</a:t>
            </a:r>
          </a:p>
          <a:p>
            <a:pPr lvl="1"/>
            <a:r>
              <a:rPr lang="en-US" sz="1200" b="1" dirty="0" smtClean="0"/>
              <a:t>Tests are all Multiple Choice</a:t>
            </a:r>
          </a:p>
          <a:p>
            <a:pPr lvl="1"/>
            <a:r>
              <a:rPr lang="en-US" sz="1200" b="1" dirty="0" smtClean="0"/>
              <a:t>Will do one DBQ or FRQ a month</a:t>
            </a:r>
          </a:p>
          <a:p>
            <a:pPr marL="457200" lvl="1" indent="0">
              <a:buNone/>
            </a:pPr>
            <a:endParaRPr lang="en-US" sz="1200" b="1" dirty="0" smtClean="0"/>
          </a:p>
          <a:p>
            <a:r>
              <a:rPr lang="en-US" sz="2000" b="1" i="1" u="sng" dirty="0" smtClean="0"/>
              <a:t>AP Information</a:t>
            </a:r>
          </a:p>
          <a:p>
            <a:pPr lvl="1"/>
            <a:r>
              <a:rPr lang="en-US" sz="1200" b="1" dirty="0" smtClean="0"/>
              <a:t>This class does have PP --- test and quizzes are not based on PP.</a:t>
            </a:r>
          </a:p>
          <a:p>
            <a:pPr lvl="1"/>
            <a:r>
              <a:rPr lang="en-US" sz="1200" b="1" dirty="0" smtClean="0"/>
              <a:t>The text book and your assigned reading will be what </a:t>
            </a:r>
            <a:r>
              <a:rPr lang="en-US" sz="1200" b="1" dirty="0" smtClean="0"/>
              <a:t>you are tested </a:t>
            </a:r>
            <a:r>
              <a:rPr lang="en-US" sz="1200" b="1" dirty="0" smtClean="0"/>
              <a:t>and </a:t>
            </a:r>
            <a:r>
              <a:rPr lang="en-US" sz="1200" b="1" dirty="0" smtClean="0"/>
              <a:t>quizzed over.</a:t>
            </a:r>
            <a:endParaRPr lang="en-US" sz="1200" b="1" dirty="0" smtClean="0"/>
          </a:p>
          <a:p>
            <a:endParaRPr lang="en-US" sz="1600" b="1" dirty="0" smtClean="0"/>
          </a:p>
          <a:p>
            <a:pPr lvl="1"/>
            <a:endParaRPr lang="en-US" sz="1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9708" y="1524001"/>
            <a:ext cx="4544291" cy="4876800"/>
          </a:xfrm>
        </p:spPr>
        <p:txBody>
          <a:bodyPr>
            <a:normAutofit lnSpcReduction="10000"/>
          </a:bodyPr>
          <a:lstStyle/>
          <a:p>
            <a:r>
              <a:rPr lang="en-US" sz="2000" b="1" i="1" u="sng" dirty="0" smtClean="0"/>
              <a:t>AP Grading Scale</a:t>
            </a:r>
          </a:p>
          <a:p>
            <a:pPr lvl="1"/>
            <a:r>
              <a:rPr lang="en-US" sz="1200" dirty="0" smtClean="0"/>
              <a:t>Test- 40%</a:t>
            </a:r>
          </a:p>
          <a:p>
            <a:pPr lvl="1"/>
            <a:r>
              <a:rPr lang="en-US" sz="1200" dirty="0" smtClean="0"/>
              <a:t>Quiz- 30%</a:t>
            </a:r>
          </a:p>
          <a:p>
            <a:pPr lvl="1"/>
            <a:r>
              <a:rPr lang="en-US" sz="1200" dirty="0" smtClean="0"/>
              <a:t>Homework- 15%</a:t>
            </a:r>
          </a:p>
          <a:p>
            <a:pPr lvl="1"/>
            <a:r>
              <a:rPr lang="en-US" sz="1200" dirty="0" smtClean="0"/>
              <a:t>Classwork- 15%</a:t>
            </a:r>
          </a:p>
          <a:p>
            <a:pPr lvl="1"/>
            <a:endParaRPr lang="en-US" sz="1200" dirty="0"/>
          </a:p>
          <a:p>
            <a:r>
              <a:rPr lang="en-US" sz="2000" b="1" i="1" u="sng" dirty="0" smtClean="0"/>
              <a:t>AP vs SOL</a:t>
            </a:r>
          </a:p>
          <a:p>
            <a:pPr lvl="1"/>
            <a:r>
              <a:rPr lang="en-US" sz="1200" b="1" dirty="0" smtClean="0"/>
              <a:t>You are still going to have to take the VA/US SOL</a:t>
            </a:r>
          </a:p>
          <a:p>
            <a:pPr lvl="1"/>
            <a:r>
              <a:rPr lang="en-US" sz="1200" b="1" dirty="0" smtClean="0"/>
              <a:t>They are two different test</a:t>
            </a:r>
          </a:p>
          <a:p>
            <a:pPr lvl="2"/>
            <a:r>
              <a:rPr lang="en-US" sz="1200" b="1" dirty="0" smtClean="0"/>
              <a:t>AP- is looking for advanced thing and your ability to look at history thought many perspectives.</a:t>
            </a:r>
          </a:p>
          <a:p>
            <a:pPr lvl="2"/>
            <a:r>
              <a:rPr lang="en-US" sz="1200" b="1" dirty="0" smtClean="0"/>
              <a:t>In AP the more you know and the better you can write the better your score will be</a:t>
            </a:r>
          </a:p>
          <a:p>
            <a:pPr lvl="2"/>
            <a:r>
              <a:rPr lang="en-US" sz="1200" b="1" dirty="0" smtClean="0"/>
              <a:t>SOL- is looking for information that you were spoon feed  and no writing</a:t>
            </a:r>
          </a:p>
          <a:p>
            <a:r>
              <a:rPr lang="en-US" sz="2000" b="1" i="1" u="sng" dirty="0" smtClean="0"/>
              <a:t>AP</a:t>
            </a:r>
            <a:endParaRPr lang="en-US" sz="2000" dirty="0" smtClean="0"/>
          </a:p>
          <a:p>
            <a:pPr lvl="1"/>
            <a:r>
              <a:rPr lang="en-US" sz="1200" b="1" dirty="0" smtClean="0"/>
              <a:t>Any student who scores Higher than a three on AP test can get college credit for this class. (the highest score is a 9)</a:t>
            </a:r>
          </a:p>
          <a:p>
            <a:pPr lvl="1"/>
            <a:r>
              <a:rPr lang="en-US" sz="1200" b="1" dirty="0" smtClean="0"/>
              <a:t>Writing is a major factor on this test and in this class. Please always take your time and write clear and to the point!</a:t>
            </a:r>
          </a:p>
          <a:p>
            <a:pPr lvl="1"/>
            <a:r>
              <a:rPr lang="en-US" sz="1200" b="1" dirty="0" smtClean="0"/>
              <a:t>KNOW YOUR SFI (Specific, Factual Information)</a:t>
            </a:r>
            <a:endParaRPr lang="en-US" sz="1200" b="1" dirty="0"/>
          </a:p>
          <a:p>
            <a:endParaRPr lang="en-US" sz="2000" b="1" i="1" u="sng" dirty="0" smtClean="0"/>
          </a:p>
          <a:p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 descr="data:image/jpeg;base64,/9j/4AAQSkZJRgABAQAAAQABAAD/2wCEAAkGBhMSERQUExQWFRUUFxcYGBgYGBwXGRgdFBUVFxwcGx0YHCYeGBkjGRUUHy8gJCcpLCwsFR4xNTAqNSYrLCkBCQoKDgwOGg8PGiwkHCQpLCwpLCwpLCkpLCwpLCksLCwpLCwsLCkpLCkpLCwsLCwsLCwsLCwsKSwpKSwsKSwsKf/AABEIAHUBsAMBIgACEQEDEQH/xAAcAAABBQEBAQAAAAAAAAAAAAAFAAMEBgcCAQj/xABJEAABAwIEAwUEBwQIBQMFAAABAgMRAAQFEiExBkFRBxMiYXEygZGhFCNCsbLB0VJicuEkQ3OCkqLC8BUzNFOzCIPxFyU1Y3T/xAAaAQADAQEBAQAAAAAAAAAAAAAAAQMCBAUG/8QALBEAAgICAgIBAwMDBQAAAAAAAAECEQMxEiEEQTIFE1EiYZGBofAUIzNCcf/aAAwDAQACEQMRAD8ArqXj7K6YuLaNaeGoEmeivyNSsJtlvOJYjxLIA9/P0516tnn0B68IqfiFgplxSFDVJI+FQ8lNOzLVMZ7udwD660/eXS3FFSzJ/TQe6uIrxVDQ0xp1sKEEaVFauXLcyJUippFeAUDsdL7T6ZAE8xy/lVl7MMOi4cSfE2WlJUDyCiJigmBLt2nMzjCXJPU6f3Zg1svCt2w61LKUAbEBAT7iRXPmm0mqLY427sz1/swuluLSkBLYUYcUYBHIjmdKouPYStl5TaFl0I0KuRPOPKtu7R7p5uzJakAqyrO5AI0g9DtWIG+hUK+NGKUpdseRKOiPb2S9zpUgsEbVKC52r2KuRBq0K86ZJdTtRk+VeBAO9AWSxirn0FLSSnOVKUqDyGwNBO/zykyhe3r+tT0W4TsIpm5tUr3GvWsqNGuVg3v3Wd/En4j+VS7fEUr0Oh6GuVLWgajMmp2B8LJviQ0pDShuFqifQb0N12C7C/DOAd+zcpRqUhK0p5yJkD1E/Cqz/wAMWtyG0kknQASdfKtb4Q4QXYhQLwWtcfZISmDyUdzXnFmMt2DaihpKXXJEpHXdU++a5/u/qaXZb7fXZmItlNEtlJBSYM9edM3Dc14UleqHDrrrrTiArZUHzrpIMFXDNRAYo0toHQ1GuMKMSnXyoY0weEdKsvBeIELU0TodU+o3qs5SD0NTsHfh9snTxAH36Vh9lF0acLtXMzRDDsWCDrtQZDnX41LYbQv7WU9d0+/pUWitl2QUup6gigt3ZLanw940faT0oUzfOW6tTp8Un0ijSOIcycxGSNyTCT6zUm+JpRb0A7jCNCtk50c0/aT+ooQ/Cd9KLYnxTbNqzIClK38AIT7zVfxHipTw8IQkHfTMr56Vl+QkdMPDnI7ViYAj7zEUy/j6AIWorj7KZ++q/dWbhM5s3v8AyqKhxSTGoqEszejsh4cY/IPL4tXshIbHxV8TtTH/ABRRM5yrqF6/A0PNzIhQBFclkH2T7jUW72dsIKHxQds8WSojSDRFdslfiSYNU5KTNGsOviNCdqlKNaOmM76ZYm5KYVrUdzDEHYR6V2y9mFPhyp6K9MCP4QtBlOtS2HVFMKHxojmrlaJp8hcQK5hyDrFNrs4EJoi4iK4TTsXEBrsFTU1i3CRRX6IDrUZ1mKfKw40cJFdd2K4BqTbJmkaQOetEmob+FTtRm4ag1wBTTaMOKZVXrYoOoongz+sdaJXbQKTI5UDZZUgg+dUu0SceL6NA4Y4ctnvCu4U24fsFIg+ipg1eMB4Cbtng7nzlIIT4YjNpPwrN8MZDriElaUJJkqJgAc/fFaM9xxasIShrM7kAAjQaeZ516+XlpHyMOPsYx/s9TcPKd70ISrUjLMGNTvtVG4iwa2YTDLqn3J1IACBG/mT6VfMWxtm9tFpbcyOAZsijlJjcdFVkrqFIOZJkcx0p4eWm9BkraRHW5O4po1P7xDg10VUR23IrqOUaivANa6SKSqQHOU1oWF4x9AwxCtnX8xSPLbMfIVnhWRymn7i9W5BUomAEieQGwHSsTjy6KQlxdlh/+pDvcLZuUd62oEZxotHQ9Fa1Wm3WnxyB89v5VyU0NucOIOZvQ9KFFR0Ny5bJjtmpo+ESOn6VLwhj6S4G0e0QdD5AmPlQ6zxo+w4PKrj2f4eXL1txIMJCiVcttiYjWiTpNgl2VZaFIPWNxXjl+lIk7nYc60vFOzFTlwtxK0oZUcw3JE6kRyg85rPsfTaNvlDWYhGhUozmPMiNAKzDIpdI1LHXYw0/mpw1whaeUV6aoTPaZW2iZkJI5gwa4uF1BZt85lRgUAavwFjaksuqdWVobiM2vKTJqXf31nitq42haUvJBUhJMEFI+zO4I5VQrbE0N2f0dvdaypZnkNAKDXFnzQSlQ1kaVzfauTZ0LJSoh3WHONmRPup6zxEHRR1pWuMqT4HdfWn7mxbdEp0PUV0kH+51dW5KSU7jWagt36hvVk4KslKW5br/AK1BCFcgoGRPTWPjQxzh99bi0obOZBOboMu8nasc1bTN8OrQwpCHB4h+tQ3sKjVBn10NR1lUx06U6w25Mj50wqi/YFdOJZbOUklMbTMaU5eXaE6lQQeaUjMfgNqrFjjaw33SlHKOSTAM6mY9akCyQvVtUHevMy5mpNHteP4anFSbCaOICoZWYQeRX4ifyBoa9iC80PjP5n8qhvskGYhQ36H0qZa3qVjK4JrllJs9PHihDS7JNsE7oXp+ydajXmDZ/Ejwk7jlUa7sFNnMnUfdUuwxGYBMGp67RdU+mCVtOt8jTTqivferYqFVHesknlTUweIrHdmvINF7jCinUa1DUzHKt2ScKG206U+w5BqOpRrxK6Auiy2VxRMLqu2NxOlHGj4RUWjoix4u0go1wBTzSp5Vk1sg3KtaaSam3Ntm9nfpUFaSgwoGmPRPtrkDQ1LcYSoVDbYStMjemmny2TOqdtOVIdjNzb5VRyruzVrUq6ggE+JPODqKgfRlIVLZzDmk700ZY9eKEielQrhpYGZHiHMUQcXmHiToevL30zbWRJ8J+JiqRhJ6RGeWEPk0v6nFu8l1G8HYjnQS6sXQrUZhyirczg6EqBelE7KAChR204dtnBAcM+R0PykHyq0cE/Zw5POwrVv/AD9yjYfdApEfCpwcqvBCm1UWtboKFezZ8yTFgKEULWlTZ5lPI/7+6iCV16pIUKaYmgapjNqnf5H9D5V6w6SQkiTtB5+VG8B4WL6iEPNI/cWSCfTTWrdZdl60vNrWtBCFBRiZITrGtZeSMdgsbeihcQ4Iq2dyK3gH/EAfzoWpNbXxhwT9NWhSVhBAIJImeY26VRuIuHLSyRkcfW68fsoAAHmqZI9KzDMpJfk1PE0+tFKromnlIH2ajkVcie1xFd14E0ASsNu0tLzKabd8nE5o8x51qPBvEabnMlMtlIBKRGT4AbVkvdVduE7oWVm9cqPicOVpPNWUan+EH7qhmgmr9lsUndFv4xvHRauhpQBSNY3KR7QHRUfKsVdbSvcT99FF8R3BKz3k5ySQdQZ+6q8vFFIUQtOk6f750YoOC7HkfLRJbswNRNPxTLF4lfsn3c6kW7BW4hIPtKAI9TEirWSoZW0DUe5w7MNDHlyone2imlqQsQpJIPupqaA0CEYe4gyKJMqPOnc9e0AR7qyS4Nd+R51FsMLV3gSXAhJOqjMD3URIrkkikxpmicM4A00M6FLcWQRnISlOvIAEkT1pnjvF3EW4CAPGcqvCB5n1PnUbs9uMpdWonIkCddBvUHHuJGrlDqD4JMoUdpB8J8jXC4vn32daaroowv0z4kQfKmlvBZ3yinU3qT4XAJGk704vDUqEpMV2I5mNNskTz6EU+y8RqDFc2rSmlgwD+dTHrZK9UeFXNPL3V5nkqpnv/T3yxdemSG8SChCx76ZeZG6agZiDChBp5Dprmo9FSvYVtbuRlNcqtkgzQ5LlSUvSN6zRTkEGHKkJXQlu9ANELd4ETWGikZDoMmuHLUHlXak6VG+llJhVIba9kW5sI15VwcOSpMpOtGS3mEjWhvcFJKmzMbprSZiUUC0yk0Uw3HMnhXt16Uy+2lwZkmFcwedRknkpPuNa3smri+i0PSsBTZB8qZtb8hUKGU9DzoXYWzmYd1mE8t6s1tgC1R9IBbGmqkkz6R+tJY5PSHPPCHcnRHcUlZ5oWPga6bWsjKpIXVwsODGYCkOB0j7J8I+WtEU2DKdFtd0rktH51ReO/Zxz+pwXxTf9igt4WtHiSlYSfIkVNZwF1YzNpCp3hQ+Ymra9htwjxNOBwdDoTQS9aUFZwktL5xsavHx4ezjn9SyvSSIVphtuDleLjaumUD9aKt8OMKGhzDkoGFD1Gxr1LyLhOV0AkbHnQ24wp1k5m1FSfn/OrLHFaRyT8nLP5SZIetH7ecsOI6FIqOp5h7RTfdq6jSpthxAT4XBUi5sm3BIietb1sgV57D1JEZ8yTUVsLbMj5UaVZkaUw5bVtMRWOGWmroBpx0MvD2FL/wCWufsk7pPyNE1dnl02t1WTKG051ayFfwHmdzVGsnwhQzDMmRI61sGBdrFuEoaebyAAJCkeJEbag6jT1qk+S7iTjWmZ6LgTFSTVy4l7PbdYD1s+hAXqAtQyK/hVy9Kq91YrZISsCY5KCh8RTjJSFKLRHRcEETz29f1rXcDuDa2iTdOwT4oUZKQdkgbkxWQvLgaU2zfuFcLUpYOxUSSPjROHPoUZcezZ2cfZu21oYehwpIA9lQMaEA7+7rWJYw0tDiw4DmCiCTvIPOpj7ROqSQobEGKgrvV5j3pKidydSfXrThj4PoU58l2QgYNeqM1Ics51T8P060wlRG9Wsi0JCaS1USvsKUhll6IS8FR/dMUMNF2OmhAU4LhQAEkjaKbSDSWsCgRw4YpIwZ99BUhh11ExmQ2pQB00lI31FSeH7Tv722a3C3UAjyCgTPlANa72ZDubjE7TYM3OdA/cdEiBy0AqGXJx0Wxw5bMEvcBeZWUqQttQ1yrSUKj37ii3Ci3/AKUz9WpcLTsknnWk9uDCmnLO5bAkZ21SARyWkQfVygfD3HBdet0OICfrEap0GigdQKx9xuNpFOKumEeIuEH7h8ud2tEJlwZJ0HMGYOg9arWIcMOvISqztnnWkzLoE5iNDAnUA9BX0DioPcO5TB7tcHeDlMGqd2M3aDhjTfepWtsrzIEZm5cVAIGvUyf2vKueM5JFXFMxBuUkpUCFJMEKBBBHIg6g0+pda12wcINrt13qJDrKRmjZacwBkc1CdDWN9+CnSuzHk5KzmnCmS2LN9xJW2y6tAOUqQhSkg9JAOuo+Ne3du6yQl5tbaiMwC0lJI6wrcVsXYn/+N/8Aec/01Se214/8QQCCAlhIExBlajI9+mvSpxytyo28aqwDb3Nyq0WlllxSCuXFoQpQ0AhJIH+5obdWzrSgl5tbZIkBaSkkH+Iaite7DHgbB1MiUvqkdApKI+MH4VXe29Z+mMApgBowZHileum4jTfrSjP9dDlH9NmVYjhxT4k7H5fyqMxfqTsaLuPFG+qT8qvXYxwSzcPuXbicyWCkNpPs94fFm88oA06qqmR8VZmCvplRewO+babecYWhtxSUIzgJJUr2QATm18wKJ4rw9dW4Cri3W0NgrQp/xJJAPkYrQ+3i4bTa2oW4pB+lIPhMHKkHMr+6CIPImtBurJu5ty2o5m3UQSDqUqG89Y1muHL/ALnbO/x8zw9LR823NsHUj9oDQ/rQqSkwoRVjvcO7i5eYJnulqTPUbpPwIqJcBJMODfY1x3To95VNKSBRVUywwi5eQtxlhxxtswpSBMaT1k6a6Co19h6kez4hWv8AYGR9Cf1178yOngTHyqkUmcnkZZY0Zff4O60Ed62pouJCk5xGYdRSw/BLxaC41buuNpMFSUyNDBjmYPIA1cu35yLm0gwe6c/Gn9KuHYmsnCkE/wDde/HWuHdEn5UlBS9mXPpdt1Bu5aW0VAEBQgweelJ5CT5irT2vWjjmINgRlDI321Wrf5VEwrs1uVJSpSFwoAiCiI3Eyaw8LvovDzoqC57Ky2VNnwmUnbyqQLZTplKYX1Gn31YGmEsA5QhwAkKStIJ0/nRG+wg9wHnbfuEkpSCCAqV6Dwzt61tYF7ZCf1H1CP8AJW0cHrUZOXN0nU+/Y1JYwm3Scq86VDmYPyqdjXDd7ZjOQVN/tJMxPXpXWG2l1ds94GO8QCU5syUkFIk7mR610RhCOjhyeTlnt/x0ONXKmB4cjjfWB8xuKK2XFKCMqkjL8R86AWXC1282h63QS257JzJ213k6DQ701Y8MXrrjqUNStlQS4M6RBInmYOnMdapaObsuLRb9ppUeQopbX+YQvWsut750LyJCisEjKnxHwyDAHSKtTTd226y0tuHHwSgZhqEiTOunpWWMtX0cgyg6dKau7QLT4hUA3rjK8jqSlW4nWfMEaGnU3TjxKWklRAk6xp76xYAK8w4tmU7VKsb2RBrq+YuAtttbRCniQgSNSBJG8DSh+IYc8xq42pAJ33T8RpW+V7FRIvMPSTKd69tmiK5w+0uH0lTKM4SYJzAaxPM0r8PW5SHkZCoEjUGY8wd6LCh5cVwWwa5scNuLgFbaCUgxMga76Sdd6NWmBqQQlwQqJjf7qOSQUUTi/svVb+NmVtncR4h7huKoz1spBg/7ivplJDqPX5GqnivBVvdd4hSQh3UhY5nzHOtwytbBxTMmwjHFpSplSvArkdvhy9RUjKoGAYVy6KH60/jnA79sCVDMiYCxyP73MUOtLifqnND9k/7510Jp6Iyi1sns3IOihlUOXL3V6WhMims2uRzf7Kuv86eyRWjA8kzTb9sFjXfkaiuuFJmpNvcBVNMTQ3h2EvqcCGk95m5AgH5mjzvZ7dr/AKkg9ZT89aGBWs7Hrt8K0bs/xO4dCw4c7SAAlR9qek8wBWMkpRVo1BJ9M7xjgou2DNukpDjITBO20K2/3pVQxDs8atWy5dXA/dQgeJR5AZvvrVmrxClFKVpKk7gGSKxLjdx4XbgeJUUqMHy3EdNDUMTlJ1ZaaildFccUZOhHlXChUgGR1pl5Oldpx+y0dkeF99iQXJAYQpzTmTCAP8xPuq7WSlM8TPJJ8NzaJWABA+qIEHqRCtR1oV2D23/VuebaPhmUfvHwqTx7igax7CspGfVC9fsvLCADHvI9K4MjubO2CqIT7asNU7h2dMQw4lxQjUiCgweUZ5rKOA0zfMKOgS438StIFfQfEtj31pcNkTnaWAPPKY+YFfNXDt0lF3aqJhKX2irn7LieVGN3FoJL9SZ9P4n/AMl3+zX+E1829k986jGbfICQ7nQsDQKSUKJJ/hICv7tfR2MuhNu8pWgS24T6BBrNexDhK3DCL4KUt5YWgg+y34oISOpTl16Gpx6TNvZcu0V3Lhd2SCr6o6DzgT6Df3V85pCSmRFbr2y4ulrC3mpHePZUJSCM0FQJMbwAD8a+bkuFOxq+HpEsnbPorsPaAw5RG6n3J35BA25bVS+3RUYg3/8Azp/8jlW3sEdUrDFZhp37mU6aiEfCDNVLtyaAxBsyZVbgwTIEOLToOW1Tj8zUviXXsORGGT+086fwD8qrPbn/ANXbf2SvxirD2FuqOHrB2S+sJ111SgnTlr99VPt1K03zCpBSWYAA1EL1k85mnD/kCXxKO6mUwa17sFYKbJ/UEG4VAjUfVo3Pn+VZC08FJkVb+yvi9NncqbdVlZfgEnZKwYST0Bkgn0q+ZXHoljdMJf8AqHwl5ZtngmWW0qSpQ1yqWRAUPsggDXrpUjhPtlsbWytbdwPlxptKFwiQCBqQSrUbR5Vrb7CHUFK0pWhYgggFKgevIisR7SuyZNuDcWqVKZJ8TUFSm5kykjUoEbHauRNNUzo9la4oxtu4vnrhnMlDigRmEH2QCSOUkbVwm+SoQuo9hgqljwzHXlViwzgwGCpUn9mYnynlXL9tyPcWeGGNNleeOmX2h9kjcVrnYc1Fk8Ygl9U+cISBQRmwswjLkLaxpJPPrrsauPZlAYeTIJDxmP3kpiqxx8Tz/I8lZekuirds2EB24t1dG1j18YP6/GrJ2QsBOH6Apl13SZAhUaesTTXE7SHsYs2HWytCmHSRBiZkGR0yn4irfg+DtWzQaZTlQCTEk6qMk68ya2ctvRm3ari3dXSEwD9TJn+JVaNgBm1YPVps/FANUXtOtErfRmSD9URry8Rq9YCiLVgdGm/wCh6MmUcDYaHsWWSczaFOuRuCQuE+6TPuq2dsNylFgnNzfajzykqP+UGqj2b3Ybxh5KtA53yE+oXmge5J+FaRxrwom/ti0VZFJOZCuQUARqOYM03sAmz3VzbpMBbTqAdRoUqA61SMKxu3s2Lm1cK5Drw8InQjKIPLagDHGWIWOS0cQhHcgJEpnMkaAgzBT5jpQjErpThW4qMy1FRjaVGaaiFmrdnTOXDbYfuHf+NXyqv4bxIzZ3uIB0r+seSUwCrQIg89NTVj7Pz/APbrb+D/AFqqhY7aAXdyTr9Yo/GDSQBvsnwdP9IujqpxxSEE7hIOY+hUVa/w0uL8XabxrDgs+wleb90ugoQT/e+QqycCtgWLUCJzn3laqy3tDtVLxF5U+JCmwnyCUII+BJ+NHsDV+LsPDtq4Y8TaStJ5gpEn4gRVU7NboruHendg/wCcVfZlrxnQo8ROm6dfTnWb9k65uHdo7ofjEfnSGF+P75DF3h7riilCHHCojkMo5esD0q33Nu3cMlKoU24n4hQkH7jWfdsVutxVm22kqWtTgSkbkkJq+4RbFm3abWdW20pUZnVKQDr00NAFA7NbpTV4/bqOhCtP3mlR9xNFO1m2Itm3x/VLhQ8nPDPuMVWbZfdXQfb0AdUoTr4VKIM9ZSTWlcUYV9Ks32QdXGyAfPcfMCgRG4HsS1ZNZvaWO8Pl3niA9wioFveF19xe4CilMdE6frXPDuOKVhKHPtoR3f8AeScg25xBqJgSVtARChz60IAtav5TI9k7j1509iTWzid6ymx4idtHcs5mjplPIeXStCwzHkPIyg67wdx+o86zDIpHVn8SeH91+Qq2hLyFAiZEEHn7qo3EvZ004gln6t1H2Z8KvTpVyaBbUDyNSsRt8wzp3HzqqdPo5DDr3C3WvqrlBSqPCrkehB2qNbXpSru3PcetbQuzauWyy8nMn7PVJ8jyrPOLuz55AV3aS4lGqVD2gPMbn1rohl9MnLHegI+xmFCUuqaXrtTlleLR4Vgx8xFTrq1S4mR7jV//AAj2umPMuhYkUZTxI8lhLCPq0J3y7qJ3JPnVOtbgtKyq2o8hUiik9itrQrfEVtLCgopPIg60uJ8RcusqyE94kQVbZwNp8xTbzcioyHCPCqivYcvQHTc6woZT51087pRO8sQsa/Hr6+dV2+YW2YGoOkeulNvoSj2b72O2Pd4Y2o/1q1ue4qgfJNVbtl4YcQ8jFEuJhosJyRqMqyQqZjc7Vp/DuH9xaMNGJbaQkxtISJj3zWP8b9qn0tq5tPoySgqKUOFZJGRXhXGXQ6da89XKVo63SRtjTocQFJOi0ggjooSCPjXzLZYd3GMtsHXu7xCddyO+EE+oM++t57NbsOYXakQIbCCByKCU/lWU8fMpt+Im1nQLctnT/iCT+D50Q6bQS77N0xP/AJLv9mv8JrCuEe1R6ztG7dFu2oIzQoqUJzKKtQBvr8hW54uuLd4wTDazA3MJO3nXy3ZjSqYYqV2ZySa0GOIMfevXu9fIzAZUhIhKRMwPfQLELBKtdj99ECJEGorqinRWoOxrrpJUc9tuzaewlspwuD/33f8ATVC7frgf8RZAJlNukHQ83Vn36EVd+wy4Js3kEphDxgDcZkgmeoJGnvoH/wCoHhtaixdpBKUJLTn7sqKkGOhJUPhXCupnVuIZ7AbgKw5wSCoXC5HMShET6wfhQHt3dAu7WebS/wAYq59kHCrljh4S8Alx1anCNyAoJCQT1gT5ZqovbM24/iKEDLkaaSJ13Wcxnz0G3WiMqnY2rVGfd3HiQR5jkakIwe4dR3rbDqkTlKkoKkTIESBEyQPfWh23YstpJU442sJQVkgkDQElMRJ23mrz2XrT9DKUgBKXFRHmEq/OtyzfgyoJFJ4D4lusNhi9QoMHxDMCHG8x3g7tzy5cq2C3uEuIStBCkLAIPIgjQ+kVmPa/g7pdbfTJQUBvTkoqJAPrOlXrg2xcZsbdt2e8S2MwJmJJMe4ED3VB/koUZ+0aYvHWR9WUqlBGxSsZgCNiNTUy6wILEtkJX0Hsq9OhprHMMN1ibjQUkEhMK1gZETB5zXT2C3NmgLcWlQz5QASTqDB28q2mZKzjbawfGClQ68/1q6dkC5tHf7ZX4U0PxZSbhohQgjY8xRLslayWzyTuH1fNKYok7QIj9ouIqYurdxtWRYacAMA6KUkHej3AGJOv2YW8vOvO4nNAGiVQNtNqpva/P0hiYju1R1nMJ/L51YuyVROHiRs67B6+L5azWa6GCe0m4AuUgHZrUdJJir7g3/Ts/wBm3+EVQO04/wBJQP8A9X+o1fcDTFsz/Zo/CKQzG7jCkh5a0KKVpcUQrYghZM1ofCXHIeIZuMqHtkkaJc9Oit9PhQLgJtt28ukuICpzFIUJ/rDO+x1Fe9q2EoaZZWy0EAKIKkiIMAp28xoeoo2IufE3DTd41lWIUmS2obpVH3dRWVO4f4SlWhEg+7Q/nWt8OLWbRguAhZbRmnecvOedULGrWXXyP+4v8Rpp0DLjwK3lw+3A5IP4lVTOIm81xcEftn5CKuvBIP0FmY2MR0zKj31WMXANw+FDQrOvuFJAyw8ApULFvN1cj07xUVnPG7n9PuP40/8AjbrSuCl/0UJmcilp/wA2YfJQrN+0HBHDioQ3M3JbKfM6IV8AkHyoA18ICmoOxRHxTWYdjx/pD39kPxitLvnu6YWrfu21HXnlSf0rO+xpjIu6GaQUske4u/qPjQMMccPpRiGGLWrKkOOSToBKANfXb31YeI8JcuGSlt5TRg+zEKkbK0kDzB51Su2RIIth/aH3QkVeOGnM1nbkGfqm9esIA/KkFGa2l0lTZSsQpMg+7StE4Rv+9tGzmzFMoJ/gMa+6KybF+IkpefCUZ1IdcHSIWffV27IMSL1q8SIIfUPLVCD+dLkn0UeGUY8mBMVxZNm6/aqVCA+XUgbnvEhQA6CVH4UPf44cOiE92Ou5P5Cm+1YAYnpuWW5+KwPlQJC5FQyTd0ep4vjwcVJhTF8PzpkbihmF36gQmSlSfZUNxHL08qsDa50NAcXs+7cCxsd65kz15JMv3D3GiFnubiEK5K+yT5dPSrVZP5VZCZHI1jF42VJCx8amYNxe9bn9tPNKvvB5GuqGb0zx8/0//tj/AINRvmO7XI2OtEGXc6Z+0Kr9hxWxcNhKlZVH2c33TtNE7JwoM8uddKakujyZ45Y3UlQNxfg+2uTmUnIdpToUnzH2hVExzgi4tFy2nvGzJ8I0gayRyNatdiCFDnz60+wsLTW4zlHRhpPZgt3aJdT0Vy6jyqJh760SkgkJ3HMefmK3DEeGLd/RaAlcaLT4SfhpVXv+y6Rmad8SZ0UIPpI3q6zL2TeL8MpqVAgEVHumpGm4o3dcE3bPj7uUbqCTmA89NQaGPW6hyKTykEfGqqaeibxteiNauZkkHlXVhbNquWe9UEthxBUTsAFTr5aR76aU2UqzAR+0KcuWMwkGCK06ZhWjX8Y49se4fCblGbu1hMEgklBgJPMzG21fPFueShCvPnVkaTIOYQeYqJcYaCYGx2qcMagblJyNF7KuL7a2s1svvJbKHFKSFTqlQCtNNTmzaelDe0TGrK5xDDnW3UOJbUO9I9kI7xCvFPPRWnKqGGFIPP1/WpH0TOJykEdNQf51h443dm1KTVUbledoWHKbdSLponKob7yk+z+17qwRFtl21B2ovZcIXDolLKyOsQPnVjw7sxeUnVxAHNIMqH86UeOP2OUXLZSUJmvDbFWkTPLetRs+zu3R7ZWo9ToPhRu1aRbwktIyclJSB8abzfgFjijPOzpy7sbguBtS2XIS6nYwDopM/aGunMGKv3HV61fYcpDboSVLblKoziFgwRMpOxouuwadAUnQ0PveG0r3TCuornbt2U0GHeI2WUISVhxeUDwxqQBvHszWa4zaulxbrnjDhJJ5a8vKBAoy/hS2txIqXbvJWMqtaEqCw6/jtmq3Wyl4R3eUAEzBTAAPM1UuEsQOHKWlYUplyD4dSkjnB6gmaYvsN7tUj2Tt5eVOoupTlUJo4jDXHeJIeaty08gp79sqSCCTroTrplOsUexbidtpCsn1iwNMuqZ8yPjWfv2IIJqfgjgjIfdRxCz3hZI+lJeeOsrUpR/aIP5mrZjTjdwhASqYVMe4jUVW0pShUHnRAhSRmRqKVCsbvcC8OlSuE7lu3aWlxYSS4TB3MgVLw/FUODKdD0pXOGJOoFDAq3aPbpunWlNqBCEKBPLxEH8qJ8D3zdnZZHlhJDizoCdFGQdBU/6C2fAoRNDH7I26tdWz8qP2AB8f3jVxcpWwtK4bykpMicxgeutXjB+IrVDDKS8gENpBBVqCEiQehnlQK74cYe8SfAo807H1FCVYWtgyQHEcyNR7xyNOkwslYEQ3cd+gSCVZgOaVn/4Puo7xhcN3FqEoWmS42YO4hU6jcVXEPtzLasqv2TsanofDg8aAfOYIpNJGkmy232NobTAOZUaRqJ21OwqqP4QcpUlUkyTrvNMqxhlrTvUx+z7Z+FC3uNWDKW0rWf2fY+E1NzSLR8fJLSLvgWLMtW7Tbi0oWkQUk6jU1XL53651YIcQ4okCI+FUrEeN3EmCylA5EyuPyqAriVx8ZS8pB/dhIPwrH3Ei8fCm9mi4DjKLN1QUcrLsEkq9gx7XpyPurriDHbY4ph7gfaypS74pBACkkGVTAkSBPOslvcKdPiCyv1MmoDdzHgcTI+YpfdssvBrbNc497SW1NKZtIezaOLB8IA5JP2ieo0oX2XcYMNuXBuXEMkpbCQrSYLmYDr9nSs5+jx4mle6mnX83tCD1FZ5uyv8ApIKNGldr+ONXAtu4UHQnOV5dcoUExPnPKrdwjx5ZfQ7dC320LS2lKkKMFJQI1HLasXw3Eo8KtRU9/C0L8STlPUVn7jTNPw4uKjejriC2Sbp9xBkLdWQofaClEzV+7Mcet7W0cS86hBLpUAZzEFKRMAa7Has8SpWXKozrpUxlqRFYU2nZ0T8ZZIcAt2i37Vxfd4ysLSG0JKhsSCox5xIoElNOutwa4rLly7N48axx4oPLbgTzFcOpC4ChIVNKlUzsB+GaKW3uAYE0NumoWQOVKlWlsw9D2GvkKy7hW4qy4VxS8w6lue8Qdgo6ieh6etKlVINqRDNCM4NSRpNo5nBSRoRIHSo7LpSZHWPWlSruWj5d7CrreYfd5U3aOlQ13GlKlSQD8U0plKjlUlKh5gH768pUDINxwxarGrKPdp91RF8DWZEd2R6KNKlTTdBbGF9nlpGyxH738q9a4FsyJ7s/4jSpUlJ3sGySnguzGoZTPvP3mpNqyhuAhCEjoEgUqVO2Jkl6ySdR4T5UMuJSSoGCPnXlKnETJDT+caivHGxBB2pUqBA5tRaXCTpR21uCoa0qVEho6u7YKGtVfELEIMp0r2lTiDIbxzIINCkmlSrYE1rUVCS4UqMaQaVKgaJbj5WJO9FOH75R8B1FKlSehHuM2uTxpMGi2C4kpxuSNRSpUvQD6oeSQoQRsRuKGWuIlQUhwBYBidqVKl6YAPFrpVuvIg+FWoB+zPQ0N+muKlWYiZmNJjrXlKsSbLY0qsrNzxOpBKW0Aa7klX6VGOMOvEha1H3wPgNKVKuabZ6+CEaTo7bXmE7KTzGkxTj1sHEZjooDcb0qVQ9nf6G7G8KxkWArzNDsWw5KDKdPKlSrS+Rh6GsPxRaTEyKOOWiHUyoaxvSpUS6YR7QCuLPIfCTSQnNvSpU2I9VbDrU7DXjBE0qVJ6NIkoGtErIUqVTZVDN2PFTEUqVNGJb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677863"/>
            <a:ext cx="5238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lakehowell.scps.k12.fl.us/portals/116/assets/images/AP%20US%20History%20l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0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ptember 2017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umming Junction 2"/>
          <p:cNvSpPr/>
          <p:nvPr/>
        </p:nvSpPr>
        <p:spPr>
          <a:xfrm>
            <a:off x="6553200" y="15240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umming Junction 3"/>
          <p:cNvSpPr/>
          <p:nvPr/>
        </p:nvSpPr>
        <p:spPr>
          <a:xfrm>
            <a:off x="1676400" y="2511552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514" y="531167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81000"/>
            <a:ext cx="1219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799" y="2701343"/>
            <a:ext cx="1219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Ch.1(pg. 4)</a:t>
            </a:r>
          </a:p>
          <a:p>
            <a:r>
              <a:rPr lang="en-US" sz="1200" b="1" i="1" dirty="0" smtClean="0"/>
              <a:t>Ch. 2(pg. 24)</a:t>
            </a:r>
            <a:endParaRPr lang="en-US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4030536" y="2398693"/>
            <a:ext cx="1235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New World Beginnings (33,000 BC to 1769)</a:t>
            </a:r>
            <a:endParaRPr lang="en-US" sz="1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6451888" y="2455121"/>
            <a:ext cx="1269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The Planting of English America (1500 to 1733</a:t>
            </a:r>
            <a:endParaRPr lang="en-US" sz="14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332427" y="3810000"/>
            <a:ext cx="11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Ch.3(pg. 41)</a:t>
            </a:r>
          </a:p>
          <a:p>
            <a:r>
              <a:rPr lang="en-US" sz="1200" b="1" i="1" dirty="0" smtClean="0"/>
              <a:t>Ch. 4(pg. 60)</a:t>
            </a:r>
            <a:endParaRPr lang="en-US" sz="12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933370" y="3409228"/>
            <a:ext cx="1394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Settling the Northern Colonies (1619 to 1700)</a:t>
            </a:r>
            <a:endParaRPr lang="en-US" sz="1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527629" y="3810000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PowerPoint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1527629" y="4724400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PowerPoint</a:t>
            </a:r>
            <a:endParaRPr lang="en-US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6438899" y="3395004"/>
            <a:ext cx="129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American Life in the 17</a:t>
            </a:r>
            <a:r>
              <a:rPr lang="en-US" sz="1400" b="1" i="1" baseline="30000" dirty="0" smtClean="0"/>
              <a:t>th</a:t>
            </a:r>
            <a:r>
              <a:rPr lang="en-US" sz="1400" b="1" i="1" dirty="0" smtClean="0"/>
              <a:t> Century (1607 to 1692)</a:t>
            </a:r>
            <a:endParaRPr lang="en-US" sz="1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292496" y="4817346"/>
            <a:ext cx="124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Ch.5(pg. 78)</a:t>
            </a:r>
          </a:p>
          <a:p>
            <a:r>
              <a:rPr lang="en-US" sz="1200" b="1" i="1" dirty="0" smtClean="0"/>
              <a:t>Ch. 6(pg. 98)</a:t>
            </a:r>
            <a:endParaRPr lang="en-US" sz="12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3866682" y="4317289"/>
            <a:ext cx="1527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Colonial Society on the Eve of Revolution (1700 to1775)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6431814" y="4508956"/>
            <a:ext cx="1289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Duel for North America (1608 to 1763)</a:t>
            </a:r>
            <a:endParaRPr lang="en-US" sz="14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275771" y="5780720"/>
            <a:ext cx="124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Ch.7(pg</a:t>
            </a:r>
            <a:r>
              <a:rPr lang="en-US" sz="1200" b="1" i="1" dirty="0"/>
              <a:t>. 158</a:t>
            </a:r>
            <a:r>
              <a:rPr lang="en-US" sz="1200" b="1" i="1" dirty="0" smtClean="0"/>
              <a:t>)</a:t>
            </a:r>
          </a:p>
          <a:p>
            <a:r>
              <a:rPr lang="en-US" sz="1200" b="1" i="1" dirty="0" smtClean="0"/>
              <a:t>Ch.8</a:t>
            </a:r>
            <a:endParaRPr lang="en-US" sz="12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043892" y="5721803"/>
            <a:ext cx="1173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Ch.6 to 8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1608to 1783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88139" y="5857663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6352592" y="5303666"/>
            <a:ext cx="1468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Confederation and Constitution (1776 to 1790)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76487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ctober 2017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umming Junction 2"/>
          <p:cNvSpPr/>
          <p:nvPr/>
        </p:nvSpPr>
        <p:spPr>
          <a:xfrm>
            <a:off x="1600200" y="3581400"/>
            <a:ext cx="1143000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420914"/>
            <a:ext cx="1219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514" y="531167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035" y="1981200"/>
            <a:ext cx="1156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Ch.9(pg. 158)</a:t>
            </a:r>
          </a:p>
          <a:p>
            <a:r>
              <a:rPr lang="en-US" sz="1200" b="1" i="1" dirty="0" smtClean="0"/>
              <a:t>Ch.10(pg. 180)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0797" y="2114465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3998768" y="1514563"/>
            <a:ext cx="1298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Launching the New Ship of State (1789 to 1800)</a:t>
            </a:r>
            <a:endParaRPr lang="en-US" sz="1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6400800" y="1514563"/>
            <a:ext cx="1412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The Triumphs and Travail of the Jeffersonian  Republic (1800 to 1812)</a:t>
            </a:r>
            <a:endParaRPr lang="en-US" sz="12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284544" y="2988148"/>
            <a:ext cx="1189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Ch. 11(pg. 202)</a:t>
            </a:r>
          </a:p>
          <a:p>
            <a:r>
              <a:rPr lang="en-US" sz="1200" b="1" i="1" dirty="0" smtClean="0"/>
              <a:t>Ch.12(pg. 224)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4227" y="2484114"/>
            <a:ext cx="1313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The Second War For Independence and Upsurge of Nationalism  (1812 to 1824)</a:t>
            </a:r>
            <a:endParaRPr lang="en-US" sz="12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513114" y="3142036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459433" y="2545670"/>
            <a:ext cx="129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Rise of a mass Democracy (1824 to 1840)</a:t>
            </a:r>
            <a:endParaRPr lang="en-US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284544" y="4002024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/>
              <a:t>Ch. 13(pg. 246)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4227" y="3722701"/>
            <a:ext cx="12493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Ch.9 to 12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1776 to 1812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8245" y="3527294"/>
            <a:ext cx="1391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Rise of a mass Democracy (1824 to 1840)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286777" y="5021943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/>
              <a:t>Ch. 13(pg. 246</a:t>
            </a:r>
            <a:r>
              <a:rPr lang="en-US" sz="1200" b="1" i="1" dirty="0" smtClean="0"/>
              <a:t>)</a:t>
            </a:r>
          </a:p>
          <a:p>
            <a:r>
              <a:rPr lang="en-US" sz="1200" b="1" i="1" dirty="0" smtClean="0"/>
              <a:t>Ch.14(276)</a:t>
            </a:r>
            <a:endParaRPr lang="en-US" sz="1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1509911" y="5098886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012529" y="4529501"/>
            <a:ext cx="126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Rise of a mass Democracy (1824 to 1840)</a:t>
            </a:r>
            <a:endParaRPr lang="en-US" sz="14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367494" y="4522577"/>
            <a:ext cx="1387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Forging the national Economy (1790 to 1860)</a:t>
            </a:r>
            <a:endParaRPr lang="en-US" sz="14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284544" y="60198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/>
              <a:t>Ch. </a:t>
            </a:r>
            <a:r>
              <a:rPr lang="en-US" sz="1200" b="1" i="1" dirty="0" smtClean="0"/>
              <a:t>14(pg</a:t>
            </a:r>
            <a:r>
              <a:rPr lang="en-US" sz="1200" b="1" i="1" dirty="0"/>
              <a:t>. 246</a:t>
            </a:r>
            <a:r>
              <a:rPr lang="en-US" sz="1200" b="1" i="1" dirty="0" smtClean="0"/>
              <a:t>)</a:t>
            </a:r>
          </a:p>
          <a:p>
            <a:r>
              <a:rPr lang="en-US" sz="1200" b="1" i="1" dirty="0" smtClean="0"/>
              <a:t>Ch.15(pg. 307)</a:t>
            </a:r>
            <a:endParaRPr lang="en-US" sz="1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1532525" y="5476684"/>
            <a:ext cx="12101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Drifting towards Disunion (1854 to 1861)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95057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vember 2017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umming Junction 2"/>
          <p:cNvSpPr/>
          <p:nvPr/>
        </p:nvSpPr>
        <p:spPr>
          <a:xfrm>
            <a:off x="5181600" y="4572000"/>
            <a:ext cx="11429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Summing Junction 3"/>
          <p:cNvSpPr/>
          <p:nvPr/>
        </p:nvSpPr>
        <p:spPr>
          <a:xfrm>
            <a:off x="6553200" y="15240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6477000" y="45720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685" y="406400"/>
            <a:ext cx="1219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542" y="531167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685" y="195551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/>
              <a:t>Ch. </a:t>
            </a:r>
            <a:r>
              <a:rPr lang="en-US" sz="1200" b="1" i="1" dirty="0" smtClean="0"/>
              <a:t>14(pg</a:t>
            </a:r>
            <a:r>
              <a:rPr lang="en-US" sz="1200" b="1" i="1" dirty="0"/>
              <a:t>. 246</a:t>
            </a:r>
            <a:r>
              <a:rPr lang="en-US" sz="1200" b="1" i="1" dirty="0" smtClean="0"/>
              <a:t>)</a:t>
            </a:r>
          </a:p>
          <a:p>
            <a:r>
              <a:rPr lang="en-US" sz="1200" b="1" i="1" dirty="0" smtClean="0"/>
              <a:t>Ch.15(pg. 307)</a:t>
            </a:r>
            <a:endParaRPr lang="en-US" sz="1200" b="1" i="1" dirty="0"/>
          </a:p>
        </p:txBody>
      </p:sp>
      <p:sp>
        <p:nvSpPr>
          <p:cNvPr id="9" name="Rectangle 8"/>
          <p:cNvSpPr/>
          <p:nvPr/>
        </p:nvSpPr>
        <p:spPr>
          <a:xfrm>
            <a:off x="5181601" y="1586178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The Ferment of reform and Culture (17904 to 1860)</a:t>
            </a:r>
            <a:endParaRPr lang="en-US" sz="12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204212" y="2967335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Ch.15(pg. 307)</a:t>
            </a:r>
          </a:p>
          <a:p>
            <a:r>
              <a:rPr lang="en-US" sz="1200" b="1" i="1" dirty="0" smtClean="0"/>
              <a:t>Ch. 16 (pg. 338)</a:t>
            </a:r>
            <a:endParaRPr lang="en-US" sz="12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1426027" y="3044278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3956159" y="2459502"/>
            <a:ext cx="12254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Ferment of reform and Culture (17904 to 1860)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428667" y="2490281"/>
            <a:ext cx="1315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South and the Slavery Controversy (1793 to 1860)</a:t>
            </a:r>
            <a:endParaRPr lang="en-US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171052" y="39624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Ch.17 (pg. 360)</a:t>
            </a:r>
          </a:p>
          <a:p>
            <a:r>
              <a:rPr lang="en-US" sz="1200" b="1" i="1" dirty="0" smtClean="0"/>
              <a:t>Ch. 18 (pg. 378)</a:t>
            </a:r>
            <a:endParaRPr lang="en-US" sz="12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1421387" y="4116288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3887066" y="3518524"/>
            <a:ext cx="1294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Manifest Destiny and its Legacy (1841to 1848)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6405754" y="3506155"/>
            <a:ext cx="126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Renewing the Sectional Struggle (1841to 1854)</a:t>
            </a:r>
            <a:endParaRPr lang="en-US" sz="14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166410" y="5136249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Ch.19 (pg. 396)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59316" y="4623292"/>
            <a:ext cx="12493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Ch.13 to 19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1790 to 1861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8685" y="6096000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Ch.20 (pg. 418)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93371" y="6096000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2678917" y="5426414"/>
            <a:ext cx="12101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Drifting towards Disunion (1854 to 1861)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82084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free-printable-calendar.com/printable-calendar-images/december-2017-calend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umming Junction 3"/>
          <p:cNvSpPr/>
          <p:nvPr/>
        </p:nvSpPr>
        <p:spPr>
          <a:xfrm>
            <a:off x="5257800" y="38862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6589486" y="3915229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umming Junction 5"/>
          <p:cNvSpPr/>
          <p:nvPr/>
        </p:nvSpPr>
        <p:spPr>
          <a:xfrm>
            <a:off x="1524000" y="4756477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umming Junction 6"/>
          <p:cNvSpPr/>
          <p:nvPr/>
        </p:nvSpPr>
        <p:spPr>
          <a:xfrm>
            <a:off x="6556829" y="4763734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umming Junction 7"/>
          <p:cNvSpPr/>
          <p:nvPr/>
        </p:nvSpPr>
        <p:spPr>
          <a:xfrm>
            <a:off x="5257800" y="4756477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4038600" y="4785506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2743200" y="4763734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323501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714" y="191476"/>
            <a:ext cx="1219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6437" y="1295400"/>
            <a:ext cx="1248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Grinding for War: North and South  (1861to 1865)</a:t>
            </a:r>
            <a:endParaRPr lang="en-US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219739" y="25146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Ch.20 (pg. 418)</a:t>
            </a:r>
          </a:p>
          <a:p>
            <a:r>
              <a:rPr lang="en-US" sz="1200" b="1" i="1" dirty="0" smtClean="0"/>
              <a:t>Ch. 21 (pg. 435)</a:t>
            </a:r>
            <a:endParaRPr lang="en-US" sz="12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3927170" y="2141785"/>
            <a:ext cx="1301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Grinding for War: North and South  (1861to 1865)</a:t>
            </a:r>
            <a:endParaRPr lang="en-US" sz="1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6406437" y="2249507"/>
            <a:ext cx="1290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Furnace of War (1861to 1865)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1436914" y="2642097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152400" y="3609201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Ch.22 (pg. 465)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0754" y="3609201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3927170" y="3024425"/>
            <a:ext cx="1240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Ordeal of Reconstruction (1865to 1877)</a:t>
            </a:r>
            <a:endParaRPr lang="en-US" sz="14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6406437" y="3160693"/>
            <a:ext cx="1293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Ch.13 to 19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1860 to 1877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2227" y="4419671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3934860" y="4419670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919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www.24calendars.com/printable-calendar/january-2018-calenda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Summing Junction 6"/>
          <p:cNvSpPr/>
          <p:nvPr/>
        </p:nvSpPr>
        <p:spPr>
          <a:xfrm>
            <a:off x="1676400" y="13716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umming Junction 7"/>
          <p:cNvSpPr/>
          <p:nvPr/>
        </p:nvSpPr>
        <p:spPr>
          <a:xfrm>
            <a:off x="1676399" y="34290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2895599" y="13716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199" y="391886"/>
            <a:ext cx="1219200" cy="674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914" y="407795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42" y="1935849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Ch.23 (pg. 488)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7375" y="1315170"/>
            <a:ext cx="1389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Political Paralysis in the  Gilded Age (1869to 1896)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248400" y="1335133"/>
            <a:ext cx="1482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Political Paralysis in the  Gilded Age (1869to 1896)</a:t>
            </a:r>
            <a:endParaRPr lang="en-US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399143" y="2777306"/>
            <a:ext cx="1203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Ch.23 (pg. 488)</a:t>
            </a:r>
          </a:p>
          <a:p>
            <a:pPr algn="ctr"/>
            <a:r>
              <a:rPr lang="en-US" sz="1200" b="1" i="1" dirty="0" smtClean="0"/>
              <a:t>Ch. 24(pg. 512)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3153" y="2879556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3863520" y="2402502"/>
            <a:ext cx="1403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Political Paralysis in the  Gilded Age (1869to 1896)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6276109" y="2536130"/>
            <a:ext cx="1267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Industry Comes of Age (1865to 1900)</a:t>
            </a:r>
            <a:endParaRPr lang="en-US" sz="14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413613" y="3645688"/>
            <a:ext cx="117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Ch. 24(pg. 512)</a:t>
            </a:r>
          </a:p>
          <a:p>
            <a:r>
              <a:rPr lang="en-US" sz="1200" b="1" i="1" dirty="0" smtClean="0"/>
              <a:t>Ch. .25 (pg. 539)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2398" y="3337912"/>
            <a:ext cx="1143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Industry Comes of Age (1865to 1900)</a:t>
            </a:r>
            <a:endParaRPr lang="en-US" sz="14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400801" y="3356609"/>
            <a:ext cx="114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Americans Moves to the city (1865to 1900)</a:t>
            </a:r>
            <a:endParaRPr lang="en-US" sz="14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384671" y="4724400"/>
            <a:ext cx="1203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Ch. 26(pg. 575)</a:t>
            </a:r>
          </a:p>
          <a:p>
            <a:pPr algn="ctr"/>
            <a:r>
              <a:rPr lang="en-US" sz="1200" b="1" i="1" dirty="0" smtClean="0"/>
              <a:t>Ch. .27 (pg. 608)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2398" y="4366291"/>
            <a:ext cx="1304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The Great West and the Agricultural Revolution (1865 to 1896)</a:t>
            </a:r>
            <a:endParaRPr lang="en-US" sz="1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1588350" y="5047565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6206836" y="460349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Empire and Expansion (1890to 1909)</a:t>
            </a:r>
            <a:endParaRPr lang="en-US" sz="14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446575" y="5867400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28(pg. 638)</a:t>
            </a:r>
          </a:p>
          <a:p>
            <a:r>
              <a:rPr lang="en-US" sz="1200" b="1" i="1" dirty="0" smtClean="0"/>
              <a:t>Ch. .29 (pg. 661)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88349" y="6021288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27" name="Rectangle 26"/>
          <p:cNvSpPr/>
          <p:nvPr/>
        </p:nvSpPr>
        <p:spPr>
          <a:xfrm>
            <a:off x="3978405" y="5367532"/>
            <a:ext cx="12882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Progressive and Republican Roosevelt (1901to 1912)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854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24calendars.com/printable-calendar/february-2018-calenda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umming Junction 3"/>
          <p:cNvSpPr/>
          <p:nvPr/>
        </p:nvSpPr>
        <p:spPr>
          <a:xfrm>
            <a:off x="1600200" y="4419600"/>
            <a:ext cx="1066799" cy="8412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47301"/>
            <a:ext cx="1219200" cy="674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47301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176" y="1447800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28(pg. 638)</a:t>
            </a:r>
          </a:p>
          <a:p>
            <a:r>
              <a:rPr lang="en-US" sz="1200" b="1" i="1" dirty="0" smtClean="0"/>
              <a:t>Ch. .29 (pg. 661)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1143" y="1093856"/>
            <a:ext cx="1295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 smtClean="0"/>
              <a:t>Wilsonian</a:t>
            </a:r>
            <a:r>
              <a:rPr lang="en-US" sz="1400" b="1" i="1" dirty="0" smtClean="0"/>
              <a:t> Progressivism at home and Abroad (1912to 1916)</a:t>
            </a:r>
            <a:endParaRPr lang="en-US" sz="1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72405" y="2667000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28(pg. 638)</a:t>
            </a:r>
          </a:p>
          <a:p>
            <a:r>
              <a:rPr lang="en-US" sz="1200" b="1" i="1" dirty="0" smtClean="0"/>
              <a:t>Ch. .29 (pg. 661)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3710" y="2974776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812401" y="2205334"/>
            <a:ext cx="1366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Progressive and Republican Roosevelt (1901to 1912)</a:t>
            </a:r>
            <a:endParaRPr lang="en-US" sz="1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253290" y="2528500"/>
            <a:ext cx="1283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Ch.20 to 29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1869 to 1918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949" y="4038600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30(pg. 638)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66185" y="3576282"/>
            <a:ext cx="1259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War to End War (1917to 1918)</a:t>
            </a:r>
            <a:endParaRPr lang="en-US" sz="1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1480458" y="4007169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6265301" y="3576935"/>
            <a:ext cx="1259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War to End War (1917to 1918)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263283" y="4840224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30(pg. 638)</a:t>
            </a:r>
          </a:p>
          <a:p>
            <a:r>
              <a:rPr lang="en-US" sz="1200" b="1" i="1" dirty="0" smtClean="0"/>
              <a:t>Ch. 31 (pg. 700)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63596" y="4566094"/>
            <a:ext cx="1261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War to End War (1917to 1918)</a:t>
            </a:r>
            <a:endParaRPr lang="en-US" sz="14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6265726" y="4329069"/>
            <a:ext cx="1276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American Life in the “Roaring Twenties”(1919to 1929)</a:t>
            </a:r>
            <a:endParaRPr lang="en-US" sz="14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306316" y="59436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31 (pg. 700)</a:t>
            </a:r>
          </a:p>
          <a:p>
            <a:r>
              <a:rPr lang="en-US" sz="1200" b="1" i="1" dirty="0" smtClean="0"/>
              <a:t>Ch. 32 (pg. 728)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94979" y="5358824"/>
            <a:ext cx="12842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American Life in the “Roaring Twenties”(1919to 1929)</a:t>
            </a:r>
            <a:endParaRPr lang="en-US" sz="14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1469062" y="6097488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2722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24calendars.com/printable-calendar/march-2018-calenda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067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54333"/>
            <a:ext cx="125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Reading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Assignment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485" y="404165"/>
            <a:ext cx="1219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539" y="16764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31 (pg. 700)</a:t>
            </a:r>
          </a:p>
          <a:p>
            <a:r>
              <a:rPr lang="en-US" sz="1200" b="1" i="1" dirty="0" smtClean="0"/>
              <a:t>Ch. 32 (pg. 728)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0171" y="1430178"/>
            <a:ext cx="129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Politics of Boom and Bust (1920to 1929)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493485" y="2590800"/>
            <a:ext cx="1136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/>
              <a:t>Ch. 32 (pg. 728)</a:t>
            </a:r>
          </a:p>
          <a:p>
            <a:pPr algn="ctr"/>
            <a:r>
              <a:rPr lang="en-US" sz="1200" b="1" i="1" dirty="0" smtClean="0"/>
              <a:t>Ch. 33 (pg. 751)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9676" y="3017406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4001843" y="2409223"/>
            <a:ext cx="1216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Politics of Boom and Bust (1920to 1929)</a:t>
            </a:r>
            <a:endParaRPr lang="en-US" sz="14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6255350" y="2409223"/>
            <a:ext cx="1440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Great Depression  and the New Deal (1929to 1940)</a:t>
            </a:r>
            <a:endParaRPr lang="en-US" sz="1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478245" y="3886200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33 (pg. 751)</a:t>
            </a:r>
          </a:p>
          <a:p>
            <a:r>
              <a:rPr lang="en-US" sz="1200" b="1" i="1" dirty="0" smtClean="0"/>
              <a:t>Ch. 34 (pg. 778)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75152" y="3387797"/>
            <a:ext cx="1358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The Great Depression  and the New Deal (1929to 1940)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1666391" y="4034127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6282318" y="3610585"/>
            <a:ext cx="1283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Ch.30 to 33 Test</a:t>
            </a:r>
          </a:p>
          <a:p>
            <a:pPr algn="ctr"/>
            <a:r>
              <a:rPr lang="en-US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 to 1939</a:t>
            </a:r>
            <a:endParaRPr 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012" y="4848552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 34 (pg. 778)</a:t>
            </a:r>
          </a:p>
          <a:p>
            <a:r>
              <a:rPr lang="en-US" sz="1200" b="1" i="1" dirty="0" smtClean="0"/>
              <a:t>Ch.35 (pg. 798)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9676" y="5090151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4002077" y="4436566"/>
            <a:ext cx="121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FDR and the Shadow of War (1933to 1941)</a:t>
            </a:r>
            <a:endParaRPr lang="en-US" sz="14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283728" y="4652009"/>
            <a:ext cx="1297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 in World War II (1941 to 1945)</a:t>
            </a:r>
            <a:endParaRPr lang="en-US" sz="14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93485" y="59436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/>
              <a:t>Ch.35 (pg. 798)</a:t>
            </a:r>
          </a:p>
          <a:p>
            <a:endParaRPr lang="en-US" sz="1200" b="1" i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629676" y="6020543"/>
            <a:ext cx="1233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Review!</a:t>
            </a:r>
            <a:endParaRPr lang="en-US" sz="14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3930102" y="5617438"/>
            <a:ext cx="1448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 in World War II (1941 to 1945)</a:t>
            </a:r>
            <a:endParaRPr lang="en-US" sz="14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6277732" y="5617438"/>
            <a:ext cx="1448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America in World War II (1941 to 1945)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75171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1365</Words>
  <Application>Microsoft Office PowerPoint</Application>
  <PresentationFormat>On-screen Show (4:3)</PresentationFormat>
  <Paragraphs>227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AP US History</vt:lpstr>
      <vt:lpstr>AP American History!!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Anderson</dc:creator>
  <cp:lastModifiedBy>Lee Anderson</cp:lastModifiedBy>
  <cp:revision>16</cp:revision>
  <dcterms:created xsi:type="dcterms:W3CDTF">2017-08-23T18:08:03Z</dcterms:created>
  <dcterms:modified xsi:type="dcterms:W3CDTF">2017-08-25T11:50:30Z</dcterms:modified>
</cp:coreProperties>
</file>