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A969F2-46CC-417F-AA06-3F23BC9D3F33}" type="datetimeFigureOut">
              <a:rPr lang="en-US" smtClean="0"/>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391086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969F2-46CC-417F-AA06-3F23BC9D3F33}" type="datetimeFigureOut">
              <a:rPr lang="en-US" smtClean="0"/>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81139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969F2-46CC-417F-AA06-3F23BC9D3F33}" type="datetimeFigureOut">
              <a:rPr lang="en-US" smtClean="0"/>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382084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969F2-46CC-417F-AA06-3F23BC9D3F33}" type="datetimeFigureOut">
              <a:rPr lang="en-US" smtClean="0"/>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100410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969F2-46CC-417F-AA06-3F23BC9D3F33}" type="datetimeFigureOut">
              <a:rPr lang="en-US" smtClean="0"/>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281269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969F2-46CC-417F-AA06-3F23BC9D3F33}" type="datetimeFigureOut">
              <a:rPr lang="en-US" smtClean="0"/>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423884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969F2-46CC-417F-AA06-3F23BC9D3F33}" type="datetimeFigureOut">
              <a:rPr lang="en-US" smtClean="0"/>
              <a:t>2/27/2014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118619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A969F2-46CC-417F-AA06-3F23BC9D3F33}" type="datetimeFigureOut">
              <a:rPr lang="en-US" smtClean="0"/>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262342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969F2-46CC-417F-AA06-3F23BC9D3F33}" type="datetimeFigureOut">
              <a:rPr lang="en-US" smtClean="0"/>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4243253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969F2-46CC-417F-AA06-3F23BC9D3F33}" type="datetimeFigureOut">
              <a:rPr lang="en-US" smtClean="0"/>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232155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969F2-46CC-417F-AA06-3F23BC9D3F33}" type="datetimeFigureOut">
              <a:rPr lang="en-US" smtClean="0"/>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C0CFB-9463-4CFD-8587-3C0C647D5B33}" type="slidenum">
              <a:rPr lang="en-US" smtClean="0"/>
              <a:t>‹#›</a:t>
            </a:fld>
            <a:endParaRPr lang="en-US"/>
          </a:p>
        </p:txBody>
      </p:sp>
    </p:spTree>
    <p:extLst>
      <p:ext uri="{BB962C8B-B14F-4D97-AF65-F5344CB8AC3E}">
        <p14:creationId xmlns:p14="http://schemas.microsoft.com/office/powerpoint/2010/main" val="73916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969F2-46CC-417F-AA06-3F23BC9D3F33}" type="datetimeFigureOut">
              <a:rPr lang="en-US" smtClean="0"/>
              <a:t>2/27/2014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C0CFB-9463-4CFD-8587-3C0C647D5B33}" type="slidenum">
              <a:rPr lang="en-US" smtClean="0"/>
              <a:t>‹#›</a:t>
            </a:fld>
            <a:endParaRPr lang="en-US"/>
          </a:p>
        </p:txBody>
      </p:sp>
    </p:spTree>
    <p:extLst>
      <p:ext uri="{BB962C8B-B14F-4D97-AF65-F5344CB8AC3E}">
        <p14:creationId xmlns:p14="http://schemas.microsoft.com/office/powerpoint/2010/main" val="392243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Black history Month </a:t>
            </a:r>
            <a:br>
              <a:rPr lang="en-US" dirty="0" smtClean="0"/>
            </a:br>
            <a:r>
              <a:rPr lang="en-US" dirty="0" smtClean="0"/>
              <a:t>Timeline!!!!!!</a:t>
            </a:r>
            <a:endParaRPr lang="en-US" dirty="0"/>
          </a:p>
        </p:txBody>
      </p:sp>
      <p:sp>
        <p:nvSpPr>
          <p:cNvPr id="3" name="Subtitle 2"/>
          <p:cNvSpPr>
            <a:spLocks noGrp="1"/>
          </p:cNvSpPr>
          <p:nvPr>
            <p:ph type="subTitle" idx="1"/>
          </p:nvPr>
        </p:nvSpPr>
        <p:spPr/>
        <p:txBody>
          <a:bodyPr/>
          <a:lstStyle/>
          <a:p>
            <a:r>
              <a:rPr lang="en-US" dirty="0" smtClean="0"/>
              <a:t>A.P US History!!!</a:t>
            </a:r>
            <a:endParaRPr lang="en-US" dirty="0"/>
          </a:p>
        </p:txBody>
      </p:sp>
    </p:spTree>
    <p:extLst>
      <p:ext uri="{BB962C8B-B14F-4D97-AF65-F5344CB8AC3E}">
        <p14:creationId xmlns:p14="http://schemas.microsoft.com/office/powerpoint/2010/main" val="3185632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079"/>
            <a:ext cx="9067800" cy="10341293"/>
          </a:xfrm>
          <a:prstGeom prst="rect">
            <a:avLst/>
          </a:prstGeom>
        </p:spPr>
        <p:txBody>
          <a:bodyPr wrap="square">
            <a:spAutoFit/>
          </a:bodyPr>
          <a:lstStyle/>
          <a:p>
            <a:pPr marL="285750" indent="-285750">
              <a:buFont typeface="Wingdings" panose="05000000000000000000" pitchFamily="2" charset="2"/>
              <a:buChar char="ü"/>
            </a:pPr>
            <a:r>
              <a:rPr lang="en-US" dirty="0" smtClean="0"/>
              <a:t>The first African slaves arrive in Virginia</a:t>
            </a:r>
          </a:p>
          <a:p>
            <a:pPr marL="285750" indent="-285750">
              <a:buFont typeface="Wingdings" panose="05000000000000000000" pitchFamily="2" charset="2"/>
              <a:buChar char="ü"/>
            </a:pPr>
            <a:r>
              <a:rPr lang="en-US" dirty="0"/>
              <a:t>Lucy Terry, an enslaved person in 1746, becomes the earliest known black American poet when she writes about the last American Indian attack on her village of Deerfield, Massachusetts. Her poem, </a:t>
            </a:r>
            <a:r>
              <a:rPr lang="en-US" i="1" dirty="0"/>
              <a:t>Bar's Fight</a:t>
            </a:r>
            <a:r>
              <a:rPr lang="en-US" dirty="0"/>
              <a:t>, is not published until </a:t>
            </a:r>
            <a:r>
              <a:rPr lang="en-US" dirty="0" smtClean="0"/>
              <a:t>1855</a:t>
            </a:r>
          </a:p>
          <a:p>
            <a:pPr marL="285750" indent="-285750">
              <a:buFont typeface="Wingdings" panose="05000000000000000000" pitchFamily="2" charset="2"/>
              <a:buChar char="ü"/>
            </a:pPr>
            <a:r>
              <a:rPr lang="en-US" dirty="0" err="1"/>
              <a:t>Phillis</a:t>
            </a:r>
            <a:r>
              <a:rPr lang="en-US" dirty="0"/>
              <a:t> </a:t>
            </a:r>
            <a:r>
              <a:rPr lang="en-US" dirty="0" smtClean="0"/>
              <a:t>Wheatley's book </a:t>
            </a:r>
            <a:r>
              <a:rPr lang="en-US" i="1" dirty="0"/>
              <a:t>Poems on Various Subjects, Religious and Moral</a:t>
            </a:r>
            <a:r>
              <a:rPr lang="en-US" dirty="0"/>
              <a:t> is published, making her the first African American to do </a:t>
            </a:r>
            <a:r>
              <a:rPr lang="en-US" dirty="0" smtClean="0"/>
              <a:t>so</a:t>
            </a:r>
          </a:p>
          <a:p>
            <a:pPr marL="285750" indent="-285750">
              <a:buFont typeface="Wingdings" panose="05000000000000000000" pitchFamily="2" charset="2"/>
              <a:buChar char="ü"/>
            </a:pPr>
            <a:r>
              <a:rPr lang="en-US" b="1" dirty="0" err="1" smtClean="0"/>
              <a:t>Stono</a:t>
            </a:r>
            <a:r>
              <a:rPr lang="en-US" b="1" dirty="0" smtClean="0"/>
              <a:t> Rebellion</a:t>
            </a:r>
            <a:r>
              <a:rPr lang="en-US" dirty="0" smtClean="0"/>
              <a:t> </a:t>
            </a:r>
          </a:p>
          <a:p>
            <a:pPr marL="285750" indent="-285750">
              <a:buFont typeface="Wingdings" panose="05000000000000000000" pitchFamily="2" charset="2"/>
              <a:buChar char="ü"/>
            </a:pPr>
            <a:r>
              <a:rPr lang="en-US" b="1" dirty="0" err="1" smtClean="0"/>
              <a:t>Crispus</a:t>
            </a:r>
            <a:r>
              <a:rPr lang="en-US" b="1" dirty="0" smtClean="0"/>
              <a:t> Attucks</a:t>
            </a:r>
            <a:r>
              <a:rPr lang="en-US" dirty="0" smtClean="0"/>
              <a:t>  killed in Boston Massacre</a:t>
            </a:r>
          </a:p>
          <a:p>
            <a:pPr marL="285750" indent="-285750">
              <a:buFont typeface="Wingdings" panose="05000000000000000000" pitchFamily="2" charset="2"/>
              <a:buChar char="ü"/>
            </a:pPr>
            <a:r>
              <a:rPr lang="en-US" dirty="0" smtClean="0"/>
              <a:t>Slavery is </a:t>
            </a:r>
            <a:r>
              <a:rPr lang="en-US" dirty="0"/>
              <a:t>made illegal in the Northwest Territory. The U.S </a:t>
            </a:r>
            <a:r>
              <a:rPr lang="en-US" dirty="0" smtClean="0"/>
              <a:t>Constitution states </a:t>
            </a:r>
            <a:r>
              <a:rPr lang="en-US" dirty="0"/>
              <a:t>that Congress may not ban the slave trade until 1808</a:t>
            </a:r>
            <a:r>
              <a:rPr lang="en-US" dirty="0" smtClean="0"/>
              <a:t>.</a:t>
            </a:r>
          </a:p>
          <a:p>
            <a:pPr marL="285750" indent="-285750">
              <a:buFont typeface="Wingdings" panose="05000000000000000000" pitchFamily="2" charset="2"/>
              <a:buChar char="ü"/>
            </a:pPr>
            <a:r>
              <a:rPr lang="en-US" dirty="0"/>
              <a:t>Eli Whitney's invention of the cotton gin greatly increases the demand for slave labor</a:t>
            </a:r>
            <a:r>
              <a:rPr lang="en-US" dirty="0" smtClean="0"/>
              <a:t>.</a:t>
            </a:r>
          </a:p>
          <a:p>
            <a:pPr marL="285750" indent="-285750">
              <a:buFont typeface="Wingdings" panose="05000000000000000000" pitchFamily="2" charset="2"/>
              <a:buChar char="ü"/>
            </a:pPr>
            <a:r>
              <a:rPr lang="en-US" dirty="0"/>
              <a:t>A federal fugitive slave law is enacted, providing for the return slaves who had escaped and crossed state lines</a:t>
            </a:r>
            <a:r>
              <a:rPr lang="en-US" dirty="0" smtClean="0"/>
              <a:t>.</a:t>
            </a:r>
          </a:p>
          <a:p>
            <a:pPr marL="285750" indent="-285750">
              <a:buFont typeface="Wingdings" panose="05000000000000000000" pitchFamily="2" charset="2"/>
              <a:buChar char="ü"/>
            </a:pPr>
            <a:r>
              <a:rPr lang="en-US" dirty="0"/>
              <a:t>Gabriel Prosser, an enslaved African-American blacksmith, organizes a slave revolt intending to march on Richmond, Virginia. The conspiracy is uncovered, and Prosser and a number of the rebels are hanged. Virginia's slave laws are consequently tightened</a:t>
            </a:r>
            <a:r>
              <a:rPr lang="en-US" dirty="0" smtClean="0"/>
              <a:t>.</a:t>
            </a:r>
          </a:p>
          <a:p>
            <a:pPr marL="285750" indent="-285750">
              <a:buFont typeface="Wingdings" panose="05000000000000000000" pitchFamily="2" charset="2"/>
              <a:buChar char="ü"/>
            </a:pPr>
            <a:r>
              <a:rPr lang="en-US" dirty="0" smtClean="0"/>
              <a:t>Congress </a:t>
            </a:r>
            <a:r>
              <a:rPr lang="en-US" dirty="0"/>
              <a:t>bans the importation of slaves from Africa</a:t>
            </a:r>
            <a:r>
              <a:rPr lang="en-US" dirty="0" smtClean="0"/>
              <a:t>.</a:t>
            </a:r>
          </a:p>
          <a:p>
            <a:pPr marL="285750" indent="-285750">
              <a:buFont typeface="Wingdings" panose="05000000000000000000" pitchFamily="2" charset="2"/>
              <a:buChar char="ü"/>
            </a:pPr>
            <a:r>
              <a:rPr lang="en-US" dirty="0"/>
              <a:t>The Missouri Compromise bans slavery north of the southern boundary of Missouri</a:t>
            </a:r>
            <a:r>
              <a:rPr lang="en-US" dirty="0" smtClean="0"/>
              <a:t>.</a:t>
            </a:r>
          </a:p>
          <a:p>
            <a:pPr marL="285750" indent="-285750">
              <a:buFont typeface="Wingdings" panose="05000000000000000000" pitchFamily="2" charset="2"/>
              <a:buChar char="ü"/>
            </a:pPr>
            <a:r>
              <a:rPr lang="en-US" dirty="0"/>
              <a:t>Denmark Vesey, an enslaved African-American carpenter who had purchased his freedom, plans a slave revolt with the intent to lay siege on Charleston, South Carolina. The plot is discovered, and Vesey and 34 coconspirators are hanged.</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258691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90"/>
            <a:ext cx="9144000" cy="9233297"/>
          </a:xfrm>
          <a:prstGeom prst="rect">
            <a:avLst/>
          </a:prstGeom>
        </p:spPr>
        <p:txBody>
          <a:bodyPr wrap="square">
            <a:spAutoFit/>
          </a:bodyPr>
          <a:lstStyle/>
          <a:p>
            <a:pPr marL="285750" indent="-285750">
              <a:buFont typeface="Wingdings" panose="05000000000000000000" pitchFamily="2" charset="2"/>
              <a:buChar char="ü"/>
            </a:pPr>
            <a:r>
              <a:rPr lang="en-US" dirty="0"/>
              <a:t>Nat Turner, an enslaved African-American preacher, leads the most significant slave uprising in American history. He and his band of followers launch a short, bloody, rebellion in Southampton County, Virginia. The militia quells the rebellion, and Turner is eventually hanged. As a consequence, Virginia institutes much stricter slave laws</a:t>
            </a:r>
            <a:r>
              <a:rPr lang="en-US" dirty="0" smtClean="0"/>
              <a:t>.</a:t>
            </a:r>
          </a:p>
          <a:p>
            <a:pPr marL="285750" indent="-285750">
              <a:buFont typeface="Wingdings" panose="05000000000000000000" pitchFamily="2" charset="2"/>
              <a:buChar char="ü"/>
            </a:pPr>
            <a:r>
              <a:rPr lang="en-US" dirty="0" smtClean="0"/>
              <a:t>William </a:t>
            </a:r>
            <a:r>
              <a:rPr lang="en-US" dirty="0"/>
              <a:t>Lloyd Garrison begins publishing the </a:t>
            </a:r>
            <a:r>
              <a:rPr lang="en-US" i="1" dirty="0"/>
              <a:t>Liberator</a:t>
            </a:r>
            <a:r>
              <a:rPr lang="en-US" dirty="0"/>
              <a:t>, a weekly paper that advocates the complete abolition of slavery. He becomes one of the most famous figures in the abolitionist movement</a:t>
            </a:r>
            <a:r>
              <a:rPr lang="en-US" dirty="0" smtClean="0"/>
              <a:t>.</a:t>
            </a:r>
          </a:p>
          <a:p>
            <a:pPr marL="285750" indent="-285750">
              <a:buFont typeface="Wingdings" panose="05000000000000000000" pitchFamily="2" charset="2"/>
              <a:buChar char="ü"/>
            </a:pPr>
            <a:r>
              <a:rPr lang="en-US" dirty="0"/>
              <a:t>The Wilmot Proviso, introduced by Democratic representative David Wilmot of Pennsylvania, attempts to ban slavery in territory gained in the Mexican War. The proviso is blocked by Southerners, but continues to enflame the debate over slavery.</a:t>
            </a:r>
          </a:p>
          <a:p>
            <a:pPr marL="285750" indent="-285750">
              <a:buFont typeface="Wingdings" panose="05000000000000000000" pitchFamily="2" charset="2"/>
              <a:buChar char="ü"/>
            </a:pPr>
            <a:r>
              <a:rPr lang="en-US" dirty="0"/>
              <a:t>Frederick Douglass launches his abolitionist newspaper</a:t>
            </a:r>
          </a:p>
          <a:p>
            <a:pPr marL="285750" indent="-285750">
              <a:buFont typeface="Wingdings" panose="05000000000000000000" pitchFamily="2" charset="2"/>
              <a:buChar char="ü"/>
            </a:pPr>
            <a:r>
              <a:rPr lang="en-US" dirty="0"/>
              <a:t>Harriet Tubman escapes from slavery and becomes one of the most effective and celebrated leaders of the Underground Railroad</a:t>
            </a:r>
            <a:r>
              <a:rPr lang="en-US" dirty="0" smtClean="0"/>
              <a:t>.</a:t>
            </a:r>
          </a:p>
          <a:p>
            <a:pPr marL="285750" indent="-285750">
              <a:buFont typeface="Wingdings" panose="05000000000000000000" pitchFamily="2" charset="2"/>
              <a:buChar char="ü"/>
            </a:pPr>
            <a:r>
              <a:rPr lang="en-US" dirty="0" smtClean="0"/>
              <a:t> The </a:t>
            </a:r>
            <a:r>
              <a:rPr lang="en-US" dirty="0"/>
              <a:t>continuing debate whether territory gained in the Mexican War should be open to slavery is decided in the Compromise of </a:t>
            </a:r>
            <a:r>
              <a:rPr lang="en-US" dirty="0" smtClean="0"/>
              <a:t>1850; </a:t>
            </a:r>
            <a:r>
              <a:rPr lang="en-US" dirty="0"/>
              <a:t>California is admitted as a free state, Utah and New Mexico territories are left to be decided by popular sovereignty, and the slave trade in Washington, DC, is prohibited. It also establishes a much stricter fugitive slave law than the original, passed in </a:t>
            </a:r>
            <a:r>
              <a:rPr lang="en-US" dirty="0" smtClean="0"/>
              <a:t>1793</a:t>
            </a:r>
          </a:p>
          <a:p>
            <a:pPr marL="285750" indent="-285750">
              <a:buFont typeface="Wingdings" panose="05000000000000000000" pitchFamily="2" charset="2"/>
              <a:buChar char="ü"/>
            </a:pPr>
            <a:r>
              <a:rPr lang="en-US" dirty="0"/>
              <a:t>Harriet Beecher Stowe's novel, </a:t>
            </a:r>
            <a:r>
              <a:rPr lang="en-US" i="1" dirty="0"/>
              <a:t>Uncle Tom's Cabin</a:t>
            </a:r>
            <a:r>
              <a:rPr lang="en-US" dirty="0"/>
              <a:t> is published. It becomes one of the most influential works to stir anti-slavery </a:t>
            </a:r>
            <a:r>
              <a:rPr lang="en-US" dirty="0" smtClean="0"/>
              <a:t>sentiments</a:t>
            </a:r>
          </a:p>
          <a:p>
            <a:pPr marL="285750" indent="-285750">
              <a:buFont typeface="Wingdings" panose="05000000000000000000" pitchFamily="2" charset="2"/>
              <a:buChar char="ü"/>
            </a:pPr>
            <a:r>
              <a:rPr lang="en-US" dirty="0"/>
              <a:t>Congress passes the Kansas-Nebraska </a:t>
            </a:r>
            <a:r>
              <a:rPr lang="en-US" dirty="0" smtClean="0"/>
              <a:t>Act, </a:t>
            </a:r>
            <a:r>
              <a:rPr lang="en-US" dirty="0"/>
              <a:t>establishing the territories of Kansas and Nebraska. The legislation repeals the Missouri Compromise of 1820 and renews tensions between anti- and proslavery factions.</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a:p>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70121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p:cNvSpPr/>
          <p:nvPr/>
        </p:nvSpPr>
        <p:spPr>
          <a:xfrm>
            <a:off x="0" y="2784"/>
            <a:ext cx="9144000" cy="10618291"/>
          </a:xfrm>
          <a:prstGeom prst="rect">
            <a:avLst/>
          </a:prstGeom>
        </p:spPr>
        <p:txBody>
          <a:bodyPr wrap="square">
            <a:spAutoFit/>
          </a:bodyPr>
          <a:lstStyle/>
          <a:p>
            <a:pPr marL="285750" indent="-285750">
              <a:buFont typeface="Wingdings" panose="05000000000000000000" pitchFamily="2" charset="2"/>
              <a:buChar char="ü"/>
            </a:pPr>
            <a:r>
              <a:rPr lang="en-US" dirty="0"/>
              <a:t>The Dred Scott case holds that Congress does not have the right to ban slavery in states and, furthermore, that slaves are not citizens</a:t>
            </a:r>
            <a:r>
              <a:rPr lang="en-US" dirty="0" smtClean="0"/>
              <a:t>.</a:t>
            </a:r>
          </a:p>
          <a:p>
            <a:pPr marL="285750" indent="-285750">
              <a:buFont typeface="Wingdings" panose="05000000000000000000" pitchFamily="2" charset="2"/>
              <a:buChar char="ü"/>
            </a:pPr>
            <a:r>
              <a:rPr lang="en-US" dirty="0"/>
              <a:t>John Brown and 21 followers capture the federal arsenal at Harpers </a:t>
            </a:r>
            <a:r>
              <a:rPr lang="en-US" dirty="0" smtClean="0"/>
              <a:t>Ferry, Va</a:t>
            </a:r>
            <a:r>
              <a:rPr lang="en-US" dirty="0"/>
              <a:t>. (now W. Va.), in an attempt to launch a slave revolt</a:t>
            </a:r>
            <a:r>
              <a:rPr lang="en-US" dirty="0" smtClean="0"/>
              <a:t>.</a:t>
            </a:r>
          </a:p>
          <a:p>
            <a:pPr marL="285750" indent="-285750">
              <a:buFont typeface="Wingdings" panose="05000000000000000000" pitchFamily="2" charset="2"/>
              <a:buChar char="ü"/>
            </a:pPr>
            <a:r>
              <a:rPr lang="en-US" dirty="0"/>
              <a:t>The Confederacy is founded when the deep South secedes, and the Civil War begins</a:t>
            </a:r>
            <a:r>
              <a:rPr lang="en-US" dirty="0" smtClean="0"/>
              <a:t>.</a:t>
            </a:r>
          </a:p>
          <a:p>
            <a:pPr marL="285750" indent="-285750">
              <a:buFont typeface="Wingdings" panose="05000000000000000000" pitchFamily="2" charset="2"/>
              <a:buChar char="ü"/>
            </a:pPr>
            <a:r>
              <a:rPr lang="en-US" dirty="0"/>
              <a:t>President Lincoln issues the Emancipation Proclamation, declaring "that all persons held as slaves" within the Confederate states "are, and henceforward shall be free</a:t>
            </a:r>
            <a:r>
              <a:rPr lang="en-US" dirty="0" smtClean="0"/>
              <a:t>.“</a:t>
            </a:r>
          </a:p>
          <a:p>
            <a:pPr marL="285750" indent="-285750">
              <a:buFont typeface="Wingdings" panose="05000000000000000000" pitchFamily="2" charset="2"/>
              <a:buChar char="ü"/>
            </a:pPr>
            <a:r>
              <a:rPr lang="en-US" dirty="0"/>
              <a:t>Congress establishes the Freedmen's </a:t>
            </a:r>
            <a:r>
              <a:rPr lang="en-US" dirty="0" smtClean="0"/>
              <a:t>Bureau to </a:t>
            </a:r>
            <a:r>
              <a:rPr lang="en-US" dirty="0"/>
              <a:t>protect the rights of newly emancipated blacks </a:t>
            </a:r>
            <a:r>
              <a:rPr lang="en-US" dirty="0" smtClean="0"/>
              <a:t>.</a:t>
            </a:r>
            <a:endParaRPr lang="en-US" dirty="0"/>
          </a:p>
          <a:p>
            <a:pPr marL="285750" indent="-285750">
              <a:buFont typeface="Wingdings" panose="05000000000000000000" pitchFamily="2" charset="2"/>
              <a:buChar char="ü"/>
            </a:pPr>
            <a:r>
              <a:rPr lang="en-US" dirty="0"/>
              <a:t>The Civil War ends </a:t>
            </a:r>
            <a:r>
              <a:rPr lang="en-US" dirty="0" smtClean="0"/>
              <a:t>.</a:t>
            </a:r>
            <a:endParaRPr lang="en-US" dirty="0"/>
          </a:p>
          <a:p>
            <a:pPr marL="285750" indent="-285750">
              <a:buFont typeface="Wingdings" panose="05000000000000000000" pitchFamily="2" charset="2"/>
              <a:buChar char="ü"/>
            </a:pPr>
            <a:r>
              <a:rPr lang="en-US" dirty="0"/>
              <a:t>Lincoln is assassinated </a:t>
            </a:r>
            <a:r>
              <a:rPr lang="en-US" dirty="0" smtClean="0"/>
              <a:t>.</a:t>
            </a:r>
            <a:endParaRPr lang="en-US" dirty="0"/>
          </a:p>
          <a:p>
            <a:pPr marL="285750" indent="-285750">
              <a:buFont typeface="Wingdings" panose="05000000000000000000" pitchFamily="2" charset="2"/>
              <a:buChar char="ü"/>
            </a:pPr>
            <a:r>
              <a:rPr lang="en-US" dirty="0"/>
              <a:t>The Ku Klux Klan is formed in Tennessee by ex-Confederates (May).</a:t>
            </a:r>
          </a:p>
          <a:p>
            <a:pPr marL="285750" indent="-285750">
              <a:buFont typeface="Wingdings" panose="05000000000000000000" pitchFamily="2" charset="2"/>
              <a:buChar char="ü"/>
            </a:pPr>
            <a:r>
              <a:rPr lang="en-US" dirty="0"/>
              <a:t>Slavery in the United States is effectively ended when 250,000 slaves in Texas finally receive the news that the Civil War had ended two months earlier (June 19).</a:t>
            </a:r>
          </a:p>
          <a:p>
            <a:pPr marL="285750" indent="-285750">
              <a:buFont typeface="Wingdings" panose="05000000000000000000" pitchFamily="2" charset="2"/>
              <a:buChar char="ü"/>
            </a:pPr>
            <a:r>
              <a:rPr lang="en-US" dirty="0"/>
              <a:t>Thirteenth </a:t>
            </a:r>
            <a:r>
              <a:rPr lang="en-US" dirty="0" smtClean="0"/>
              <a:t>Amendment to </a:t>
            </a:r>
            <a:r>
              <a:rPr lang="en-US" dirty="0"/>
              <a:t>the Constitution is ratified, prohibiting slavery </a:t>
            </a:r>
            <a:endParaRPr lang="en-US" dirty="0" smtClean="0"/>
          </a:p>
          <a:p>
            <a:pPr marL="285750" indent="-285750">
              <a:buFont typeface="Wingdings" panose="05000000000000000000" pitchFamily="2" charset="2"/>
              <a:buChar char="ü"/>
            </a:pPr>
            <a:r>
              <a:rPr lang="en-US" dirty="0"/>
              <a:t>Black codes are passed by Southern states, drastically restricting the rights of newly freed slaves</a:t>
            </a:r>
            <a:r>
              <a:rPr lang="en-US" dirty="0" smtClean="0"/>
              <a:t>.</a:t>
            </a:r>
          </a:p>
          <a:p>
            <a:pPr marL="285750" indent="-285750">
              <a:buFont typeface="Wingdings" panose="05000000000000000000" pitchFamily="2" charset="2"/>
              <a:buChar char="ü"/>
            </a:pPr>
            <a:r>
              <a:rPr lang="en-US" dirty="0"/>
              <a:t>A series of </a:t>
            </a:r>
            <a:r>
              <a:rPr lang="en-US" dirty="0" smtClean="0"/>
              <a:t>Reconstruction acts </a:t>
            </a:r>
            <a:r>
              <a:rPr lang="en-US" dirty="0"/>
              <a:t>are passed, carving the former Confederacy into five military districts and guaranteeing the civil rights of freed slaves</a:t>
            </a:r>
            <a:r>
              <a:rPr lang="en-US" dirty="0" smtClean="0"/>
              <a:t>.</a:t>
            </a:r>
          </a:p>
          <a:p>
            <a:pPr marL="285750" indent="-285750">
              <a:buFont typeface="Wingdings" panose="05000000000000000000" pitchFamily="2" charset="2"/>
              <a:buChar char="ü"/>
            </a:pPr>
            <a:r>
              <a:rPr lang="en-US" dirty="0"/>
              <a:t>Fourteenth Amendment to the Constitution is ratified, defining citizenship. Individuals born or naturalized in the United States are American citizens, including those born as slaves. This nullifies the Dred Scott Case (1857), which had ruled that blacks were not citizens.</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32886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869"/>
            <a:ext cx="9144000" cy="8956298"/>
          </a:xfrm>
          <a:prstGeom prst="rect">
            <a:avLst/>
          </a:prstGeom>
        </p:spPr>
        <p:txBody>
          <a:bodyPr wrap="square">
            <a:spAutoFit/>
          </a:bodyPr>
          <a:lstStyle/>
          <a:p>
            <a:pPr marL="285750" indent="-285750">
              <a:buFont typeface="Wingdings" panose="05000000000000000000" pitchFamily="2" charset="2"/>
              <a:buChar char="ü"/>
            </a:pPr>
            <a:r>
              <a:rPr lang="en-US" dirty="0"/>
              <a:t>Fifteenth Amendment to the Constitution is ratified, giving blacks the right to vote. </a:t>
            </a:r>
          </a:p>
          <a:p>
            <a:pPr marL="285750" indent="-285750">
              <a:buFont typeface="Wingdings" panose="05000000000000000000" pitchFamily="2" charset="2"/>
              <a:buChar char="ü"/>
            </a:pPr>
            <a:r>
              <a:rPr lang="en-US" dirty="0"/>
              <a:t>Hiram Revels of Mississippi is elected the country's first African-American senator. During Reconstruction, sixteen blacks served in Congress and about 600 served in states legislatures.</a:t>
            </a:r>
          </a:p>
          <a:p>
            <a:pPr marL="285750" indent="-285750">
              <a:buFont typeface="Wingdings" panose="05000000000000000000" pitchFamily="2" charset="2"/>
              <a:buChar char="ü"/>
            </a:pPr>
            <a:r>
              <a:rPr lang="en-US" dirty="0"/>
              <a:t>Reconstruction ends in the South. Federal attempts to provide some basic civil rights for African Americans quickly erode. </a:t>
            </a:r>
            <a:endParaRPr lang="en-US" dirty="0" smtClean="0"/>
          </a:p>
          <a:p>
            <a:pPr marL="285750" indent="-285750">
              <a:buFont typeface="Wingdings" panose="05000000000000000000" pitchFamily="2" charset="2"/>
              <a:buChar char="ü"/>
            </a:pPr>
            <a:r>
              <a:rPr lang="en-US" dirty="0" smtClean="0"/>
              <a:t>Booker </a:t>
            </a:r>
            <a:r>
              <a:rPr lang="en-US" dirty="0"/>
              <a:t>T. Washington founds the Tuskegee Normal and Industrial Institute in Alabama. The school becomes one of the leading schools of higher learning for African Americans, and stresses the practical application of knowledge. In 1896, George Washington Carver begins teaching there as director of the department of agricultural research, gaining an international reputation for his agricultural advances. </a:t>
            </a:r>
            <a:endParaRPr lang="en-US" dirty="0" smtClean="0"/>
          </a:p>
          <a:p>
            <a:pPr marL="285750" indent="-285750">
              <a:buFont typeface="Wingdings" panose="05000000000000000000" pitchFamily="2" charset="2"/>
              <a:buChar char="ü"/>
            </a:pPr>
            <a:r>
              <a:rPr lang="en-US" i="1" dirty="0"/>
              <a:t>Plessy</a:t>
            </a:r>
            <a:r>
              <a:rPr lang="en-US" dirty="0"/>
              <a:t> v. </a:t>
            </a:r>
            <a:r>
              <a:rPr lang="en-US" i="1" dirty="0"/>
              <a:t>Ferguson</a:t>
            </a:r>
            <a:r>
              <a:rPr lang="en-US" dirty="0"/>
              <a:t>: This landmark Supreme Court decision holds that racial segregation is constitutional, paving the way for the repressive Jim Crow laws in the South. </a:t>
            </a:r>
            <a:endParaRPr lang="en-US" dirty="0" smtClean="0"/>
          </a:p>
          <a:p>
            <a:pPr marL="285750" indent="-285750">
              <a:buFont typeface="Wingdings" panose="05000000000000000000" pitchFamily="2" charset="2"/>
              <a:buChar char="ü"/>
            </a:pPr>
            <a:r>
              <a:rPr lang="en-US" dirty="0"/>
              <a:t>The National Association for the Advancement of Colored </a:t>
            </a:r>
            <a:r>
              <a:rPr lang="en-US" dirty="0" smtClean="0"/>
              <a:t>People is </a:t>
            </a:r>
            <a:r>
              <a:rPr lang="en-US" dirty="0"/>
              <a:t>founded in New York by prominent black and white intellectuals and led by W.E.B. Du </a:t>
            </a:r>
            <a:r>
              <a:rPr lang="en-US" dirty="0" smtClean="0"/>
              <a:t>Bois . </a:t>
            </a:r>
            <a:r>
              <a:rPr lang="en-US" dirty="0"/>
              <a:t>For the next half century, it would serve as the country's most influential African-American civil rights organization, dedicated to political equality and social justice In 1910, its journal, </a:t>
            </a:r>
            <a:r>
              <a:rPr lang="en-US" i="1" dirty="0"/>
              <a:t>The Crisis,</a:t>
            </a:r>
            <a:r>
              <a:rPr lang="en-US" dirty="0"/>
              <a:t> was launched. Among its well known leaders were James Weldon </a:t>
            </a:r>
            <a:r>
              <a:rPr lang="en-US" dirty="0" smtClean="0"/>
              <a:t>Johnson, </a:t>
            </a:r>
            <a:r>
              <a:rPr lang="en-US" dirty="0"/>
              <a:t>Ella Baker, </a:t>
            </a:r>
            <a:r>
              <a:rPr lang="en-US" dirty="0" err="1"/>
              <a:t>Moorfield</a:t>
            </a:r>
            <a:r>
              <a:rPr lang="en-US" dirty="0"/>
              <a:t> </a:t>
            </a:r>
            <a:r>
              <a:rPr lang="en-US" dirty="0" err="1"/>
              <a:t>Storey</a:t>
            </a:r>
            <a:r>
              <a:rPr lang="en-US" dirty="0"/>
              <a:t>, Walter White, Roy </a:t>
            </a:r>
            <a:r>
              <a:rPr lang="en-US" dirty="0" smtClean="0"/>
              <a:t>Wilkins,  </a:t>
            </a:r>
            <a:r>
              <a:rPr lang="en-US" dirty="0"/>
              <a:t>Benjamin Hooks, </a:t>
            </a:r>
            <a:r>
              <a:rPr lang="en-US" dirty="0" err="1"/>
              <a:t>Myrlie</a:t>
            </a:r>
            <a:r>
              <a:rPr lang="en-US" dirty="0"/>
              <a:t> </a:t>
            </a:r>
            <a:r>
              <a:rPr lang="en-US" dirty="0" smtClean="0"/>
              <a:t>Evers-Williams, </a:t>
            </a:r>
            <a:r>
              <a:rPr lang="en-US" dirty="0"/>
              <a:t>Julian Bond, and </a:t>
            </a:r>
            <a:r>
              <a:rPr lang="en-US" dirty="0" err="1"/>
              <a:t>Kwesi</a:t>
            </a:r>
            <a:r>
              <a:rPr lang="en-US" dirty="0"/>
              <a:t> </a:t>
            </a:r>
            <a:r>
              <a:rPr lang="en-US" dirty="0" err="1" smtClean="0"/>
              <a:t>Mfume</a:t>
            </a:r>
            <a:r>
              <a:rPr lang="en-US" dirty="0" smtClean="0"/>
              <a:t>.</a:t>
            </a:r>
          </a:p>
          <a:p>
            <a:pPr marL="285750" indent="-285750">
              <a:buFont typeface="Wingdings" panose="05000000000000000000" pitchFamily="2" charset="2"/>
              <a:buChar char="ü"/>
            </a:pPr>
            <a:r>
              <a:rPr lang="en-US" dirty="0"/>
              <a:t>The Harlem Renaissance flourishes in the 1920s and 1930s. This literary, artistic, and intellectual movement fosters a new black cultural identity. </a:t>
            </a:r>
            <a:endParaRPr lang="en-US" dirty="0" smtClean="0"/>
          </a:p>
          <a:p>
            <a:pPr marL="285750" indent="-285750">
              <a:buFont typeface="Wingdings" panose="05000000000000000000" pitchFamily="2" charset="2"/>
              <a:buChar char="ü"/>
            </a:pPr>
            <a:r>
              <a:rPr lang="en-US" dirty="0"/>
              <a:t>Jackie Robinson breaks Major League Baseball's color barrier when he is signed to the Brooklyn Dodgers by Branch </a:t>
            </a:r>
            <a:r>
              <a:rPr lang="en-US" dirty="0" smtClean="0"/>
              <a:t>Rickey.</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39707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31"/>
            <a:ext cx="9144000" cy="8956298"/>
          </a:xfrm>
          <a:prstGeom prst="rect">
            <a:avLst/>
          </a:prstGeom>
        </p:spPr>
        <p:txBody>
          <a:bodyPr wrap="square">
            <a:spAutoFit/>
          </a:bodyPr>
          <a:lstStyle/>
          <a:p>
            <a:pPr marL="285750" indent="-285750">
              <a:buFont typeface="Wingdings" panose="05000000000000000000" pitchFamily="2" charset="2"/>
              <a:buChar char="ü"/>
            </a:pPr>
            <a:r>
              <a:rPr lang="en-US" dirty="0"/>
              <a:t>Although African Americans had participated in every major U.S. war, it was not until after World War II that President Harry S. Truman issues an executive order integrating the U.S. armed </a:t>
            </a:r>
            <a:r>
              <a:rPr lang="en-US" dirty="0" smtClean="0"/>
              <a:t>forces</a:t>
            </a:r>
          </a:p>
          <a:p>
            <a:pPr marL="285750" indent="-285750">
              <a:buFont typeface="Wingdings" panose="05000000000000000000" pitchFamily="2" charset="2"/>
              <a:buChar char="ü"/>
            </a:pPr>
            <a:r>
              <a:rPr lang="en-US" i="1" dirty="0"/>
              <a:t>Brown</a:t>
            </a:r>
            <a:r>
              <a:rPr lang="en-US" dirty="0"/>
              <a:t> v. </a:t>
            </a:r>
            <a:r>
              <a:rPr lang="en-US" i="1" dirty="0"/>
              <a:t>Board of Education of Topeka, </a:t>
            </a:r>
            <a:r>
              <a:rPr lang="en-US" i="1" dirty="0" smtClean="0"/>
              <a:t>Kansas. </a:t>
            </a:r>
            <a:r>
              <a:rPr lang="en-US" dirty="0" smtClean="0"/>
              <a:t>declares </a:t>
            </a:r>
            <a:r>
              <a:rPr lang="en-US" dirty="0"/>
              <a:t>that racial segregation in schools is unconstitutional </a:t>
            </a:r>
            <a:r>
              <a:rPr lang="en-US" dirty="0" smtClean="0"/>
              <a:t>.</a:t>
            </a:r>
          </a:p>
          <a:p>
            <a:pPr marL="285750" indent="-285750">
              <a:buFont typeface="Wingdings" panose="05000000000000000000" pitchFamily="2" charset="2"/>
              <a:buChar char="ü"/>
            </a:pPr>
            <a:r>
              <a:rPr lang="en-US" dirty="0"/>
              <a:t>A young black boy, Emmett Till, is brutally murdered for allegedly whistling at a white woman in Mississippi. Two white men charged with the crime are acquitted by an all-white jury. They later boast about committing the murder. The public outrage generated by the case helps spur the civil rights movement </a:t>
            </a:r>
            <a:r>
              <a:rPr lang="en-US" dirty="0" smtClean="0"/>
              <a:t>.</a:t>
            </a:r>
          </a:p>
          <a:p>
            <a:pPr marL="285750" indent="-285750">
              <a:buFont typeface="Wingdings" panose="05000000000000000000" pitchFamily="2" charset="2"/>
              <a:buChar char="ü"/>
            </a:pPr>
            <a:r>
              <a:rPr lang="en-US" dirty="0"/>
              <a:t>Rosa Parks refuses to give up her seat at the front of the "colored section" of a bus to a white passenger (Dec.1). In response to her arrest Montgomery's black community launch a successful year-long bus boycott. Montgomery's buses are desegregated on Dec. 21, </a:t>
            </a:r>
            <a:r>
              <a:rPr lang="en-US" dirty="0" smtClean="0"/>
              <a:t>1956</a:t>
            </a:r>
          </a:p>
          <a:p>
            <a:pPr marL="285750" indent="-285750">
              <a:buFont typeface="Wingdings" panose="05000000000000000000" pitchFamily="2" charset="2"/>
              <a:buChar char="ü"/>
            </a:pPr>
            <a:r>
              <a:rPr lang="en-US" dirty="0"/>
              <a:t>Nine black students are blocked from entering the school on the orders of Governor </a:t>
            </a:r>
            <a:r>
              <a:rPr lang="en-US" dirty="0" err="1"/>
              <a:t>Orval</a:t>
            </a:r>
            <a:r>
              <a:rPr lang="en-US" dirty="0"/>
              <a:t> </a:t>
            </a:r>
            <a:r>
              <a:rPr lang="en-US" dirty="0" err="1"/>
              <a:t>Faubus</a:t>
            </a:r>
            <a:r>
              <a:rPr lang="en-US" dirty="0"/>
              <a:t>. (Sept. 24). Federal troops and the National Guard are called to intervene on behalf of the students, who become known as the "Little Rock Nine." Despite a year of violent threats, several of the "Little Rock Nine" manage to graduate from Central High</a:t>
            </a:r>
            <a:r>
              <a:rPr lang="en-US" dirty="0" smtClean="0"/>
              <a:t>.</a:t>
            </a:r>
          </a:p>
          <a:p>
            <a:pPr marL="285750" indent="-285750">
              <a:buFont typeface="Wingdings" panose="05000000000000000000" pitchFamily="2" charset="2"/>
              <a:buChar char="ü"/>
            </a:pPr>
            <a:r>
              <a:rPr lang="en-US" dirty="0"/>
              <a:t>Four black students in Greensboro, North Carolina, begin a sit-in at a segregated Woolworth's lunch counter (Feb. 1). Six months later the "Greensboro Four" are served lunch at the same Woolworth's counter. The event triggers many similar nonviolent protests throughout the South</a:t>
            </a:r>
            <a:r>
              <a:rPr lang="en-US" dirty="0" smtClean="0"/>
              <a:t>.</a:t>
            </a:r>
          </a:p>
          <a:p>
            <a:pPr marL="285750" indent="-285750">
              <a:buFont typeface="Wingdings" panose="05000000000000000000" pitchFamily="2" charset="2"/>
              <a:buChar char="ü"/>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069470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17053"/>
            <a:ext cx="9144000" cy="10341293"/>
          </a:xfrm>
          <a:prstGeom prst="rect">
            <a:avLst/>
          </a:prstGeom>
        </p:spPr>
        <p:txBody>
          <a:bodyPr wrap="square">
            <a:spAutoFit/>
          </a:bodyPr>
          <a:lstStyle/>
          <a:p>
            <a:pPr marL="285750" indent="-285750">
              <a:buFont typeface="Wingdings" panose="05000000000000000000" pitchFamily="2" charset="2"/>
              <a:buChar char="ü"/>
            </a:pPr>
            <a:r>
              <a:rPr lang="en-US" dirty="0"/>
              <a:t>Over the spring and summer, student volunteers begin taking bus trips through the South to test out new laws that prohibit segregation in interstate travel facilities, which includes bus and railway stations. Several of the groups of "freedom riders," as they are called, are attacked by angry mobs along the way. The program, sponsored by The Congress of Racial Equality (CORE) and the Student Nonviolent Coordinating Committee (SNCC), involves more than 1,000 volunteers, black and white. </a:t>
            </a:r>
            <a:endParaRPr lang="en-US" dirty="0" smtClean="0"/>
          </a:p>
          <a:p>
            <a:pPr marL="285750" indent="-285750">
              <a:buFont typeface="Wingdings" panose="05000000000000000000" pitchFamily="2" charset="2"/>
              <a:buChar char="ü"/>
            </a:pPr>
            <a:r>
              <a:rPr lang="en-US" dirty="0"/>
              <a:t>The March on Washington for Jobs and Freedom is attended by about 250,000 people, the largest demonstration ever seen in the nation's capital. Martin Luther King delivers his famous "I Have a Dream" speech. The march builds momentum for civil rights </a:t>
            </a:r>
            <a:r>
              <a:rPr lang="en-US" dirty="0" smtClean="0"/>
              <a:t>legislation.</a:t>
            </a:r>
          </a:p>
          <a:p>
            <a:pPr marL="285750" indent="-285750">
              <a:buFont typeface="Wingdings" panose="05000000000000000000" pitchFamily="2" charset="2"/>
              <a:buChar char="ü"/>
            </a:pPr>
            <a:r>
              <a:rPr lang="en-US" dirty="0"/>
              <a:t>President Johnson signs the Civil Rights Act, the most sweeping civil rights legislation since Reconstruction. It prohibits discrimination of all kinds based on race, color, religion, or national origin </a:t>
            </a:r>
            <a:endParaRPr lang="en-US" dirty="0" smtClean="0"/>
          </a:p>
          <a:p>
            <a:pPr marL="285750" indent="-285750">
              <a:buFont typeface="Wingdings" panose="05000000000000000000" pitchFamily="2" charset="2"/>
              <a:buChar char="ü"/>
            </a:pPr>
            <a:r>
              <a:rPr lang="en-US" dirty="0"/>
              <a:t>Martin Luther King receives the Nobel Peace Prize. </a:t>
            </a:r>
            <a:endParaRPr lang="en-US" dirty="0" smtClean="0"/>
          </a:p>
          <a:p>
            <a:pPr marL="285750" indent="-285750">
              <a:buFont typeface="Wingdings" panose="05000000000000000000" pitchFamily="2" charset="2"/>
              <a:buChar char="ü"/>
            </a:pPr>
            <a:r>
              <a:rPr lang="en-US" dirty="0"/>
              <a:t>State troopers violently attack peaceful demonstrators led by Rev. Martin Luther King, Jr., as they try to cross the </a:t>
            </a:r>
            <a:r>
              <a:rPr lang="en-US" dirty="0" err="1"/>
              <a:t>Pettus</a:t>
            </a:r>
            <a:r>
              <a:rPr lang="en-US" dirty="0"/>
              <a:t> Bridge in Selma, Ala. Fifty marchers are hospitalized on "Bloody Sunday," after police use tear gas, whips, and clubs against them. The march is considered the catalyst for pushing through the voting rights act five months </a:t>
            </a:r>
            <a:r>
              <a:rPr lang="en-US" dirty="0" smtClean="0"/>
              <a:t>later.</a:t>
            </a:r>
          </a:p>
          <a:p>
            <a:pPr marL="285750" indent="-285750">
              <a:buFont typeface="Wingdings" panose="05000000000000000000" pitchFamily="2" charset="2"/>
              <a:buChar char="ü"/>
            </a:pPr>
            <a:r>
              <a:rPr lang="en-US" dirty="0" smtClean="0"/>
              <a:t> </a:t>
            </a:r>
            <a:r>
              <a:rPr lang="en-US" dirty="0"/>
              <a:t>The Black Panthers are founded by Huey Newton and Bobby </a:t>
            </a:r>
            <a:r>
              <a:rPr lang="en-US" dirty="0" smtClean="0"/>
              <a:t>Seale. </a:t>
            </a:r>
          </a:p>
          <a:p>
            <a:pPr marL="285750" indent="-285750">
              <a:buFont typeface="Wingdings" panose="05000000000000000000" pitchFamily="2" charset="2"/>
              <a:buChar char="ü"/>
            </a:pPr>
            <a:r>
              <a:rPr lang="en-US" dirty="0"/>
              <a:t>President Johnson appoints Thurgood Marshall to the Supreme Court. He becomes the first black Supreme Court Justice</a:t>
            </a:r>
            <a:r>
              <a:rPr lang="en-US" dirty="0" smtClean="0"/>
              <a:t>.</a:t>
            </a:r>
          </a:p>
          <a:p>
            <a:pPr marL="285750" indent="-285750">
              <a:buFont typeface="Wingdings" panose="05000000000000000000" pitchFamily="2" charset="2"/>
              <a:buChar char="ü"/>
            </a:pPr>
            <a:r>
              <a:rPr lang="en-US" dirty="0"/>
              <a:t>Martin Luther King, Jr., is assassinated in Memphis, Tenn</a:t>
            </a:r>
            <a:r>
              <a:rPr lang="en-US" dirty="0" smtClean="0"/>
              <a:t>.</a:t>
            </a:r>
          </a:p>
          <a:p>
            <a:pPr marL="285750" indent="-285750">
              <a:buFont typeface="Wingdings" panose="05000000000000000000" pitchFamily="2" charset="2"/>
              <a:buChar char="ü"/>
            </a:pP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382261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pPr marL="285750" indent="-285750">
              <a:buFont typeface="Wingdings" panose="05000000000000000000" pitchFamily="2" charset="2"/>
              <a:buChar char="ü"/>
            </a:pPr>
            <a:r>
              <a:rPr lang="en-US" dirty="0"/>
              <a:t>President Johnson signs the Civil Rights Act of 1968, prohibiting discrimination in the sale, rental, and financing of </a:t>
            </a:r>
            <a:r>
              <a:rPr lang="en-US" dirty="0" smtClean="0"/>
              <a:t>housing</a:t>
            </a:r>
          </a:p>
          <a:p>
            <a:pPr marL="285750" indent="-285750">
              <a:buFont typeface="Wingdings" panose="05000000000000000000" pitchFamily="2" charset="2"/>
              <a:buChar char="ü"/>
            </a:pPr>
            <a:r>
              <a:rPr lang="en-US" dirty="0"/>
              <a:t>The first race riots in decades erupt in south-central Los Angeles after a jury acquits four white police officers for the videotaped beating of African-American Rodney </a:t>
            </a:r>
            <a:r>
              <a:rPr lang="en-US" dirty="0" smtClean="0"/>
              <a:t>King.</a:t>
            </a:r>
          </a:p>
          <a:p>
            <a:pPr marL="285750" indent="-285750">
              <a:buFont typeface="Wingdings" panose="05000000000000000000" pitchFamily="2" charset="2"/>
              <a:buChar char="ü"/>
            </a:pPr>
            <a:r>
              <a:rPr lang="en-US" dirty="0"/>
              <a:t>Barack </a:t>
            </a:r>
            <a:r>
              <a:rPr lang="en-US" dirty="0" smtClean="0"/>
              <a:t>Obama,</a:t>
            </a:r>
            <a:r>
              <a:rPr lang="en-US" dirty="0"/>
              <a:t> </a:t>
            </a:r>
            <a:r>
              <a:rPr lang="en-US" dirty="0" smtClean="0"/>
              <a:t>becomes </a:t>
            </a:r>
            <a:r>
              <a:rPr lang="en-US" dirty="0"/>
              <a:t>the first African American to be elected president of the United States, defeating Republican candidate, Sen. John McCain.</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101900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1769</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Black history Month  Timeline!!!!!!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Anderson</dc:creator>
  <cp:lastModifiedBy>Lee Anderson</cp:lastModifiedBy>
  <cp:revision>4</cp:revision>
  <dcterms:created xsi:type="dcterms:W3CDTF">2014-02-27T16:10:13Z</dcterms:created>
  <dcterms:modified xsi:type="dcterms:W3CDTF">2014-02-27T16:50:14Z</dcterms:modified>
</cp:coreProperties>
</file>