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9E2DF-1968-4B84-A8E5-F3CBB7A10F2B}" type="datetimeFigureOut">
              <a:rPr lang="en-US" smtClean="0"/>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EFB52-5178-470A-8B39-9F9905D1E747}" type="slidenum">
              <a:rPr lang="en-US" smtClean="0"/>
              <a:t>‹#›</a:t>
            </a:fld>
            <a:endParaRPr lang="en-US"/>
          </a:p>
        </p:txBody>
      </p:sp>
    </p:spTree>
    <p:extLst>
      <p:ext uri="{BB962C8B-B14F-4D97-AF65-F5344CB8AC3E}">
        <p14:creationId xmlns:p14="http://schemas.microsoft.com/office/powerpoint/2010/main" val="61149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Black Sea</a:t>
            </a:r>
          </a:p>
          <a:p>
            <a:endParaRPr lang="en-US" dirty="0"/>
          </a:p>
        </p:txBody>
      </p:sp>
      <p:sp>
        <p:nvSpPr>
          <p:cNvPr id="4" name="Slide Number Placeholder 3"/>
          <p:cNvSpPr>
            <a:spLocks noGrp="1"/>
          </p:cNvSpPr>
          <p:nvPr>
            <p:ph type="sldNum" sz="quarter" idx="10"/>
          </p:nvPr>
        </p:nvSpPr>
        <p:spPr/>
        <p:txBody>
          <a:bodyPr/>
          <a:lstStyle/>
          <a:p>
            <a:fld id="{BC2F9530-08F8-466B-9880-AA92C06DB146}" type="slidenum">
              <a:rPr lang="en-US" smtClean="0"/>
              <a:t>9</a:t>
            </a:fld>
            <a:endParaRPr lang="en-US"/>
          </a:p>
        </p:txBody>
      </p:sp>
    </p:spTree>
    <p:extLst>
      <p:ext uri="{BB962C8B-B14F-4D97-AF65-F5344CB8AC3E}">
        <p14:creationId xmlns:p14="http://schemas.microsoft.com/office/powerpoint/2010/main" val="34122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F9530-08F8-466B-9880-AA92C06DB146}" type="slidenum">
              <a:rPr lang="en-US" smtClean="0"/>
              <a:t>54</a:t>
            </a:fld>
            <a:endParaRPr lang="en-US"/>
          </a:p>
        </p:txBody>
      </p:sp>
    </p:spTree>
    <p:extLst>
      <p:ext uri="{BB962C8B-B14F-4D97-AF65-F5344CB8AC3E}">
        <p14:creationId xmlns:p14="http://schemas.microsoft.com/office/powerpoint/2010/main" val="24693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F9530-08F8-466B-9880-AA92C06DB146}" type="slidenum">
              <a:rPr lang="en-US" smtClean="0"/>
              <a:t>61</a:t>
            </a:fld>
            <a:endParaRPr lang="en-US"/>
          </a:p>
        </p:txBody>
      </p:sp>
    </p:spTree>
    <p:extLst>
      <p:ext uri="{BB962C8B-B14F-4D97-AF65-F5344CB8AC3E}">
        <p14:creationId xmlns:p14="http://schemas.microsoft.com/office/powerpoint/2010/main" val="38534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985B40-D29B-4C0A-80CB-3965C65A6C4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109739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85B40-D29B-4C0A-80CB-3965C65A6C4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303990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85B40-D29B-4C0A-80CB-3965C65A6C4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249719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85B40-D29B-4C0A-80CB-3965C65A6C4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361836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85B40-D29B-4C0A-80CB-3965C65A6C48}"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17364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985B40-D29B-4C0A-80CB-3965C65A6C4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421873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985B40-D29B-4C0A-80CB-3965C65A6C48}"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418485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985B40-D29B-4C0A-80CB-3965C65A6C48}"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229910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85B40-D29B-4C0A-80CB-3965C65A6C48}"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18234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5B40-D29B-4C0A-80CB-3965C65A6C4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413869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5B40-D29B-4C0A-80CB-3965C65A6C48}"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79CA6-0025-41CF-BD7B-DD6C6D74E975}" type="slidenum">
              <a:rPr lang="en-US" smtClean="0"/>
              <a:t>‹#›</a:t>
            </a:fld>
            <a:endParaRPr lang="en-US"/>
          </a:p>
        </p:txBody>
      </p:sp>
    </p:spTree>
    <p:extLst>
      <p:ext uri="{BB962C8B-B14F-4D97-AF65-F5344CB8AC3E}">
        <p14:creationId xmlns:p14="http://schemas.microsoft.com/office/powerpoint/2010/main" val="26773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bg1"/>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85B40-D29B-4C0A-80CB-3965C65A6C48}" type="datetimeFigureOut">
              <a:rPr lang="en-US" smtClean="0"/>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79CA6-0025-41CF-BD7B-DD6C6D74E975}" type="slidenum">
              <a:rPr lang="en-US" smtClean="0"/>
              <a:t>‹#›</a:t>
            </a:fld>
            <a:endParaRPr lang="en-US"/>
          </a:p>
        </p:txBody>
      </p:sp>
    </p:spTree>
    <p:extLst>
      <p:ext uri="{BB962C8B-B14F-4D97-AF65-F5344CB8AC3E}">
        <p14:creationId xmlns:p14="http://schemas.microsoft.com/office/powerpoint/2010/main" val="196293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CAcQjRw&amp;url=http://libguides.geneseo.edu/HIST113&amp;ei=4pk2VajsIcexyASu9IHYAw&amp;bvm=bv.91071109,d.aWw&amp;psig=AFQjCNHTA6JNRe9Q41OcB2xVln2rUptaYA&amp;ust=1429728093899795"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hyperlink" Target="http://www.google.com/url?sa=i&amp;rct=j&amp;q=&amp;esrc=s&amp;source=images&amp;cd=&amp;cad=rja&amp;uact=8&amp;ved=0CAcQjRw&amp;url=http://www.paracletesystems.co.uk/inj/inj050roman.htm&amp;ei=NT85VbnHNrK1sASHnIDYCg&amp;bvm=bv.91427555,d.cWc&amp;psig=AFQjCNGCGmcmfoLVQs9b1R65_NA2U6VYdA&amp;ust=1429901482713136"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jaysromanhistory.com/romeweb/engineer/bridge1.htm&amp;ei=TUI5VdbUHtDjsASih4DQCw&amp;psig=AFQjCNGu9IlnN9D6QTCMeILAGj2FNc3fsw&amp;ust=1429902235095781" TargetMode="External"/><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0.gif"/></Relationships>
</file>

<file path=ppt/slides/_rels/slide6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hyperlink" Target="http://fs.huntingdon.edu/history/jalbritton/Maprome40001s.gif"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7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01.jpeg"/></Relationships>
</file>

<file path=ppt/slides/_rels/slide7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03.jpeg"/></Relationships>
</file>

<file path=ppt/slides/_rels/slide7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hyperlink" Target="http://www.google.com/url?sa=i&amp;rct=j&amp;q=&amp;esrc=s&amp;source=images&amp;cd=&amp;cad=rja&amp;uact=8&amp;ved=0CAcQjRw&amp;url=http://www.nevworldwonders.com/2013/07/preview-hagia-sophia.html&amp;ei=43k6VfqWJ9SHsQTCjYGIAg&amp;bvm=bv.91427555,d.cWc&amp;psig=AFQjCNGPLRQAB9E5K7r5WagL0exVhtZ1Mw&amp;ust=1429981757298891" TargetMode="External"/><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8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8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 y="2971800"/>
            <a:ext cx="9144000" cy="1470025"/>
          </a:xfrm>
        </p:spPr>
        <p:txBody>
          <a:bodyPr/>
          <a:lstStyle/>
          <a:p>
            <a:r>
              <a:rPr lang="en-US" b="1" i="1" dirty="0" smtClean="0">
                <a:latin typeface="Freestyle Script" panose="030804020302050B0404" pitchFamily="66" charset="0"/>
              </a:rPr>
              <a:t>World History One</a:t>
            </a:r>
            <a:br>
              <a:rPr lang="en-US" b="1" i="1" dirty="0" smtClean="0">
                <a:latin typeface="Freestyle Script" panose="030804020302050B0404" pitchFamily="66" charset="0"/>
              </a:rPr>
            </a:br>
            <a:r>
              <a:rPr lang="en-US" b="1" i="1" dirty="0" smtClean="0">
                <a:latin typeface="Freestyle Script" panose="030804020302050B0404" pitchFamily="66" charset="0"/>
              </a:rPr>
              <a:t>SOL review!</a:t>
            </a:r>
            <a:endParaRPr lang="en-US" b="1" i="1" dirty="0">
              <a:latin typeface="Freestyle Script" panose="030804020302050B0404" pitchFamily="66" charset="0"/>
            </a:endParaRPr>
          </a:p>
        </p:txBody>
      </p:sp>
      <p:sp>
        <p:nvSpPr>
          <p:cNvPr id="3" name="Subtitle 2"/>
          <p:cNvSpPr>
            <a:spLocks noGrp="1"/>
          </p:cNvSpPr>
          <p:nvPr>
            <p:ph type="subTitle" idx="1"/>
          </p:nvPr>
        </p:nvSpPr>
        <p:spPr>
          <a:xfrm>
            <a:off x="1371599" y="4800600"/>
            <a:ext cx="6400800" cy="1752600"/>
          </a:xfrm>
        </p:spPr>
        <p:txBody>
          <a:bodyPr>
            <a:normAutofit/>
          </a:bodyPr>
          <a:lstStyle/>
          <a:p>
            <a:r>
              <a:rPr lang="en-US" sz="7200" b="1" i="1" u="sng" dirty="0" smtClean="0">
                <a:effectLst>
                  <a:outerShdw blurRad="38100" dist="38100" dir="2700000" algn="tl">
                    <a:srgbClr val="000000">
                      <a:alpha val="43137"/>
                    </a:srgbClr>
                  </a:outerShdw>
                </a:effectLst>
                <a:latin typeface="Freestyle Script" panose="030804020302050B0404" pitchFamily="66" charset="0"/>
              </a:rPr>
              <a:t>Mind maps!</a:t>
            </a:r>
            <a:endParaRPr lang="en-US" sz="7200" b="1" i="1" u="sng" dirty="0">
              <a:effectLst>
                <a:outerShdw blurRad="38100" dist="38100" dir="2700000" algn="tl">
                  <a:srgbClr val="000000">
                    <a:alpha val="43137"/>
                  </a:srgbClr>
                </a:outerShdw>
              </a:effectLst>
              <a:latin typeface="Freestyle Script" panose="030804020302050B0404" pitchFamily="66" charset="0"/>
            </a:endParaRPr>
          </a:p>
        </p:txBody>
      </p:sp>
      <p:sp>
        <p:nvSpPr>
          <p:cNvPr id="4" name="AutoShape 2" descr="data:image/jpeg;base64,/9j/4AAQSkZJRgABAQAAAQABAAD/2wCEAAkGBxQTEhUUExQWFhUWGRwaGRgYGBwgGxsbGh0cHB0gHhocHCggHBolHxwYITEhJSkrLi4uHB8zODMsNygtLisBCgoKDg0OGxAQGy8mICYvLDA4LDcuNC01NDQsNCwsLCwsLywsLCwtLCwsLCwsLCwsLDQsLDQsLCwsLCwsLCwsLP/AABEIAI8BYAMBIgACEQEDEQH/xAAcAAACAgMBAQAAAAAAAAAAAAAFBgMEAQIHAAj/xABEEAACAQIEAwYDBQUGBQQDAAABAhEDIQAEEjEFQVEGEyJhcYEykaEHFCNC0VJiscHwFTNygpLhFiRTsvElQ6LSc8LT/8QAGgEAAwEBAQEAAAAAAAAAAAAAAgMEAQAFBv/EADMRAAICAQIDBgYBAwUBAAAAAAECABEDEiEEMUETIlFhofAycYGRsdHBI+HxBTNCQ1IU/9oADAMBAAIRAxEAPwCLsZ2fGactUB7tOW0z9RcfTHUMhw2lTUCmiqB0Am3U7k4WOwWSeirB0gMQR1+fTDr3IIIBInmNxj5F2JMokByiaiQok7+fqNsI3bvsylNfvWWHdVKZBYUzpsbahHwsJ5bieeHehlO7GnW7XN3aTe+/TA7tHwsVKFc6n1PT0ga20AgyPADG+5AmMFjJ1bQkXUwBlX7L89UqZP8AEYtoqMoZ3ZnMnV4i17aoFzYYcMc84Hlq1DK91TfTUKtDC4DsDBGoXgxuMafZNxevVyIR2Z6tGrUSoXJLatRe7EmbML/pgSbDP4H83vHZOHKMBc6LjxwldvOJ5ink6uklGYBVZQSSSR4RpvLCVkREzIicTdl+0rZjKUa6qoVlAgTCstmW97EEYWf9vtOl1BGBi2mx944A49jn3GeLVKnEcmgYhKKVa1RATpYmEp6uty5A8j0w0ZbjQJhrY1sgUDzE3/5sm5rlDM4ziGlWDbEHEowSvcQRU1qsACWIAFyTYD1OMhcJ32uorcNqBwSDUogQ0QTUUAmxBF9j9DBw54acIoP43/Ey54DHgcB+2VQLkM0xAIWhUaDMHSpPK/Llj3Y2joyGTX9nL0hPoi4PTSWJkMY9hG+2SoU4a1QSRTqUmZNTBXUuFZHCkakYGCD/ACw7JgW2UHxJ9K/c2b4pcTyoqLEweU9cXcIfaKmBx7hrmTqpZgDxGFKoTqjYmGI5bgzYY1UDk/In7bzVcoQRDnDqrq/dWGL/AN1Ky2u+A3GeJU++pok9486QASTpEkwNlH7RtJA3IxbylKpW+N4A+eJWTe56LixrsDxhTIVHYEuI6emLFOoDsZxVp5bR8TkjodsTikN1tjb32kT6SSRNc7lu8UqbYq5bIUwulgCcXHJ2g+oxoKqiYFx5Y4marOF0gyRaUABYAGJBio+cMSEJxjv3gnTAjHa1B2maGPOSHNJqKmZ9MUMzXCGUUgnyti9lmBGrmcb1CrC4kYA0ecNSFNUYP0uzCS1+m2JG4YsQxn1xLmC4YBSIP0wtce7d0MvKovesu5kBZ9eftjVW9usavaNWj384wuVSPD6YFcQ7TJSJUAM3QY5zxf7U3qeHu1A6KT/GMDcj20oE+JGQn83xfocNPCZgL0yjBjwf9rb+H946ZnN1K7aqjQOSjGw0gWwIoZ9ai6qbK4/dO3qNxi1TryMQujdZ6hQaRp5SZqhJtiszwcYepiA+eNVIBSXnGtcDnUYt5KpyxV4iwWZwaDepMym6lKvijmK0YizWfJsMUzf4ji/Hi23mafGZqVC22NLY9VeMQVKnPFKiYZ27h+ZFtMGCBbbqbYJ/2rRBUM4VnMKp3J8schynaBcqfCX1SYVj4PU3ud7/ANAnwziqZ/NUk1tSqhW0NAZGcHUBpN1MbEG/sDjzjgys1AbTylx2LH1nUDUFQkU6glbHTpMeoIOKefc6O7mTuTA29B/W2EHs/wAUC5hy+bWSGXQdYDeLSHBLwTKMI0zB98M9TNah4bmYEcydo5n0xpyZFUof16cvrHYyq/EeUu5CkLgzY7n+R54X+y9UZTimcywUinmFGapNyLWWoot1M+QGGPXSooIFSo3NURixPOx+H3Iwi/aBxGqlXK5ynRq0O5qGmajhRKVRF1uIkee+B4ZSzFDyI9eY9fzBzZFbeN/Fc21XN5SkUJCF8wQNjoHdqD/mq6v8mBHYmn93ObyFKk34NbWodgfw6wBUiAIAgjn64q8A4zm2zleqaQrFNOXIEi1OXJU/CW1VCDsDoFhivxLi1bK8Ry+crUqaCtSehUhyqkqe8XcGGi15Ft8UrhBU4r6cvMb/AMkRXaKG1BYb4fwd6+azNaVXSUoAjb8MF2j/AD1GX1TBHO5GlQUGtWILGFVVLMxAmERQWcwCYUHEvYmo65Kkz0agaqDWfYnVWY1WtvEuYETEDFHsJmFzGb4hXqGa9OuaAU706CfAADdQ51MdpO+2BPDWzE8h/iMHGZQKBqWeGZjKvV7lalRasFhTqpUpuVG5C1FGoeYnBPPdocplqi0KtZUqFC4ViZKgxPqTIA3MGJjAX7Tcqrrk4H44zlHuo+L4peD00Ak8rCcScRQf25lSRJ+6VgLCxDpcHrBI5b+eDThEG/kfT34RL5nf4jBnbbtHl81kayU2qDu6uW7zXRqpCtXp/toJ2Jjy2w/5jMLTVndlRFBLMxAUAbkk2Awp/azA4ZVZtleizXAMLVQmJIBaAYHM7Xx7tHnlbiORy1b+4qLUqKD8L1kKmmDO+kamA/a09MP0hkFct/QCKkfabtpkjla6l30vTqU1cUqgpu2hrJWNM0yehkg+eGHs4f8Ak8taPwadungFr4h7Y1QmQzbFQwWhVOk7GEax8se7H1u8yGUf9qhSP/wXCn3xd3xmjnFb7Y0Y8KzBmI7vcxbvEt/tgvkOx9FKYRWzCoTqhc1mBeINxUFiDtin9siL/ZGZBOn+7g9T3iQPfacOtI2G23LCghXCoViO834WGXs8oDPZfLwAVrNEEasxXJkeZqzhTzPBaWW4xkFoUlp60zJbxEloQDmTa8288dJGEvtGB/bXDdgTSzUb38C2HKdzf9MNxMxuyeTbfQwdvCWKz06Oa7pHH3l6RfQFJPdK0STFhqJgE7zivV40mWqaquoswnQqszkbSEQEx5xGKHEs+ycYplShYZOoDIgx3tOJPzgeuAkZl85XzOVzaA1SEcGmKgRqYAgHUIi9uUnnhYRTufC/7bD+J6eMZWU7A9PfKPC9pKNaj94BYUkNy9N06bB1Ba5AsDJtvha7AdrsulPNNXzLszZyppDLUZtJIWmqgKSZC2VR5Ri12N45mXq5rLZnQ7Zd0ArU1IVw66oI2DLaY6+5m+zfOotDNElQFzuYliYHx2kk+Y6csLTTj1hxfw9eh3HSRZFJArzjfxXiKUE11HCKSACepsABuWPIC5wHyfazKGoENV1qP8Iq0qlPVH7PeIsnywL4RnUr8ZzgrEF8qlJcuh/KlRQ1Rx+8SVUkbCBjX7V8jSfh1YlB3kp3UfF3pdQmnnqMkW5E4aUxl1Uk719L5QFOxuGOMdp8vlzTWpmEpmoSFnnpEm+wAHM9R1xV4d22ytRmpq7syqWJalUVdI3OplAjzwM7Q5Smuc4SGSSKlQMCAZPcG5PUEA7fKMMHajNrQyOaqqsaKNQi3PSY+sYV2eIhaJJP7I8Iwsu+20h4Lx6lWBqUjqpHVDidPhJDEE7gEG+2CGS4kK1NalIhkcSrXuOomLYAcP4tlOG8Oyy1WCkUEhB4nYssmABckk3gYRuyn2hLS4fRoGVdAy6tIsuttIEEbLAncxjW4ckMyC6Nfn9Ri/1GG1bdZ0ftPmClIoHAdrFidl5xHPCDT7OrVIIB0/tNz/wr/M434bxnLVmlqweoTYP4fkDY/PDGuaUW2xJkyZMZoAgz18WNVSl3lBOz9BFgUkI8wCfc4E8S7H5apsmg9Vt9NsMrZkYjqCRbE6Z8ymwxmkWKYTlXFOz2Zyjd5RYso5ruPUcxgt2b7UrWIp1YSpyb8rf/AFb6HD1pHPCL2y7KqZrUBDC7KNj5jzx6uLi04n+nnFHo37kxVsR1YuX/AJ/UZsVXB9sLPZXtEWHc1rso8LcyByPmMGq2YZrLhb8O+JyrSvHmXIupZZbPBDbFTiOqpBO2NFyum5MnFmrWHd45QFNrMI6wM6RipUe9sSVzO+KNeuBzxcikxTkCZrVMUnrE4jr5iLk4p16xIkbeWLExyLJmAl41ArkVqWorPh1sIaLXU/PFitx+oWptTVKRpEMhRQNJBsBb+MzzwIq72k4uVuHvTWk7KStVS40ySIJHiHIzy/TBaV2ueYHYAgGYarq6zNz5ne/XH0B2I4XTrZelmEaoC6XnSSDMNFiBJBvvHnjifCatQK6miKiNcHRt7spj1EY7p9m2aU5CiFAUoCGQEnSdRO5JN5n3xLkOPWNY2B9+c7eHV4FSkFtZYCAxqPMeobAztX2Vp18nXoqXBakwWWZoYCVsWvcDBPifGqdBQahAkgBdQk+gO/tizQzZYSUK+pH8sUh+DAHl5GBTRV+y3hVSnw2gKyOlVtb1BU+Ms7s0tzkgg3v1xD9rPZFs7kGSgmuujq6AkAm+lhJIA8JO/QYZDxod6aWkhgJvzA6XxfpZmd/pjsebhRk1dfEziGqZp5VQqrAhQAB0gRgJxHsXlatXvwr0qx3qUKj02aNtWggN0uDg4cwOhxHUzDflX5mP4Th7cRwws2JlGBcpwdKNcMZqOQQtSoxd1ECQpYnSpi4WJ5zi63C6RzAzJX8YJ3YaTZJLRExud4nbGMtlX7w1KrAtEKFnSo99zi7jxmfvGoypR41wejm6XdZhNdPUrFZIBKmRMG4nlzxrxjgdDNIEr0wwUypuGQjYoywyN5gjBDHsYHInQL/wtlyCKne1laZWtXq1EM3ujuUI8owVy2WSmipTVURRCqoAUAcgBYDEuPHGMxI3M6JX2tZGtmOHNQy9NqlSrUpgKvQHUSSbBfDubbYcqSwAOgGNwMexhJ7ML4fzN6z2FXiNCs/Fsu3dOaFCjUbvPDpFSpKx4rk6R+UAjUJMEjDScQZrNrTEscCr6dve80KWNCKGd4ZTbNmqQO8K6AxmyyTAGwubnnbGq9ncrTqMy1HpGpd+6cqrN+0V2DHqIJwSbMaz/dSDscarRIP90nvhJckUTX1nrlQQA21fL7zbhpy2Xp6KUC5MiSSTuzEyWYncmScAslwPJ06z1AJD1O9ZCzmnrmdXdk6NU3BiRyjDFlnqf9GnOM1u8YGadMYEEC6PPnvACYwaI9RBXFcplcxWSqwK1FECrTdqdQDeNSkErPIyME6GRyqMtRi9R0+A1XZyu4lQxIVjtqAB88BH4e7NJ0gTg1mKVKppJBJUQYPLGFtNBW2nZeGxWOf0mc7Wy9SrSqsmqpS1d34j4SwAYwDBsOeI+NZhny9VaiKUdCNB2aREYHZ/M0qVRWo3tGk3M4FcTo5mqyVAwhSdVEmA6n94A6WG4tB2PXAM5sd6MXhUUBq28+f2ipk+xyhSXZmKrtqYqigbBmJMDoMWuxfZKhUyVF61OXcFtzYMxK/SMMOZytSsndsgo0TaoNQZ3Xmojwqp5tJMSIG4J0hAgAADYdBjM3HZSlatyb2Phfh436RgxqTarQHl41+olcW+zymZ7lyh6G4/UYXznM3kDoqrrpjYG6/5Tup/qMdV3xUz+XVwVcBgdwcbh/1F/hzd4efP7zThF2mx8v1F3hXaGnWXUpsPiBiV9fL94W9MHqWZgeXXyxzPtLwKpkqgr0GPdz/pnkRzU4PdnuOJVpj8pFivJT0/w9PlijPwaFBlxbqfT5+/7njza27PIKb8+YjRWqgyRv8AXAPiHEYtuemNamdmQpAPM9MQ9yu5E4VjxBd2lFAcom9o8g1NhWUQGM25HDLwfioqUlYxq2b1H64j4yO8osvS4wt9nK5BZOon3GPWrtsHe5r+J5/+zn25N+Y05nNzzxDlszMjA+tVtOI6ObAMnnha4do58skzjxM4AVK4JIG+L/G2do0c/nihQ4O5EjfzxdhVVW2MgzOzmlEhzFCVk74l4VTBkEG/MYs18pU8NNoE88E8hl1VSgDStyY3wT5KSotMffuUkodAzeemPnewwffhxo0KNUOy6wRLuHAnxAKvd7xNyTEc98VGSoQASqJYlAoE+djJjzwwVeJUDkaKLUVnQ7GOhHWCZO04gyZCarf39pNjxljQgjMPT0S5qVTyLtC+wIPyAGN+DZx0DNSL0zt4DpF+RMzHPfFTJ1zUcufCiqZ6x5/7Yu8HyzZvMLSp6ghYbC5j4m6WG3LbCyKBBlHZIos7+Qjp2T4cgZczmC9R51LPM8iTuQNwPczyeG48nQ48OFzSWkAKaKAoG5gCBJwv9r+ONkMnXc0gxQAIYAnUQsmQdpGJVYuQBzMPThKk1uOlxR/4kds5Uq6r6GJphhIkGy9SIn9cdE7L8ZFdDdYsRHPVJ25el/XHzlwriq961eofxCQqgeEAc+R2x0H7POItV11dQJSF8Ii+9xsTAF/4bYrzcKyD7QcSYsxpbBnbZwg/aFnM5SrIaVVkolb6VEhgeskkxyIj1w1VuJEUVqKAxJAjArI8Yy2eBVqbFl/K6nwnb0j3xOslZSpoy32PpOuXVq1V3aodYNQyQpACgSdog++D+OacbyRGZp/dQabtCCGUJ6wNQj2wxcA47WFUZTOU9Na+movwVAL2PIx/QNscPGZGnHsYx7HXMnpxGtSWiDiTGEHPGbzZmcZnGMYLeWN1TJXz+dWksn2GFXO1XqHUdjtgn2hy7kho8IGK1TiFI0ivdw0QD5+uMs9J63CoEUMosnn5TOS4vpAWosgWkYNZdqLjwwcUeE8KTSrzrJFjyHti5WpimhYqGi+wn6YmfTewic5xs1Jd++k82SAbVqgdOWJ/uyxJ2+mK9LLrALmdV4kx7DHPu3/Fa9ao2XoAilTsxnSrNzk8wNoHOcZjxKzUYCo+RqBP2jhnOP5JJBrUiw5BgfbpgHXzzV57rSidVIv7g3wgZfsjXqiWqBRyOmx/niGv2XztDx0iHj9gkH5W/nhxwYD3VyAGWY0OHfST9b9I/wBDKhIi55k74uA453wntu9MhM0ptYtsw9RsfocPORz6VFDI2tTsRf8A8Yi4nhsuI98fWVLlGXkZbHnj2vGhfELZiMShSZtEzepUxVr1gBLGMDuI8aVTC+JsDV1uZYwMV4+GNW20NVlrijrVVka6sIxzetTfJ5ggyV/7lP8AP9MdEZkAiZwp9r6SuoeDKmPY49fgG0t2Z+EyfjUtNY5rClGusSD5+0TOMvm/kcLnDM1NMAjbw78uX8cXKubN9OGNw9NU5eItbkmZrwD72wv8KP4sjYScScU4iLqNzviHJqVWYMtYemLsePTjN9ZDly6sgrpL9XMi43PTFWlq3IBM7YIJwt/C2mJ2kET88EuH5TV4mCheh3thZyKo2hjGzneR1MtUhSEEc8atxPLk92TfoAfW1sM75an3dhBjkSB7nphFq6RmgyhSdYgK8iwAAnSIHmQMLxU5NznbQKEYvu6uAStgAVJ88TKvkBgPlatbSpL2gQPL5Yt0syZOosRyG2MZa6zirMLqWBwDMu0rTWb6f+YokmPLXC+23lg4vDqwy2molJHUnUAqSNX76kyxmSZ5/IS3bQ0xWNJKTdyENMrRHjNWNWklDoYBrzvi/m+11ea4FFappJSNP/lT+J3gWQIA06QdjM6T0wC4sjbGh7+fmIjhnVSb5QCeCuapph1BqWUDVJWegG/lhy7O5D7oBoguai0jqDKUU7zG5JvvzAvGKVTiruMwEySE0lQ0IydRDVLbgFXUrpJNpMgHEmazlVaganlG7z8EMzZWtMPdyr/eSSUN4IEke+FZMeRu6SIoMqtYv9TpeTz0oCBbxCSxvp3/ACkxhS7do+apVMq66e9VCrjxhIIY+HwybATIgGfLAfh/GeIylNMsILVxfL1IUhZp3NcCKuxk+E8zhrV2FKm+ZFLvQBqamp+IflTUWJCmQGM+QvhTYhhAZTuP4/vOBBJA6+/8zlh+zClQRamYr1BOyBVDt0gSY98EsvxCnlU7uitPLpMkOZYsbSzMQqna1vTBHtLmnasHsFAK8zpbzb9rnEzthC4zlHLN3mrRC6RfSCZFyDEzJE9MPTK+Zqdtvfymo3ZNa1HjL9p6hSGZaibwPCfVWHhNpwwcDpUK41oru67qW0keoHxeuOW9nss4qWLCkoWxmBeQVLcrRa2HjsxmGpuz6LPJUGbgG5TmY8ricAyqr6efv8ypMgz2NIuG6VSmubpOUbwmAEBe5BF4FiCQfrh+y9QsJ0lRymJPnE298IudynfoWoOtOobnwrFQ38NQW+LYVAQdp2xzLjfbirTL0G72myPDKCyhY3TSahsLC0cyN78vDl2ITeR8Qqo1Cd/z/FaNBS1aqlNQJJZgMWMrmkqKGpsrKQCCpkQRI+mPmDM9qFrIqVaSOVY/GCWJMxHjAHKfT2PXPsm41l1yej+7dW8Skgi4sVKi62/jjcnDtiS2iBuZ0eo1seGFzifaMwBlqZqsTuwKIvmSwlvRQZ6jFLI5bMFS1XM1Wckk6fComLKo2URaZPmcT31MLTHE4xqwsCjWuBXq+8H+Ixt3NYW7+p8l/jpnHc52mF+Mgmk0b4W+Ewaygxe1xgd2j4hnqOnund1N2YqjRGw06ZvzPT5i3RqpmMq9caqNVUJdCCNDQbib6bEg9PPG13Zdw2ZVQ4269YxnUG0d6AReAOWI0YkM+vTTP5mPLyGFvPvBJ1Mw6wcQv3lbSHMIosoxK5VBzla8JYu/T36wjn+0/wD7WWTVFtZ2GBdHI+LU8sxvfYenXBPI5ZFEKBiara2Isme9hHIUx91BIaaYp57iyI5Q1KQgSwJOoCCZ0jlbfzGBnaDirCrSy9KzVJZyPiCrGw5Ek7+RwDzNAnvCyaSsldW4AvPWSbyIODw8PdM/I/4iMmTfaHeKcCoZ6irEBWZQwcbiRPuMc+FXMcMr6Kl0PycdQeRwzdjs/VWmqFgVC3Vt15gqYuDax678jt2opjNJoILMPhb9k49HhnbFkOHJun4+Xv5TRibInaLsYTyvG6dSmrzIbb25HocUs5mXqmBZcIfA881Cq1CpIUmD+63I/wBcicOgzkLBifPBZuEGB+7vfKUcNmGRbOxHOT06SqNpPnvirmc5H8saffCbx7z/AFOLTdnc5VAanl6jDqQF+Woi2CxYWY+MY+ZU8oNZydzvgP2mqeGAbnzxa4rl69AkVadRSBMEdPTClm861Rpn5jHocPw51augkHFcSNOkdZc4YNKFjtP8seq1mcQhAB54rU0Z7pdU5fzwcyPCzUAZWUDoBf688UZKU6jJMZZhpEDDh2lpPii5waymTlklTe8x/DBLh2WZ6nchC1RjAmAPU+W5nD+vZGnST8WudUTCiw9yJj2GJsmV2F+typMaY4sKpRQAveA2ZWVSrb3aVmQLb4hzPAqFSJy6oTvoqun/AMfEuCXEKADDRVNvykC/6YECvUUtqrLf4Q1oPn5YnRn6GMyAHpMjstTFJyhrA6TH4gI1C48JUSJ5Yjz3YB2hjmE1abxTIWeUQ0wLxIn+GCnDGquoHeJvcC8jBvO1VKnSxuNyCOl+VueDGVwZM6ryapzCj2cTUwKu2n83eRJ5iNO3yO3tbo8IpLY5eT+/UqMB/lUr88HfupU7ncgyN72PkYjE1PJIGBuHaY3Owk4acjHrFgBRsPSCKPa1GkU8tmIgAznMy0CSJhWXSZS7eZnfF3+0s86g/ddAfSCDVzGrSBTYQHrTMM20E6DM4I5KiqAJ3hkfGrGUuCNRUk9LA2sBuZxbXSmpaYpIVErFt5Olg2q8QJPIA4Q3EV8I9TFjGym7gnLVuIsy/wDLZYM5WZKn8IRBUMSqtvcATFwcH6VHjTlWqU8ndzrlaZJFtBB0m4vPkMeou3fgiEaNRJK6iNuQEgQB/tgnX4+9P4TTJn/3HK//AK39RjVzh/i29/OPXF2o25ie7PZLNIT97+7d9pCr3KoCBUe7CEDKIAHQkHyxpxHMFqum4AYoI3VUXUxHQxCg8pOJKvaKLuaRQFTrSpOkkgDUDy1EAnpfEPF0VauobEkso38S6GEcyJVh10+YxLlJyNYG3v3UxMTE6SNvKKufzes3cJTW0GwUHYCNz5C5OEjN553ckCEFlHpzJ6/+MM2Zrg5xF0ipSpGXZSPEFJJAneTCj/acFqWYySsE1d1ILL3pCrbcSNV/bDsIOOu7ZMS+NmACqRFrs3TZlqM50oumL7kzKgcyRB9vTB/I5khwhZjTNzsChGzLcgMJ39jM4qrXWsFZRpSSFAnSYJmDzJPO/wAhGG7sxkqSBarhGdjaW2UWsDzsTtjGNuWO3lK8GPsl1N9r5ybg9Ul4axl6bwDBZfzDyMg4o9ocrmWra6TWdFYyi6VMQfEReYm0n0w31uK0lEuCB6E29FBwgdsKDnMsyO0OFAALroAXaCQCJgyLX64VzNyXIxY2RK2fpZmCHzAKkQ0UgCvmpUyPO/6YxlFIADVqZnculRmMdBrF/QjC5xfO16FWjTYhu8IvL7Sot4vM4YLqz3YrqUAcrnBuGVQdqMTzM8ctTG2ee1v7tT/A4gp6ZH/qIE3E0jB/za4wPyBZnhifDXc89tBifLb3wK4kalOlSEtqVqkmSedueGJjs6bH2Hn5TjHSnCg/+oqOd6Tf/wBMVMxxMg2zZqX5UnH8amBnBuF1K0swJb97kLwTMx/4wUHC6iEaKlMML/CFg+uk/O3phbaVNE+/tGpjZjsJZpV3qKW+9KhEiGRgZ/1HFTh1V1bMBqqufu1W4vExA1FBfnF8Yrhi/wCJoY6V8azvrg6l+GYtMTBxJwOgmnOtAB7usskcvD/U4xXC2ZWEXH85bDiIo1PxD8JR3BkCbqSQBbniPI8czAIFWn3ogSywHB2j9lwTIExMG/XLZNEFUhaY0vAJsbAEwZsNzscV8yXpJrNMFCJYajq6KBa5iByubThS5UyGnUH0MPWw8j94Y4P2spvmmowVDICuvwnUpIIg9QREE/CcMtbOLTRncwqiTjjufzdR8xSeoASiiNQEMoMACLEESPPfDN/aaVmSll50AszAzYg6VFztzAFvljOL/wBOXZ8fL9QcWTVYbnIOIRmH1voLRMGCoUSQLz4t4+vnG6uyWqSsx3VV2BBNgohg6uTG5I8oxffLVKRlNJUCWLGC7HeIBgKB/QGAtWuXqrXaiRUYju7Bl7tZ5i+on80WHlbDMQsbchyjRhCbtznuyuZREKVZUz8TG17LDbAWjlMc8NNJlUWjywm082yLSqr+UvTdetybrcQJ57xgtVqIkd3YG56MTedMQvkFjznB58WtrlGDJSaTAfbWmBUWqPzWPt/t/DE+UzeqlTbcwVPqP9sUu1GalAOc4IdmeHM4egwIOhWYyJp6iTEdWAEg7A+2L1x3gW+khbIFztXWPX2WU0qmrUIVmQqqzFp1EkTz2E/rjqAzED4Wxyn7O+CKEzCVX2qAi19OgGfOQI9j1w2JUp1q33fVKUqcRrLSwidUG8TA1b8sU4joWhJM39RrMx2pQMpJXSdwec+XtjkvaHg6tV8JWnq3AW0kTvjqXFslSp0qirU1M0xIA0iOcAAx6C0Te+EHiuYkkmPEASpuIP02g+nTCMuajQP8yjFgsWQfxFuvwbuE7xWBK/lA3x7hNSoKhdKcBljnEnY3tGCPAaWqoQVZlMwTNjvE7G2DNWvfSBv1ExhD5zRB3j0wC7XapngdKKpZqjq5AXUhhjJvBBhQPOJHPDiM4WRl0yI+N21WO1+nz9cI/EK5RC2sTHhAAueXLEuTr1CqrXiX/KpgNF7ge5jbE51abuGxs7Qjmwvi0wyi2qBHIytzPSbRtffC1xDhlZmlUJU3BBHPDTXrhV0DeI0gdevTliqtGASTYjr7Dy+WOxNoNiKYmjcD8D4dUV9RAEcj8uWD/EapJ6CBzk/PePLbGMmeQECMR8UrIgl2AUASSYAxQchaTl72lRj0xvSaT4iJ3G3vgLV7S0bwTAsDBv8A4bXxDl+LCpOkNI5GxjB9mesU2axVw5ToU3h+8WRzVZ0n1YXAPQDYc8MNFaYKuoUkXkgSNXQ8+fU3NzfCmKCB5p1ACTdCYB62g/TGwzJRtEmxBG+xvzAmNpxA4uUbeUP5rNUqjhFJZgSZ/KhNvi5ORNhfrAxBUoV1Yle6qC8AyG/1GIPviBuLrILlZHMmP4HG9Tibr8OnT+0KiFQDzaQTHtgBYO0xGKttNeGJWq11SpQ7pAGNQspIYH8smRDEiRawO+D3G+Eq1IKH7mwUVAupUAFhYjuxsJNvOYwI/wCKqKgAF6pHNVgE/wCbSMX+H8fL2I7scoOpo+UT5AYaX5alhtm1cxvAFfsu1EBJZ4vqp64taWjY7WJO4wJ4jwlwuqpRfTHhaqj6RPMEgEnyt9MdBp51KjNT1svwmV878/LCtxPjeaV9FRu7UgWVlJJU31QTp623PLGrlZjcU+bIdukA5Xhr01lqhRZt+Hy3EM0z6fTBbhXG1UlHJAMaGgQv7Wq0hWtt0v5R5rPu3xEuDza84oPRUi1vQyPljC2o20SVNxzo8Zpg6TUVTEyZZZ/yx8x88CuJZ2pXen3dam4V11OdXwfmABBMzb2tgPwlFvTrH8NyJiImbHqIO46YsZbL91WKldJWVIvvzvO1hgKCzNM1o9nc1UqUdaAjvW1m8JTBDIZje3KTfbB7L9nKwrO7VU0kqVEPaCZ/If8Aecb8M4qlMgVQSn7pPhHoCARizX7X0RTqd2hDU0WodRJsXNMgSdwYI/xDBamcVU0LRlXIdl6xBYsg0s7HUWHhMwNWiPacQJ2LBWmKmYfwEnwfmmbF2/KJ5BhjTsVxqpm3rmpVZgAi6F2JuZ9RAFrXuDi/xVHpAsmlVBmJiPZoUH/DAubYHI/ZNpJ39/uPTBq3JoSPMZNZinYeTBmJ2vIBJt0wJq5CvyhpPivEDzmx9LHF9M9rVSzASAQbTO9vOcSDMk+I6hPT6/8AjEZyuDsJXaAUv3lejwlWnxNTcRPh8DQZkCwnlIJxtkqZRM4Han4qLimAfEfCARBAuTyviQ1Y6nzOKXEH1FlZd4ImLyJm4xiM5O8md1A2knFaFRNIq0yi1KltyZ7s6rAGRax9cRZwrmggYOElLeITP0A8ze3LFvh3BAaZg001BWB1rqV1nSSFBncqRq2J54E5p6+XpHWVZ9agqJIVLnkvM2Bk+W2KFxaqK8x784SBjz5SjnqYavQDCQe9XbfS0x8pGLPBcv8Ad3qAITpM6jAAsSOck3OwwLHGyzU3Mfhuxsf2hf8AKInePPBLvhVLVQ0I8DePGARHWSI6c/PHo4dSEIw7pFH7w2RGUlDuNx9pezaVqyERp1LJOu+ltljSQNxz/XF18joRGdZKqySDt4bWgQIU/PHiisCALEaQxgyQ292NuU+RxcoZuk2vSGst2KwslWWAwME+Qwk4dLFZUmUMoaLfC+GrWy+oWNNTU2to1t4SJgg+Im9oGKWfbRqLIdKwZ3BBH6/1vgvwOucsQKiatVNlBEhJkkBi2wM7yeeB1TiDEaWIFyBpUkxvOxET13nFi4hzblI3zkCl5wMjBmDlSah/u0iRTX/qMObm+kbD4jywwdl8oxqEoGJcsGN40gqCST59epwPSrTRjVDlvCNS/CZvBNrg2AjmPTEtLtJXRUo0giAk+IpJJndp336c8NyEVQ5ROMEkk850vKZCnS8YY6zAaG0ggTYXgQSSJ+mKuSp01JarmqajnDaXPTUrDf1HPHJ07XZjY1m9CEG3kqz9cFMj2izAAPfNE2vIkWmNJvy2O3yUylRREaGQnYxv7QZx8xNPK03KHeoQQI6BmH1/oTcC7M6ADVPmQuxPTaY2vhPq9tM1SKjUtWZnWo2kgfDpJn1xbpdv6jKR93mobKFeVJ8xAMeWr6YQ2FiLEI8QvLeOGeZaVMhFAkmIFyYib8he/M26wtuXA3NjN1JttuP4XwvtxvMMfE2v9qeU/vAAR0t6TjKcVc1EUEgcwHv6XA+W/ljFwm6Mw5AQISzuZ1uq1XPdGzUwImL73Im22LuWr6rBQgFpAGw5AEeFfLfrN8Ca7ksLc8FeGpqbSOk43KQRQ5RmOga3ktbNJTA1Np1bEhjq9wD1HzxI7BfEzCB9P0xvmuEU6ulmd/DtpaBuDtHkMDuLcMUIrodQESWMmDEEflNvLCQAamZC3T8yzluIB2IUGBuYMW8+eKHG6COR3gJtzG3zxb4Jw8qQxBJgwBHMdImTjbimWckeGPI2Ow21AE+2GgUdpI73sRy+sArwKjZghJ3i4PzGLb0WUQFUJ0AiPbpvgxXoaID26RIBB23+WKeajSYH06HDgSecQcg6CQ5eoKp8ZXTO607b9WNz5xgzQ4FTdhoqtIB067x7gCwv13xzynxyvrADAAtG3KYww5viWaypVnZG1EgMt7jqIEWwl8LCNDgw7/YlYH+5oVPPvCCfZkj64tZTJ1ndFbLUygaKiysAcjInxDcczgG3a1yoCkBisyLmY23sZ5nFbg/azM0U0CmpAkmSfESZJkXn3vhXZsekKxHzNZSnTstJDHIETA6CBPtgNmMzl28dNGLrfSjlSYv8IMMee2Fit20qG7sbbLY855QPffENTtgH+LLoSfzBircuagT74wcNk8IRZTzM6JwPNUL1KhRC4HgJ8SRfxEWBNrHbG/behTbKmoFUsCpVhEwSBZhyv6Y9l+12TRAtKrRCKAAPUXsbk9ThEqdoKbVnDKWypqF+6BIgED4QNvFLQbemMGI3tO261KP3kD4Wc+Vv54lSi7XNNQOswcXuMtTpCnWysmhVmFZfEjA3B8jcg32OKNTMFtjvgiK5TaS9zNlogbMfQAW9+uDfHcvRfKpV7w94SbVHJ1svhO5meh5DC61TQPDc7X64L8DFXS4ZNZNxU7rVA5gXAjbfDcWPUbMMsn/EQNQ4koIWGHLwkGfZh/PDFl8gzpIouwYEQUEkf4RcrboRhU4rkGSoSKdQAXMqRB3JM7Xvjr3B6SDLURWJdiiyQTBJHkQD64Y3DqeW04ZSIgZatSoB4JpmoQCUAUaRNgAAIBnfBDJ5rLHdNa9WC+8k3M7YCdrR3WacI+uk2lgGgghgN+eqee+KfCs3SV3LA6WEDSSpRvI9N7G22JMvC2CTdwiwJ2jDS4bRcnQXiZnSQFvsAWkgYurRq0hppmm6gyJJB+tvrhboZjMEWU1PMW/84u5biVRPC9JwxFhp3P8AXTE2TDkO135e6gLuaqow08vXZdTUCAdjKkesAzGBX9kAuzViAJAH4ZKqehceFT64p0uN10PiWokfm0mbcgDbFpeN1q6lEmYhnZQpIPQA6fn88HjxFATX6jxhQHxk9TJorAygj1ExyvJ+uNOL16tWk4orFQQRociRInyv9cQOvdKhdtVVRbePJm2kxECN8UlqkcyDqkkbmevlgseElgzb1KDy3gb+zsySx+6l5uCqgss3uUvMnfnbGjpWp27qoAQQVkMDMiCCTe587+eDX3RnYRUUXgmoGN/3YIG0WP1wz5HL92LNfm1/oOX9Xx6+NC1Gtp5+XIEsA7wf2e4PmDpqV6lRAACtNjfTH5to9DfzGLXEHDQtONC2sNz1ty6Y04nxAxoU2/M0wesXBtgWdzG/OY264zP3O9Mwd8BblsKwiR588A+PZSsPxFOuDLpcmxtEgkgbeWCeoAXkHoZv6xbntfFXvOZ5/WcSDK7N4ys4kAomon5Sq6liQFZuREECQYjly5fTe/SzkwwAAB5t7fDeCDGC2cyNOrDFYM7gkEiJjb64u8H4RSJ1lVY2Gj8ojmViCQIH6wIa+ZSu4iBjK7c4EyvZ561WppARNWoO+xD3On9qJIwQHD6agLTLHTbUT8dySYEQJJgX5TODnFM2ANIF2F97DbAoVQPTCe1ZquCAo3gHOIyWYW8In8sx8utsRZSrpWo4EG6j0Ak+dzA9MMeYphhBEg9R5eYwOo8EMlEIAciNXI7G8Hwx/AYerAgioJ1au6IMYLGoNcC1RTfznkTPT54hyAd8xSWp4Qx0kxBAM/F09BA9cEuMdm3uEamwNpDX8G4JiTe4MmcadnchUSuoqGm4gwuoltumnb19sO2Ck3AdWDAVCnFMtlkUtSdnJEBdVgRYseftjbgHE6VDVrRiTAJUOdvcX+eDVUgBYVVIAnYWteY9cAsuS9Q6jNzcEtYmwkWMWsBNsShgRvGaCrc+cZc12ky1MhZpnaPw6hJnaDqCix5kbHEeazlGop0CkArlL6lnT+ZQXgptDYXq2XVabLK94VLCZJXULbxFwemxwL4Vllclaq1WYBYCMBEk2Y6hKnrvvjVUVFkbgc41LxEqwZS5UADwaNJPOWa43Gy4Hca4rmH7qzEagxIvBUyAPCNUiQSI54j7lqXw0Jpqw0RcmTq3LaSZtPlg33rOKDaCI8UaFMSGFgBINwPCQfOMaLBuc2MCL1fiTa4OX7sHWxNItcgkSRsSYn3xF/axBYdwRpGrVpCtHod/bDK/DdZKl6gBBH9w11kAglmJI8V/TywM4xwvMygpVCVaVfviUgaZixEruIHTphqkGKJ23itwyihZy5iCYHKTO5xLW4q1bStQkgNKwuozttInEVOo4mwYE9F/mMZ4TUdKmpfiCsV2uRePKwN/LBkXZgA9I88J7NqwDxVpkidWlAfkZInF0dk6W8sTO/w/9owvP2tqimhpr+Iw57KBbre+wxRPG85JYZl5H+HT/piMSdm/jUdrEl7a8AFBg6E6GMEEyQ0eYBg/ywt0aBJCgEnaBh+4V2lp5lO4zyAsSAHAsSTaQJKnzFvTBM9isvsB7HBjMcY0tM0atxFzgPYXMVfjZKS+bBmI/wAKmPmfbDnk/s5yqQWFSp6sQPksD2vhF7ScATLuhFlYGw6gj9fpgfksxWpmaVWqhAnw1DYekwflgTqcWGr6V/MzYdI5dt+yr06JfLy1JIJp3LJEiV6qAfUfwU8pUBUEnlhgyv2hZxFhkp1IE6jYx56TB+QwvZziPfO1Tu1plrlU+GeoBNpxgRqozSd7kvC07yvok32gSfOBBvbnjq/Dgyr43qJYBVVkAA5AJoAH153xxXI0271RcSwEgwYYxyPnGOsZ/MANTQCAPlYWwwHQ4HjNQ2CDLfG86mmXJYQABoJf3i0edsA6/F0SmaSlCN1hvh2I2O0gGT6QcacdqgUnkSIafOQRhCp5kr8PhHl/X88WrjDneCzlBYjrR4VRqnXUBaOQLRuTvMG5PIb4JtkcgBpbLJtJN5E2EsDOo8hhL4XWqMdSu50wZ1ABQP2oGpuVhgtT1OQDMEyTNyep/Tljmw1tOXLq3hOjWSg+mkoNOLbyPUgNJ84GC3dJVEOBA89j1BsQfOBhG4jn2p1yAxWFAFgbG8Tvi3kszVYiDY8+ce+PKy4GHdnqYsisLhzNsaBir4qfKqBt01DkfPY/TEKZgaSEAuTBaI66pkmOgxtmM9YfmGzTz5XwE+9LJ0lYBiDqsBy25YHFhAENmKia5jL1CSe7YyTcxN+ZAMcth5Y3ehHiieo0wd4iC0kxB2GJEzIPl6D9Yxk138rmAG/nE+eK1ULJXctykWc8Hh3abkAab2AEmSdvkRjehxFwNBlrkAASZ8rydzY+2N2q1NtKSfX+o36Y9UzRXwqPWDGD7dl5QV4YNzlSkyXDtB5qSAf9LEMRveIxuucQ/DJN9ySDM9ASZkYmubkGfWfqcQVa8m6++q/8L4WM/ShvGnhq3JupYagG+KRI5R/9h06TtbEH3Ofhbz3Cn6kfXGwrmNh9f1xuK0ARIjpt164zMW00BtBBo2Zmjwx7ReP31HTqwjliVeFubgqCLSKiev8A1I369b4iNTa5ttc/yxGImbkQbamj1ibx54lWzAZr+HabVuF1yZ0qT/8Akpj+LjAnjyVqBQEaS0xBRhIEx4WN5jBzL1woiJid5n/uGNs5R+9U2pHwSBLCZ5bXgGRhisoIsQCGCkDnEmln2NSDVqJTeQjaNWp7QAJGqbiZAmMHPvNTKMNRWXbSo1ByTIER+UyeXvtibK9h6dNgTVquZUwdOk6TIBm5Exjer2UVnZ3zFZe+Yyo0xflYEbcxilmxHa9ole0Xcybi3f0kL1HgzIC1NR6GFFIkLA5QJ88Vzkqj0u+qPTVSF0lqhPkQ+0NcDdjJvfefj/Z9Mw6CpWqlqQKiCBIO99MzbEmW4JTSgaGt2R7sDFzIO+/IYHUpUUd/lGOzN8PKK2YZkdp7uFUMWkhSAVGkeGTUuJXlN4xd4bw/N1aQenoFNrgFmRt7/CpKmQeZwRz3YuhUCwWRV2CWBnrIN/TBzg3D1y9PQhJWS0EzBO9yBA52wwspXu84CYWs6vzFzN8FzLiDo2jVqBaLSNRSYxBlezlYFiwDHw6TrvCz8UKATcR6YcmB8sZWD0/0jCRlYCppxd623+UUcxQqUtVWrFJiIFUOTe4kgC67fLnMYC1uMHSscR1N/hcDygGiPPnjozcPp1ZWoJUj4dgfI6YkeuBGb7HZQtAoqB5M364emRR8QPp/MXkD9DVe+kUstx3Mx3gza1GQgBWKQZ31AwSsDcbeWGKjxHNsq97REgyWVqRk6QswXAv4uu43FsWMr2VyiQRSWQbSSb+84JNSQTf5f7YJnU8h7+kwBtN+/Wf/2Q==">
            <a:hlinkClick r:id="rId2"/>
          </p:cNvPr>
          <p:cNvSpPr>
            <a:spLocks noChangeAspect="1" noChangeArrowheads="1"/>
          </p:cNvSpPr>
          <p:nvPr/>
        </p:nvSpPr>
        <p:spPr bwMode="auto">
          <a:xfrm>
            <a:off x="53975" y="-1371600"/>
            <a:ext cx="70008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8" name="Picture 4" descr="http://s3.amazonaws.com/libapps/accounts/3718/images/worldhistorytimeline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
            <a:ext cx="8686799" cy="27622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Users\landerson\Pictures\Chargers_logo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82" y="3733800"/>
            <a:ext cx="2493818" cy="20089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landerson\Pictures\Chargers_logo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217" y="3733798"/>
            <a:ext cx="2493818" cy="200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455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162300" y="4747410"/>
            <a:ext cx="3048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 y="4784396"/>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28064" y="3429000"/>
            <a:ext cx="2817668" cy="23415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 idx="2"/>
          </p:cNvCxnSpPr>
          <p:nvPr/>
        </p:nvCxnSpPr>
        <p:spPr>
          <a:xfrm flipH="1" flipV="1">
            <a:off x="2666999" y="3993982"/>
            <a:ext cx="495301" cy="1477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 idx="2"/>
            <a:endCxn id="4" idx="6"/>
          </p:cNvCxnSpPr>
          <p:nvPr/>
        </p:nvCxnSpPr>
        <p:spPr>
          <a:xfrm flipH="1">
            <a:off x="2867891" y="5471310"/>
            <a:ext cx="294409" cy="168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6"/>
            <a:endCxn id="5" idx="2"/>
          </p:cNvCxnSpPr>
          <p:nvPr/>
        </p:nvCxnSpPr>
        <p:spPr>
          <a:xfrm flipV="1">
            <a:off x="6210300" y="4599766"/>
            <a:ext cx="117764" cy="8715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390900" y="3142862"/>
            <a:ext cx="2628900" cy="461665"/>
          </a:xfrm>
          <a:prstGeom prst="rect">
            <a:avLst/>
          </a:prstGeom>
        </p:spPr>
        <p:txBody>
          <a:bodyPr wrap="square">
            <a:spAutoFit/>
          </a:bodyPr>
          <a:lstStyle/>
          <a:p>
            <a:r>
              <a:rPr lang="en-US" sz="2400" b="1" i="1" u="sng" dirty="0"/>
              <a:t>STANDARD WHI.3a</a:t>
            </a:r>
          </a:p>
        </p:txBody>
      </p:sp>
      <p:sp>
        <p:nvSpPr>
          <p:cNvPr id="20" name="Oval 19"/>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91120" y="5031867"/>
            <a:ext cx="2761760" cy="923330"/>
          </a:xfrm>
          <a:prstGeom prst="rect">
            <a:avLst/>
          </a:prstGeom>
        </p:spPr>
        <p:txBody>
          <a:bodyPr wrap="square">
            <a:spAutoFit/>
          </a:bodyPr>
          <a:lstStyle/>
          <a:p>
            <a:pPr algn="ctr"/>
            <a:r>
              <a:rPr lang="en-US" b="1" i="1" dirty="0"/>
              <a:t>Other early civilizations (about 2000 to 500 </a:t>
            </a:r>
            <a:r>
              <a:rPr lang="en-US" b="1" i="1" cap="small" dirty="0" err="1"/>
              <a:t>b.c.</a:t>
            </a:r>
            <a:r>
              <a:rPr lang="en-US" b="1" i="1" cap="small" dirty="0"/>
              <a:t> [</a:t>
            </a:r>
            <a:r>
              <a:rPr lang="en-US" b="1" i="1" cap="small" dirty="0" err="1"/>
              <a:t>b.c.e</a:t>
            </a:r>
            <a:r>
              <a:rPr lang="en-US" b="1" i="1" cap="small" dirty="0"/>
              <a:t>.])</a:t>
            </a:r>
            <a:endParaRPr lang="en-US" b="1" i="1" dirty="0"/>
          </a:p>
        </p:txBody>
      </p:sp>
      <p:sp>
        <p:nvSpPr>
          <p:cNvPr id="22" name="Oval 21"/>
          <p:cNvSpPr/>
          <p:nvPr/>
        </p:nvSpPr>
        <p:spPr>
          <a:xfrm>
            <a:off x="0" y="2439852"/>
            <a:ext cx="3048000" cy="1901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02532" y="3993982"/>
            <a:ext cx="2743200" cy="1477328"/>
          </a:xfrm>
          <a:prstGeom prst="rect">
            <a:avLst/>
          </a:prstGeom>
        </p:spPr>
        <p:txBody>
          <a:bodyPr wrap="square">
            <a:spAutoFit/>
          </a:bodyPr>
          <a:lstStyle/>
          <a:p>
            <a:pPr algn="ctr"/>
            <a:r>
              <a:rPr lang="en-US" dirty="0"/>
              <a:t>Hebrews settled between the Mediterranean Sea and the Jordan River Valley (part of Fertile Crescent in Southwest Asia).</a:t>
            </a:r>
          </a:p>
        </p:txBody>
      </p:sp>
      <p:sp>
        <p:nvSpPr>
          <p:cNvPr id="24" name="Rectangle 23"/>
          <p:cNvSpPr/>
          <p:nvPr/>
        </p:nvSpPr>
        <p:spPr>
          <a:xfrm>
            <a:off x="124690" y="5031867"/>
            <a:ext cx="2542309" cy="1477328"/>
          </a:xfrm>
          <a:prstGeom prst="rect">
            <a:avLst/>
          </a:prstGeom>
        </p:spPr>
        <p:txBody>
          <a:bodyPr wrap="square">
            <a:spAutoFit/>
          </a:bodyPr>
          <a:lstStyle/>
          <a:p>
            <a:pPr algn="ctr"/>
            <a:r>
              <a:rPr lang="en-US" dirty="0"/>
              <a:t>Phoenicians settled along the Mediterranean coast (part of Fertile Crescent in Southwest Asia) </a:t>
            </a:r>
          </a:p>
        </p:txBody>
      </p:sp>
      <p:sp>
        <p:nvSpPr>
          <p:cNvPr id="28" name="Rectangle 27"/>
          <p:cNvSpPr/>
          <p:nvPr/>
        </p:nvSpPr>
        <p:spPr>
          <a:xfrm>
            <a:off x="590550" y="2828835"/>
            <a:ext cx="1866900" cy="1200329"/>
          </a:xfrm>
          <a:prstGeom prst="rect">
            <a:avLst/>
          </a:prstGeom>
        </p:spPr>
        <p:txBody>
          <a:bodyPr wrap="square">
            <a:spAutoFit/>
          </a:bodyPr>
          <a:lstStyle/>
          <a:p>
            <a:pPr algn="ctr"/>
            <a:r>
              <a:rPr lang="en-US" dirty="0"/>
              <a:t>Nubia was located on the upper (southern) Nile River (Africa).</a:t>
            </a:r>
          </a:p>
        </p:txBody>
      </p:sp>
      <p:sp>
        <p:nvSpPr>
          <p:cNvPr id="41" name="Rectangle 40"/>
          <p:cNvSpPr/>
          <p:nvPr/>
        </p:nvSpPr>
        <p:spPr>
          <a:xfrm>
            <a:off x="6210300" y="97095"/>
            <a:ext cx="2874810" cy="3052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s://encrypted-tbn0.gstatic.com/images?q=tbn:ANd9GcRYfDNiFka1JIhSw89FmoH0-XDpebkHXcubmgGidav5o3nNEhfT_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064" y="304800"/>
            <a:ext cx="2587336" cy="2666999"/>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p:cNvCxnSpPr>
            <a:stCxn id="41" idx="2"/>
            <a:endCxn id="5" idx="0"/>
          </p:cNvCxnSpPr>
          <p:nvPr/>
        </p:nvCxnSpPr>
        <p:spPr>
          <a:xfrm>
            <a:off x="7647705" y="3149789"/>
            <a:ext cx="89193" cy="27921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04371" y="104022"/>
            <a:ext cx="266352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83589" y="410181"/>
            <a:ext cx="2684302" cy="1200329"/>
          </a:xfrm>
          <a:prstGeom prst="rect">
            <a:avLst/>
          </a:prstGeom>
        </p:spPr>
        <p:txBody>
          <a:bodyPr wrap="square">
            <a:spAutoFit/>
          </a:bodyPr>
          <a:lstStyle/>
          <a:p>
            <a:r>
              <a:rPr lang="en-US" sz="2400" b="1" i="1" dirty="0">
                <a:latin typeface="Freestyle Script" panose="030804020302050B0404" pitchFamily="66" charset="0"/>
              </a:rPr>
              <a:t>River valleys provided water and rich soil for crops as well as protection from invasion.</a:t>
            </a:r>
          </a:p>
        </p:txBody>
      </p:sp>
      <p:cxnSp>
        <p:nvCxnSpPr>
          <p:cNvPr id="50" name="Straight Connector 49"/>
          <p:cNvCxnSpPr>
            <a:stCxn id="20" idx="4"/>
            <a:endCxn id="3" idx="0"/>
          </p:cNvCxnSpPr>
          <p:nvPr/>
        </p:nvCxnSpPr>
        <p:spPr>
          <a:xfrm>
            <a:off x="4686300" y="4191000"/>
            <a:ext cx="0" cy="55641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048000" y="84163"/>
            <a:ext cx="2971800" cy="235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s://encrypted-tbn0.gstatic.com/images?q=tbn:ANd9GcQA2ko9EAQ7vFAvNyKa0_ldOAB8X4leuyuSYm-SUYM8rP4Z6E-_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598" y="104022"/>
            <a:ext cx="2820282" cy="21819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22" idx="7"/>
          </p:cNvCxnSpPr>
          <p:nvPr/>
        </p:nvCxnSpPr>
        <p:spPr>
          <a:xfrm flipV="1">
            <a:off x="2601631" y="2439852"/>
            <a:ext cx="446369" cy="2784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90900" y="3142862"/>
            <a:ext cx="2628900" cy="461665"/>
          </a:xfrm>
          <a:prstGeom prst="rect">
            <a:avLst/>
          </a:prstGeom>
        </p:spPr>
        <p:txBody>
          <a:bodyPr wrap="square">
            <a:spAutoFit/>
          </a:bodyPr>
          <a:lstStyle/>
          <a:p>
            <a:r>
              <a:rPr lang="en-US" sz="2400" b="1" i="1" u="sng" dirty="0"/>
              <a:t>STANDARD </a:t>
            </a:r>
            <a:r>
              <a:rPr lang="en-US" sz="2400" b="1" i="1" u="sng" dirty="0" smtClean="0"/>
              <a:t>WHI.3b</a:t>
            </a:r>
            <a:endParaRPr lang="en-US" sz="2400" b="1" i="1" u="sng" dirty="0"/>
          </a:p>
        </p:txBody>
      </p:sp>
      <p:sp>
        <p:nvSpPr>
          <p:cNvPr id="4" name="Oval 3"/>
          <p:cNvSpPr/>
          <p:nvPr/>
        </p:nvSpPr>
        <p:spPr>
          <a:xfrm>
            <a:off x="-19029" y="2573982"/>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76111" y="2287844"/>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19800" y="5546396"/>
            <a:ext cx="3164390" cy="13116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51910" y="18433"/>
            <a:ext cx="2867890" cy="15055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76110" y="115414"/>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 y="152400"/>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31" y="647265"/>
            <a:ext cx="2829830" cy="646331"/>
          </a:xfrm>
          <a:prstGeom prst="rect">
            <a:avLst/>
          </a:prstGeom>
        </p:spPr>
        <p:txBody>
          <a:bodyPr wrap="square">
            <a:spAutoFit/>
          </a:bodyPr>
          <a:lstStyle/>
          <a:p>
            <a:pPr algn="ctr"/>
            <a:r>
              <a:rPr lang="en-US" dirty="0"/>
              <a:t>Development of social patterns</a:t>
            </a:r>
          </a:p>
        </p:txBody>
      </p:sp>
      <p:sp>
        <p:nvSpPr>
          <p:cNvPr id="13" name="Rectangle 12"/>
          <p:cNvSpPr/>
          <p:nvPr/>
        </p:nvSpPr>
        <p:spPr>
          <a:xfrm>
            <a:off x="6276111" y="649635"/>
            <a:ext cx="2867890" cy="646331"/>
          </a:xfrm>
          <a:prstGeom prst="rect">
            <a:avLst/>
          </a:prstGeom>
        </p:spPr>
        <p:txBody>
          <a:bodyPr wrap="square">
            <a:spAutoFit/>
          </a:bodyPr>
          <a:lstStyle/>
          <a:p>
            <a:pPr algn="ctr"/>
            <a:r>
              <a:rPr lang="en-US" dirty="0"/>
              <a:t>Development of political patterns</a:t>
            </a:r>
          </a:p>
        </p:txBody>
      </p:sp>
      <p:sp>
        <p:nvSpPr>
          <p:cNvPr id="14" name="Rectangle 13"/>
          <p:cNvSpPr/>
          <p:nvPr/>
        </p:nvSpPr>
        <p:spPr>
          <a:xfrm>
            <a:off x="23895" y="2967335"/>
            <a:ext cx="2643106" cy="923330"/>
          </a:xfrm>
          <a:prstGeom prst="rect">
            <a:avLst/>
          </a:prstGeom>
        </p:spPr>
        <p:txBody>
          <a:bodyPr wrap="square">
            <a:spAutoFit/>
          </a:bodyPr>
          <a:lstStyle/>
          <a:p>
            <a:pPr algn="ctr"/>
            <a:r>
              <a:rPr lang="en-US" dirty="0"/>
              <a:t>Hereditary rulers: Dynasties of kings, pharaohs</a:t>
            </a:r>
          </a:p>
        </p:txBody>
      </p:sp>
      <p:sp>
        <p:nvSpPr>
          <p:cNvPr id="15" name="Rectangle 14"/>
          <p:cNvSpPr/>
          <p:nvPr/>
        </p:nvSpPr>
        <p:spPr>
          <a:xfrm>
            <a:off x="3233779" y="448051"/>
            <a:ext cx="2827585" cy="646331"/>
          </a:xfrm>
          <a:prstGeom prst="rect">
            <a:avLst/>
          </a:prstGeom>
        </p:spPr>
        <p:txBody>
          <a:bodyPr wrap="square">
            <a:spAutoFit/>
          </a:bodyPr>
          <a:lstStyle/>
          <a:p>
            <a:pPr algn="ctr"/>
            <a:r>
              <a:rPr lang="en-US" dirty="0"/>
              <a:t>Rigid class system where slavery was accepted</a:t>
            </a:r>
          </a:p>
        </p:txBody>
      </p:sp>
      <p:sp>
        <p:nvSpPr>
          <p:cNvPr id="16" name="Oval 15"/>
          <p:cNvSpPr/>
          <p:nvPr/>
        </p:nvSpPr>
        <p:spPr>
          <a:xfrm>
            <a:off x="6276111" y="4118832"/>
            <a:ext cx="2867890" cy="12751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7" idx="2"/>
          </p:cNvCxnSpPr>
          <p:nvPr/>
        </p:nvCxnSpPr>
        <p:spPr>
          <a:xfrm flipH="1" flipV="1">
            <a:off x="2765706" y="643321"/>
            <a:ext cx="386204" cy="127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0"/>
          </p:cNvCxnSpPr>
          <p:nvPr/>
        </p:nvCxnSpPr>
        <p:spPr>
          <a:xfrm flipV="1">
            <a:off x="1414916" y="1825449"/>
            <a:ext cx="0" cy="748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6"/>
            <a:endCxn id="2" idx="1"/>
          </p:cNvCxnSpPr>
          <p:nvPr/>
        </p:nvCxnSpPr>
        <p:spPr>
          <a:xfrm>
            <a:off x="2867891" y="1007418"/>
            <a:ext cx="821601" cy="188276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626654" y="2695512"/>
            <a:ext cx="2247182" cy="923330"/>
          </a:xfrm>
          <a:prstGeom prst="rect">
            <a:avLst/>
          </a:prstGeom>
        </p:spPr>
        <p:txBody>
          <a:bodyPr wrap="square">
            <a:spAutoFit/>
          </a:bodyPr>
          <a:lstStyle/>
          <a:p>
            <a:r>
              <a:rPr lang="en-US" dirty="0"/>
              <a:t>World’s first states (i.e., city-states, kingdoms, empires)</a:t>
            </a:r>
          </a:p>
        </p:txBody>
      </p:sp>
      <p:cxnSp>
        <p:nvCxnSpPr>
          <p:cNvPr id="27" name="Straight Connector 26"/>
          <p:cNvCxnSpPr>
            <a:stCxn id="5" idx="0"/>
            <a:endCxn id="10" idx="4"/>
          </p:cNvCxnSpPr>
          <p:nvPr/>
        </p:nvCxnSpPr>
        <p:spPr>
          <a:xfrm flipH="1" flipV="1">
            <a:off x="7710055" y="1825449"/>
            <a:ext cx="1" cy="46239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10747" y="4447149"/>
            <a:ext cx="2799991" cy="923330"/>
          </a:xfrm>
          <a:prstGeom prst="rect">
            <a:avLst/>
          </a:prstGeom>
        </p:spPr>
        <p:txBody>
          <a:bodyPr wrap="square">
            <a:spAutoFit/>
          </a:bodyPr>
          <a:lstStyle/>
          <a:p>
            <a:pPr algn="ctr"/>
            <a:r>
              <a:rPr lang="en-US" dirty="0"/>
              <a:t>Centralized government, often based on religious authority</a:t>
            </a:r>
          </a:p>
        </p:txBody>
      </p:sp>
      <p:sp>
        <p:nvSpPr>
          <p:cNvPr id="30" name="Rectangle 29"/>
          <p:cNvSpPr/>
          <p:nvPr/>
        </p:nvSpPr>
        <p:spPr>
          <a:xfrm>
            <a:off x="6289965" y="5796373"/>
            <a:ext cx="2794438" cy="923330"/>
          </a:xfrm>
          <a:prstGeom prst="rect">
            <a:avLst/>
          </a:prstGeom>
        </p:spPr>
        <p:txBody>
          <a:bodyPr wrap="square">
            <a:spAutoFit/>
          </a:bodyPr>
          <a:lstStyle/>
          <a:p>
            <a:pPr algn="ctr"/>
            <a:r>
              <a:rPr lang="en-US" dirty="0"/>
              <a:t>Written law codes (e.g., Ten Commandments, Code of Hammurabi)</a:t>
            </a:r>
          </a:p>
        </p:txBody>
      </p:sp>
      <p:cxnSp>
        <p:nvCxnSpPr>
          <p:cNvPr id="32" name="Straight Connector 31"/>
          <p:cNvCxnSpPr>
            <a:stCxn id="6" idx="0"/>
            <a:endCxn id="16" idx="4"/>
          </p:cNvCxnSpPr>
          <p:nvPr/>
        </p:nvCxnSpPr>
        <p:spPr>
          <a:xfrm flipV="1">
            <a:off x="7601995" y="5393996"/>
            <a:ext cx="10806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705980" y="1258351"/>
            <a:ext cx="627639" cy="1596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0"/>
            <a:endCxn id="5" idx="4"/>
          </p:cNvCxnSpPr>
          <p:nvPr/>
        </p:nvCxnSpPr>
        <p:spPr>
          <a:xfrm flipV="1">
            <a:off x="7710056" y="3997879"/>
            <a:ext cx="0" cy="120953"/>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2186" y="4542303"/>
            <a:ext cx="266352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581400" y="4447149"/>
            <a:ext cx="1905000" cy="2277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6" descr="http://awesomestories.com/images/user/d5e4bc9c9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492" y="4542303"/>
            <a:ext cx="1644508" cy="207263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a:stCxn id="6" idx="2"/>
            <a:endCxn id="38" idx="3"/>
          </p:cNvCxnSpPr>
          <p:nvPr/>
        </p:nvCxnSpPr>
        <p:spPr>
          <a:xfrm flipH="1" flipV="1">
            <a:off x="5486400" y="5585715"/>
            <a:ext cx="533400" cy="616484"/>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9895" y="4616219"/>
            <a:ext cx="2663520" cy="1938992"/>
          </a:xfrm>
          <a:prstGeom prst="rect">
            <a:avLst/>
          </a:prstGeom>
        </p:spPr>
        <p:txBody>
          <a:bodyPr wrap="square">
            <a:spAutoFit/>
          </a:bodyPr>
          <a:lstStyle/>
          <a:p>
            <a:pPr algn="ctr"/>
            <a:r>
              <a:rPr lang="en-US" sz="2400" b="1" i="1" dirty="0">
                <a:latin typeface="Freestyle Script" panose="030804020302050B0404" pitchFamily="66" charset="0"/>
              </a:rPr>
              <a:t>River valleys were the “Cradles of Civilization.” Early civilizations made major contributions to social, political, and economic progress. </a:t>
            </a:r>
          </a:p>
        </p:txBody>
      </p:sp>
    </p:spTree>
    <p:extLst>
      <p:ext uri="{BB962C8B-B14F-4D97-AF65-F5344CB8AC3E}">
        <p14:creationId xmlns:p14="http://schemas.microsoft.com/office/powerpoint/2010/main" val="6224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5"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90900" y="3142862"/>
            <a:ext cx="2628900" cy="461665"/>
          </a:xfrm>
          <a:prstGeom prst="rect">
            <a:avLst/>
          </a:prstGeom>
        </p:spPr>
        <p:txBody>
          <a:bodyPr wrap="square">
            <a:spAutoFit/>
          </a:bodyPr>
          <a:lstStyle/>
          <a:p>
            <a:r>
              <a:rPr lang="en-US" sz="2400" b="1" i="1" u="sng" dirty="0"/>
              <a:t>STANDARD </a:t>
            </a:r>
            <a:r>
              <a:rPr lang="en-US" sz="2400" b="1" i="1" u="sng" dirty="0" smtClean="0"/>
              <a:t>WHI.3b</a:t>
            </a:r>
            <a:endParaRPr lang="en-US" sz="2400" b="1" i="1" u="sng" dirty="0"/>
          </a:p>
        </p:txBody>
      </p:sp>
      <p:sp>
        <p:nvSpPr>
          <p:cNvPr id="4" name="Rectangle 3"/>
          <p:cNvSpPr/>
          <p:nvPr/>
        </p:nvSpPr>
        <p:spPr>
          <a:xfrm>
            <a:off x="3151910" y="506598"/>
            <a:ext cx="2867890" cy="646331"/>
          </a:xfrm>
          <a:prstGeom prst="rect">
            <a:avLst/>
          </a:prstGeom>
        </p:spPr>
        <p:txBody>
          <a:bodyPr wrap="square">
            <a:spAutoFit/>
          </a:bodyPr>
          <a:lstStyle/>
          <a:p>
            <a:pPr algn="ctr"/>
            <a:r>
              <a:rPr lang="en-US" b="1" i="1" dirty="0"/>
              <a:t>Development of economic patterns</a:t>
            </a:r>
          </a:p>
        </p:txBody>
      </p:sp>
      <p:sp>
        <p:nvSpPr>
          <p:cNvPr id="5" name="Oval 4"/>
          <p:cNvSpPr/>
          <p:nvPr/>
        </p:nvSpPr>
        <p:spPr>
          <a:xfrm>
            <a:off x="-20782" y="1928693"/>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62255" y="2133601"/>
            <a:ext cx="286789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76110" y="-32267"/>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0"/>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51910" y="0"/>
            <a:ext cx="2867890"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782" y="3793180"/>
            <a:ext cx="2769198" cy="171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780" y="4197924"/>
            <a:ext cx="2660073" cy="646331"/>
          </a:xfrm>
          <a:prstGeom prst="rect">
            <a:avLst/>
          </a:prstGeom>
        </p:spPr>
        <p:txBody>
          <a:bodyPr wrap="square">
            <a:spAutoFit/>
          </a:bodyPr>
          <a:lstStyle/>
          <a:p>
            <a:pPr algn="ctr"/>
            <a:r>
              <a:rPr lang="en-US" dirty="0"/>
              <a:t>Use of metal (e.g., bronze, iron) tools and weapons</a:t>
            </a:r>
          </a:p>
        </p:txBody>
      </p:sp>
      <p:sp>
        <p:nvSpPr>
          <p:cNvPr id="12" name="Rectangle 11"/>
          <p:cNvSpPr/>
          <p:nvPr/>
        </p:nvSpPr>
        <p:spPr>
          <a:xfrm>
            <a:off x="13855" y="2322045"/>
            <a:ext cx="2734561" cy="923330"/>
          </a:xfrm>
          <a:prstGeom prst="rect">
            <a:avLst/>
          </a:prstGeom>
        </p:spPr>
        <p:txBody>
          <a:bodyPr wrap="square">
            <a:spAutoFit/>
          </a:bodyPr>
          <a:lstStyle/>
          <a:p>
            <a:pPr algn="ctr"/>
            <a:r>
              <a:rPr lang="en-US" dirty="0"/>
              <a:t>Increasing agricultural surplus: Better tools, plows, irrigation</a:t>
            </a:r>
          </a:p>
        </p:txBody>
      </p:sp>
      <p:sp>
        <p:nvSpPr>
          <p:cNvPr id="13" name="Rectangle 12"/>
          <p:cNvSpPr/>
          <p:nvPr/>
        </p:nvSpPr>
        <p:spPr>
          <a:xfrm>
            <a:off x="96982" y="499583"/>
            <a:ext cx="2683461" cy="923330"/>
          </a:xfrm>
          <a:prstGeom prst="rect">
            <a:avLst/>
          </a:prstGeom>
        </p:spPr>
        <p:txBody>
          <a:bodyPr wrap="square">
            <a:spAutoFit/>
          </a:bodyPr>
          <a:lstStyle/>
          <a:p>
            <a:pPr algn="ctr"/>
            <a:r>
              <a:rPr lang="en-US" dirty="0"/>
              <a:t>Increasing trade along rivers and by sea (Phoenicians)</a:t>
            </a:r>
          </a:p>
        </p:txBody>
      </p:sp>
      <p:sp>
        <p:nvSpPr>
          <p:cNvPr id="14" name="Rectangle 13"/>
          <p:cNvSpPr/>
          <p:nvPr/>
        </p:nvSpPr>
        <p:spPr>
          <a:xfrm>
            <a:off x="6338455" y="481899"/>
            <a:ext cx="2715490" cy="646331"/>
          </a:xfrm>
          <a:prstGeom prst="rect">
            <a:avLst/>
          </a:prstGeom>
        </p:spPr>
        <p:txBody>
          <a:bodyPr wrap="square">
            <a:spAutoFit/>
          </a:bodyPr>
          <a:lstStyle/>
          <a:p>
            <a:pPr algn="ctr"/>
            <a:r>
              <a:rPr lang="en-US" dirty="0"/>
              <a:t>Development of the world’s first cities</a:t>
            </a:r>
          </a:p>
        </p:txBody>
      </p:sp>
      <p:sp>
        <p:nvSpPr>
          <p:cNvPr id="15" name="Rectangle 14"/>
          <p:cNvSpPr/>
          <p:nvPr/>
        </p:nvSpPr>
        <p:spPr>
          <a:xfrm>
            <a:off x="6310746" y="2404198"/>
            <a:ext cx="2770908" cy="1477328"/>
          </a:xfrm>
          <a:prstGeom prst="rect">
            <a:avLst/>
          </a:prstGeom>
        </p:spPr>
        <p:txBody>
          <a:bodyPr wrap="square">
            <a:spAutoFit/>
          </a:bodyPr>
          <a:lstStyle/>
          <a:p>
            <a:pPr algn="ctr"/>
            <a:r>
              <a:rPr lang="en-US" dirty="0"/>
              <a:t>Development of the practice of slavery within most cultures in the ancient world, taking various forms</a:t>
            </a:r>
          </a:p>
        </p:txBody>
      </p:sp>
      <p:cxnSp>
        <p:nvCxnSpPr>
          <p:cNvPr id="17" name="Straight Connector 16"/>
          <p:cNvCxnSpPr/>
          <p:nvPr/>
        </p:nvCxnSpPr>
        <p:spPr>
          <a:xfrm flipV="1">
            <a:off x="2514600" y="1600200"/>
            <a:ext cx="13716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7"/>
            <a:endCxn id="9" idx="2"/>
          </p:cNvCxnSpPr>
          <p:nvPr/>
        </p:nvCxnSpPr>
        <p:spPr>
          <a:xfrm flipV="1">
            <a:off x="2427115" y="855018"/>
            <a:ext cx="724795" cy="1324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6"/>
            <a:endCxn id="9" idx="2"/>
          </p:cNvCxnSpPr>
          <p:nvPr/>
        </p:nvCxnSpPr>
        <p:spPr>
          <a:xfrm>
            <a:off x="2867890" y="855018"/>
            <a:ext cx="28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2"/>
            <a:endCxn id="9" idx="6"/>
          </p:cNvCxnSpPr>
          <p:nvPr/>
        </p:nvCxnSpPr>
        <p:spPr>
          <a:xfrm flipH="1">
            <a:off x="6019800" y="822751"/>
            <a:ext cx="256310" cy="32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6"/>
            <a:endCxn id="6" idx="1"/>
          </p:cNvCxnSpPr>
          <p:nvPr/>
        </p:nvCxnSpPr>
        <p:spPr>
          <a:xfrm>
            <a:off x="6019800" y="855018"/>
            <a:ext cx="662448" cy="1579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4"/>
          </p:cNvCxnSpPr>
          <p:nvPr/>
        </p:nvCxnSpPr>
        <p:spPr>
          <a:xfrm>
            <a:off x="4585855" y="1710035"/>
            <a:ext cx="0" cy="956965"/>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397352" y="4505247"/>
            <a:ext cx="266352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418134" y="4616219"/>
            <a:ext cx="2663520" cy="1938992"/>
          </a:xfrm>
          <a:prstGeom prst="rect">
            <a:avLst/>
          </a:prstGeom>
        </p:spPr>
        <p:txBody>
          <a:bodyPr wrap="square">
            <a:spAutoFit/>
          </a:bodyPr>
          <a:lstStyle/>
          <a:p>
            <a:pPr algn="ctr"/>
            <a:r>
              <a:rPr lang="en-US" sz="2400" b="1" i="1" dirty="0">
                <a:latin typeface="Freestyle Script" panose="030804020302050B0404" pitchFamily="66" charset="0"/>
              </a:rPr>
              <a:t>River valleys were the “Cradles of Civilization.” Early civilizations made major contributions to social, political, and economic progress. </a:t>
            </a:r>
          </a:p>
        </p:txBody>
      </p:sp>
      <p:sp>
        <p:nvSpPr>
          <p:cNvPr id="32" name="Rectangle 31"/>
          <p:cNvSpPr/>
          <p:nvPr/>
        </p:nvSpPr>
        <p:spPr>
          <a:xfrm>
            <a:off x="3211684" y="4505247"/>
            <a:ext cx="266352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early-copper-tools-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682" y="4616219"/>
            <a:ext cx="2381250" cy="1938992"/>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a:stCxn id="10" idx="5"/>
            <a:endCxn id="32" idx="1"/>
          </p:cNvCxnSpPr>
          <p:nvPr/>
        </p:nvCxnSpPr>
        <p:spPr>
          <a:xfrm>
            <a:off x="2342876" y="5252786"/>
            <a:ext cx="868808" cy="3434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23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05200" y="4876800"/>
            <a:ext cx="2514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90900" y="3142862"/>
            <a:ext cx="2628900" cy="461665"/>
          </a:xfrm>
          <a:prstGeom prst="rect">
            <a:avLst/>
          </a:prstGeom>
        </p:spPr>
        <p:txBody>
          <a:bodyPr wrap="square">
            <a:spAutoFit/>
          </a:bodyPr>
          <a:lstStyle/>
          <a:p>
            <a:r>
              <a:rPr lang="en-US" sz="2400" b="1" i="1" u="sng" dirty="0"/>
              <a:t>STANDARD </a:t>
            </a:r>
            <a:r>
              <a:rPr lang="en-US" sz="2400" b="1" i="1" u="sng" dirty="0" smtClean="0"/>
              <a:t>WHI.3c</a:t>
            </a:r>
            <a:endParaRPr lang="en-US" sz="2400" b="1" i="1" u="sng" dirty="0"/>
          </a:p>
        </p:txBody>
      </p:sp>
      <p:sp>
        <p:nvSpPr>
          <p:cNvPr id="5" name="Oval 4"/>
          <p:cNvSpPr/>
          <p:nvPr/>
        </p:nvSpPr>
        <p:spPr>
          <a:xfrm>
            <a:off x="152400" y="50292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15545" y="5008418"/>
            <a:ext cx="2514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5257800"/>
            <a:ext cx="2362200" cy="646331"/>
          </a:xfrm>
          <a:prstGeom prst="rect">
            <a:avLst/>
          </a:prstGeom>
        </p:spPr>
        <p:txBody>
          <a:bodyPr wrap="square">
            <a:spAutoFit/>
          </a:bodyPr>
          <a:lstStyle/>
          <a:p>
            <a:pPr algn="ctr"/>
            <a:r>
              <a:rPr lang="en-US" b="1" i="1" dirty="0"/>
              <a:t>Development of religious traditions</a:t>
            </a:r>
          </a:p>
        </p:txBody>
      </p:sp>
      <p:sp>
        <p:nvSpPr>
          <p:cNvPr id="8" name="Rectangle 7"/>
          <p:cNvSpPr/>
          <p:nvPr/>
        </p:nvSpPr>
        <p:spPr>
          <a:xfrm>
            <a:off x="6729845" y="5232553"/>
            <a:ext cx="2286000" cy="923330"/>
          </a:xfrm>
          <a:prstGeom prst="rect">
            <a:avLst/>
          </a:prstGeom>
        </p:spPr>
        <p:txBody>
          <a:bodyPr wrap="square">
            <a:spAutoFit/>
          </a:bodyPr>
          <a:lstStyle/>
          <a:p>
            <a:pPr algn="ctr"/>
            <a:r>
              <a:rPr lang="en-US" dirty="0"/>
              <a:t>Polytheism was practiced by most early civilizations.</a:t>
            </a:r>
          </a:p>
        </p:txBody>
      </p:sp>
      <p:sp>
        <p:nvSpPr>
          <p:cNvPr id="9" name="Rectangle 8"/>
          <p:cNvSpPr/>
          <p:nvPr/>
        </p:nvSpPr>
        <p:spPr>
          <a:xfrm>
            <a:off x="304800" y="5325070"/>
            <a:ext cx="2362200" cy="923330"/>
          </a:xfrm>
          <a:prstGeom prst="rect">
            <a:avLst/>
          </a:prstGeom>
        </p:spPr>
        <p:txBody>
          <a:bodyPr wrap="square">
            <a:spAutoFit/>
          </a:bodyPr>
          <a:lstStyle/>
          <a:p>
            <a:pPr algn="ctr"/>
            <a:r>
              <a:rPr lang="en-US" dirty="0"/>
              <a:t>Monotheism was practiced by the Hebrews.</a:t>
            </a:r>
          </a:p>
        </p:txBody>
      </p:sp>
      <p:cxnSp>
        <p:nvCxnSpPr>
          <p:cNvPr id="11" name="Straight Connector 10"/>
          <p:cNvCxnSpPr>
            <a:stCxn id="5" idx="6"/>
            <a:endCxn id="2" idx="2"/>
          </p:cNvCxnSpPr>
          <p:nvPr/>
        </p:nvCxnSpPr>
        <p:spPr>
          <a:xfrm flipV="1">
            <a:off x="2819400" y="5562600"/>
            <a:ext cx="6858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 idx="6"/>
            <a:endCxn id="6" idx="2"/>
          </p:cNvCxnSpPr>
          <p:nvPr/>
        </p:nvCxnSpPr>
        <p:spPr>
          <a:xfrm>
            <a:off x="6019800" y="5562600"/>
            <a:ext cx="595745" cy="131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4"/>
          </p:cNvCxnSpPr>
          <p:nvPr/>
        </p:nvCxnSpPr>
        <p:spPr>
          <a:xfrm>
            <a:off x="4686300" y="4191000"/>
            <a:ext cx="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17672" y="228600"/>
            <a:ext cx="266352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17672" y="762000"/>
            <a:ext cx="2663520" cy="830997"/>
          </a:xfrm>
          <a:prstGeom prst="rect">
            <a:avLst/>
          </a:prstGeom>
        </p:spPr>
        <p:txBody>
          <a:bodyPr wrap="square">
            <a:spAutoFit/>
          </a:bodyPr>
          <a:lstStyle/>
          <a:p>
            <a:pPr algn="ctr"/>
            <a:r>
              <a:rPr lang="en-US" sz="2400" b="1" i="1" dirty="0">
                <a:latin typeface="Freestyle Script" panose="030804020302050B0404" pitchFamily="66" charset="0"/>
              </a:rPr>
              <a:t>Religion was a major part of life in all early civilizations.</a:t>
            </a:r>
          </a:p>
        </p:txBody>
      </p:sp>
      <p:sp>
        <p:nvSpPr>
          <p:cNvPr id="18" name="Rectangle 17"/>
          <p:cNvSpPr/>
          <p:nvPr/>
        </p:nvSpPr>
        <p:spPr>
          <a:xfrm>
            <a:off x="77940" y="228600"/>
            <a:ext cx="3198660" cy="2764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s://encrypted-tbn0.gstatic.com/images?q=tbn:ANd9GcQwTB8K2BH4TFhLLdCbaHK_3c5IZ3oUz79nbNvAJk2rSTmhNuNBj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3011"/>
            <a:ext cx="3009900" cy="247638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18" idx="2"/>
            <a:endCxn id="5" idx="0"/>
          </p:cNvCxnSpPr>
          <p:nvPr/>
        </p:nvCxnSpPr>
        <p:spPr>
          <a:xfrm flipH="1">
            <a:off x="1485900" y="2993450"/>
            <a:ext cx="191370" cy="20357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8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90900" y="3142862"/>
            <a:ext cx="2628900" cy="461665"/>
          </a:xfrm>
          <a:prstGeom prst="rect">
            <a:avLst/>
          </a:prstGeom>
        </p:spPr>
        <p:txBody>
          <a:bodyPr wrap="square">
            <a:spAutoFit/>
          </a:bodyPr>
          <a:lstStyle/>
          <a:p>
            <a:r>
              <a:rPr lang="en-US" sz="2400" b="1" i="1" u="sng" dirty="0"/>
              <a:t>STANDARD </a:t>
            </a:r>
            <a:r>
              <a:rPr lang="en-US" sz="2400" b="1" i="1" u="sng" dirty="0" smtClean="0"/>
              <a:t>WHI.3d</a:t>
            </a:r>
            <a:endParaRPr lang="en-US" sz="2400" b="1" i="1" u="sng" dirty="0"/>
          </a:p>
        </p:txBody>
      </p:sp>
      <p:sp>
        <p:nvSpPr>
          <p:cNvPr id="4" name="Oval 3"/>
          <p:cNvSpPr/>
          <p:nvPr/>
        </p:nvSpPr>
        <p:spPr>
          <a:xfrm>
            <a:off x="58882" y="196333"/>
            <a:ext cx="2989118" cy="24706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27" y="52578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63145" y="4724400"/>
            <a:ext cx="26670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3810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996434"/>
            <a:ext cx="2667000" cy="369332"/>
          </a:xfrm>
          <a:prstGeom prst="rect">
            <a:avLst/>
          </a:prstGeom>
        </p:spPr>
        <p:txBody>
          <a:bodyPr wrap="square">
            <a:spAutoFit/>
          </a:bodyPr>
          <a:lstStyle/>
          <a:p>
            <a:pPr algn="ctr"/>
            <a:r>
              <a:rPr lang="en-US" b="1" i="1" dirty="0"/>
              <a:t>Origins of Judaism</a:t>
            </a:r>
          </a:p>
        </p:txBody>
      </p:sp>
      <p:sp>
        <p:nvSpPr>
          <p:cNvPr id="9" name="Oval 8"/>
          <p:cNvSpPr/>
          <p:nvPr/>
        </p:nvSpPr>
        <p:spPr>
          <a:xfrm>
            <a:off x="3179618" y="4769427"/>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0441" y="416370"/>
            <a:ext cx="2286000" cy="2031325"/>
          </a:xfrm>
          <a:prstGeom prst="rect">
            <a:avLst/>
          </a:prstGeom>
        </p:spPr>
        <p:txBody>
          <a:bodyPr wrap="square">
            <a:spAutoFit/>
          </a:bodyPr>
          <a:lstStyle/>
          <a:p>
            <a:pPr algn="ctr"/>
            <a:r>
              <a:rPr lang="en-US" dirty="0" smtClean="0"/>
              <a:t>Abraham- Father of Judaism</a:t>
            </a:r>
            <a:endParaRPr lang="en-US" dirty="0"/>
          </a:p>
          <a:p>
            <a:pPr algn="ctr"/>
            <a:r>
              <a:rPr lang="en-US" dirty="0" smtClean="0"/>
              <a:t>Moses- lead Hebrews on Exodus out of Egypt</a:t>
            </a:r>
            <a:endParaRPr lang="en-US" dirty="0"/>
          </a:p>
          <a:p>
            <a:pPr algn="ctr"/>
            <a:r>
              <a:rPr lang="en-US" dirty="0" smtClean="0"/>
              <a:t>Jerusalem- Capital city- Temple to God</a:t>
            </a:r>
            <a:endParaRPr lang="en-US" dirty="0"/>
          </a:p>
        </p:txBody>
      </p:sp>
      <p:sp>
        <p:nvSpPr>
          <p:cNvPr id="11" name="Rectangle 10"/>
          <p:cNvSpPr/>
          <p:nvPr/>
        </p:nvSpPr>
        <p:spPr>
          <a:xfrm>
            <a:off x="3200400" y="5092868"/>
            <a:ext cx="2667000" cy="646331"/>
          </a:xfrm>
          <a:prstGeom prst="rect">
            <a:avLst/>
          </a:prstGeom>
        </p:spPr>
        <p:txBody>
          <a:bodyPr wrap="square">
            <a:spAutoFit/>
          </a:bodyPr>
          <a:lstStyle/>
          <a:p>
            <a:pPr algn="ctr"/>
            <a:r>
              <a:rPr lang="en-US" b="1" i="1" dirty="0"/>
              <a:t>Beliefs, traditions, and customs of Judaism</a:t>
            </a:r>
          </a:p>
        </p:txBody>
      </p:sp>
      <p:sp>
        <p:nvSpPr>
          <p:cNvPr id="12" name="Rectangle 11"/>
          <p:cNvSpPr/>
          <p:nvPr/>
        </p:nvSpPr>
        <p:spPr>
          <a:xfrm>
            <a:off x="4712" y="5754469"/>
            <a:ext cx="2655361" cy="646331"/>
          </a:xfrm>
          <a:prstGeom prst="rect">
            <a:avLst/>
          </a:prstGeom>
        </p:spPr>
        <p:txBody>
          <a:bodyPr wrap="square">
            <a:spAutoFit/>
          </a:bodyPr>
          <a:lstStyle/>
          <a:p>
            <a:pPr algn="ctr"/>
            <a:r>
              <a:rPr lang="en-US" dirty="0"/>
              <a:t>Belief in one God (monotheism)</a:t>
            </a:r>
          </a:p>
        </p:txBody>
      </p:sp>
      <p:sp>
        <p:nvSpPr>
          <p:cNvPr id="13" name="Oval 12"/>
          <p:cNvSpPr/>
          <p:nvPr/>
        </p:nvSpPr>
        <p:spPr>
          <a:xfrm>
            <a:off x="-6927" y="33909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9729" y="3729335"/>
            <a:ext cx="2455718" cy="923330"/>
          </a:xfrm>
          <a:prstGeom prst="rect">
            <a:avLst/>
          </a:prstGeom>
        </p:spPr>
        <p:txBody>
          <a:bodyPr wrap="square">
            <a:spAutoFit/>
          </a:bodyPr>
          <a:lstStyle/>
          <a:p>
            <a:pPr algn="ctr"/>
            <a:r>
              <a:rPr lang="en-US" dirty="0"/>
              <a:t>Torah, which contains the written records and beliefs of the Jews</a:t>
            </a:r>
          </a:p>
        </p:txBody>
      </p:sp>
      <p:sp>
        <p:nvSpPr>
          <p:cNvPr id="15" name="Rectangle 14"/>
          <p:cNvSpPr/>
          <p:nvPr/>
        </p:nvSpPr>
        <p:spPr>
          <a:xfrm>
            <a:off x="6456218" y="5154304"/>
            <a:ext cx="2667000" cy="923330"/>
          </a:xfrm>
          <a:prstGeom prst="rect">
            <a:avLst/>
          </a:prstGeom>
        </p:spPr>
        <p:txBody>
          <a:bodyPr wrap="square">
            <a:spAutoFit/>
          </a:bodyPr>
          <a:lstStyle/>
          <a:p>
            <a:pPr algn="ctr"/>
            <a:r>
              <a:rPr lang="en-US" dirty="0"/>
              <a:t>Ten Commandments, which state moral and religious conduct</a:t>
            </a:r>
          </a:p>
        </p:txBody>
      </p:sp>
      <p:cxnSp>
        <p:nvCxnSpPr>
          <p:cNvPr id="17" name="Straight Connector 16"/>
          <p:cNvCxnSpPr>
            <a:stCxn id="4" idx="6"/>
            <a:endCxn id="8" idx="1"/>
          </p:cNvCxnSpPr>
          <p:nvPr/>
        </p:nvCxnSpPr>
        <p:spPr>
          <a:xfrm flipV="1">
            <a:off x="3048000" y="1181100"/>
            <a:ext cx="381000" cy="250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a:endCxn id="2" idx="0"/>
          </p:cNvCxnSpPr>
          <p:nvPr/>
        </p:nvCxnSpPr>
        <p:spPr>
          <a:xfrm flipH="1">
            <a:off x="4686300" y="1981200"/>
            <a:ext cx="76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6"/>
            <a:endCxn id="11" idx="1"/>
          </p:cNvCxnSpPr>
          <p:nvPr/>
        </p:nvCxnSpPr>
        <p:spPr>
          <a:xfrm>
            <a:off x="2660073" y="4191000"/>
            <a:ext cx="540327" cy="1225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3"/>
          </p:cNvCxnSpPr>
          <p:nvPr/>
        </p:nvCxnSpPr>
        <p:spPr>
          <a:xfrm flipV="1">
            <a:off x="2660073" y="5416034"/>
            <a:ext cx="540327" cy="661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46618" y="5416034"/>
            <a:ext cx="616527"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17672" y="149049"/>
            <a:ext cx="2663520" cy="1832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17672" y="210921"/>
            <a:ext cx="2663520" cy="1631216"/>
          </a:xfrm>
          <a:prstGeom prst="rect">
            <a:avLst/>
          </a:prstGeom>
        </p:spPr>
        <p:txBody>
          <a:bodyPr wrap="square">
            <a:spAutoFit/>
          </a:bodyPr>
          <a:lstStyle/>
          <a:p>
            <a:r>
              <a:rPr lang="en-US" sz="2000" b="1" dirty="0">
                <a:latin typeface="Freestyle Script" panose="030804020302050B0404" pitchFamily="66" charset="0"/>
              </a:rPr>
              <a:t>The monotheism of Abraham became the foundation of Judaism, Christianity, and Islam—religions that changed the world. The Hebrews were the first to become monotheists.</a:t>
            </a:r>
          </a:p>
        </p:txBody>
      </p:sp>
      <p:sp>
        <p:nvSpPr>
          <p:cNvPr id="32" name="Oval 31"/>
          <p:cNvSpPr/>
          <p:nvPr/>
        </p:nvSpPr>
        <p:spPr>
          <a:xfrm>
            <a:off x="6404246" y="2514600"/>
            <a:ext cx="26670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573964" y="2912029"/>
            <a:ext cx="2476500" cy="923330"/>
          </a:xfrm>
          <a:prstGeom prst="rect">
            <a:avLst/>
          </a:prstGeom>
        </p:spPr>
        <p:txBody>
          <a:bodyPr wrap="square">
            <a:spAutoFit/>
          </a:bodyPr>
          <a:lstStyle/>
          <a:p>
            <a:r>
              <a:rPr lang="en-US" dirty="0"/>
              <a:t>Spread of Judaism</a:t>
            </a:r>
          </a:p>
          <a:p>
            <a:r>
              <a:rPr lang="en-US" dirty="0" smtClean="0"/>
              <a:t>Exile- to Babylon </a:t>
            </a:r>
            <a:endParaRPr lang="en-US" dirty="0"/>
          </a:p>
          <a:p>
            <a:pPr algn="ctr"/>
            <a:r>
              <a:rPr lang="en-US" dirty="0" smtClean="0"/>
              <a:t>Diaspora- the spreading</a:t>
            </a:r>
            <a:endParaRPr lang="en-US" dirty="0"/>
          </a:p>
        </p:txBody>
      </p:sp>
      <p:cxnSp>
        <p:nvCxnSpPr>
          <p:cNvPr id="35" name="Straight Connector 34"/>
          <p:cNvCxnSpPr>
            <a:stCxn id="2" idx="6"/>
            <a:endCxn id="32" idx="2"/>
          </p:cNvCxnSpPr>
          <p:nvPr/>
        </p:nvCxnSpPr>
        <p:spPr>
          <a:xfrm flipV="1">
            <a:off x="6096000" y="3390900"/>
            <a:ext cx="308246"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0"/>
          </p:cNvCxnSpPr>
          <p:nvPr/>
        </p:nvCxnSpPr>
        <p:spPr>
          <a:xfrm flipV="1">
            <a:off x="4513118" y="4191000"/>
            <a:ext cx="20782" cy="5784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7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6600" y="3198167"/>
            <a:ext cx="2819400" cy="461665"/>
          </a:xfrm>
          <a:prstGeom prst="rect">
            <a:avLst/>
          </a:prstGeom>
        </p:spPr>
        <p:txBody>
          <a:bodyPr wrap="square">
            <a:spAutoFit/>
          </a:bodyPr>
          <a:lstStyle/>
          <a:p>
            <a:pPr algn="ctr"/>
            <a:r>
              <a:rPr lang="en-US" sz="2400" b="1" u="sng" dirty="0"/>
              <a:t>STANDARD WHI.3e</a:t>
            </a:r>
          </a:p>
        </p:txBody>
      </p:sp>
      <p:sp>
        <p:nvSpPr>
          <p:cNvPr id="4" name="Oval 3"/>
          <p:cNvSpPr/>
          <p:nvPr/>
        </p:nvSpPr>
        <p:spPr>
          <a:xfrm>
            <a:off x="3352800" y="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18118" y="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131618"/>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 y="26670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28509" y="26289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615434"/>
            <a:ext cx="2667000" cy="369332"/>
          </a:xfrm>
          <a:prstGeom prst="rect">
            <a:avLst/>
          </a:prstGeom>
        </p:spPr>
        <p:txBody>
          <a:bodyPr wrap="square">
            <a:spAutoFit/>
          </a:bodyPr>
          <a:lstStyle/>
          <a:p>
            <a:pPr algn="ctr"/>
            <a:r>
              <a:rPr lang="en-US" b="1" i="1" dirty="0"/>
              <a:t>Language and writing</a:t>
            </a:r>
          </a:p>
        </p:txBody>
      </p:sp>
      <p:sp>
        <p:nvSpPr>
          <p:cNvPr id="10" name="Rectangle 9"/>
          <p:cNvSpPr/>
          <p:nvPr/>
        </p:nvSpPr>
        <p:spPr>
          <a:xfrm>
            <a:off x="0" y="615434"/>
            <a:ext cx="2667000" cy="646331"/>
          </a:xfrm>
          <a:prstGeom prst="rect">
            <a:avLst/>
          </a:prstGeom>
        </p:spPr>
        <p:txBody>
          <a:bodyPr wrap="square">
            <a:spAutoFit/>
          </a:bodyPr>
          <a:lstStyle/>
          <a:p>
            <a:pPr algn="ctr"/>
            <a:r>
              <a:rPr lang="en-US" dirty="0"/>
              <a:t>Pictograms: Earliest written symbols</a:t>
            </a:r>
          </a:p>
        </p:txBody>
      </p:sp>
      <p:sp>
        <p:nvSpPr>
          <p:cNvPr id="11" name="Rectangle 10"/>
          <p:cNvSpPr/>
          <p:nvPr/>
        </p:nvSpPr>
        <p:spPr>
          <a:xfrm>
            <a:off x="6418118" y="615434"/>
            <a:ext cx="2667000" cy="369332"/>
          </a:xfrm>
          <a:prstGeom prst="rect">
            <a:avLst/>
          </a:prstGeom>
        </p:spPr>
        <p:txBody>
          <a:bodyPr wrap="square">
            <a:spAutoFit/>
          </a:bodyPr>
          <a:lstStyle/>
          <a:p>
            <a:pPr algn="ctr"/>
            <a:r>
              <a:rPr lang="en-US" dirty="0"/>
              <a:t>Hieroglyphics: Egypt</a:t>
            </a:r>
          </a:p>
        </p:txBody>
      </p:sp>
      <p:sp>
        <p:nvSpPr>
          <p:cNvPr id="12" name="Rectangle 11"/>
          <p:cNvSpPr/>
          <p:nvPr/>
        </p:nvSpPr>
        <p:spPr>
          <a:xfrm>
            <a:off x="304800" y="3282434"/>
            <a:ext cx="2667000" cy="369332"/>
          </a:xfrm>
          <a:prstGeom prst="rect">
            <a:avLst/>
          </a:prstGeom>
        </p:spPr>
        <p:txBody>
          <a:bodyPr wrap="square">
            <a:spAutoFit/>
          </a:bodyPr>
          <a:lstStyle/>
          <a:p>
            <a:pPr algn="ctr"/>
            <a:r>
              <a:rPr lang="en-US" dirty="0"/>
              <a:t>Cuneiform: Sumer</a:t>
            </a:r>
          </a:p>
        </p:txBody>
      </p:sp>
      <p:sp>
        <p:nvSpPr>
          <p:cNvPr id="13" name="Rectangle 12"/>
          <p:cNvSpPr/>
          <p:nvPr/>
        </p:nvSpPr>
        <p:spPr>
          <a:xfrm>
            <a:off x="6428508" y="3214392"/>
            <a:ext cx="2656609" cy="369332"/>
          </a:xfrm>
          <a:prstGeom prst="rect">
            <a:avLst/>
          </a:prstGeom>
        </p:spPr>
        <p:txBody>
          <a:bodyPr wrap="square">
            <a:spAutoFit/>
          </a:bodyPr>
          <a:lstStyle/>
          <a:p>
            <a:pPr algn="ctr"/>
            <a:r>
              <a:rPr lang="en-US" dirty="0"/>
              <a:t>Alphabet: Phoenicia</a:t>
            </a:r>
          </a:p>
        </p:txBody>
      </p:sp>
      <p:cxnSp>
        <p:nvCxnSpPr>
          <p:cNvPr id="15" name="Straight Connector 14"/>
          <p:cNvCxnSpPr>
            <a:endCxn id="9" idx="1"/>
          </p:cNvCxnSpPr>
          <p:nvPr/>
        </p:nvCxnSpPr>
        <p:spPr>
          <a:xfrm>
            <a:off x="2667000" y="8001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6"/>
            <a:endCxn id="5" idx="2"/>
          </p:cNvCxnSpPr>
          <p:nvPr/>
        </p:nvCxnSpPr>
        <p:spPr>
          <a:xfrm>
            <a:off x="6019800" y="800100"/>
            <a:ext cx="3983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4"/>
            <a:endCxn id="2" idx="0"/>
          </p:cNvCxnSpPr>
          <p:nvPr/>
        </p:nvCxnSpPr>
        <p:spPr>
          <a:xfrm>
            <a:off x="4686300" y="16002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7"/>
            <a:endCxn id="4" idx="2"/>
          </p:cNvCxnSpPr>
          <p:nvPr/>
        </p:nvCxnSpPr>
        <p:spPr>
          <a:xfrm flipV="1">
            <a:off x="2581227" y="800100"/>
            <a:ext cx="771573" cy="2101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1"/>
            <a:endCxn id="4" idx="6"/>
          </p:cNvCxnSpPr>
          <p:nvPr/>
        </p:nvCxnSpPr>
        <p:spPr>
          <a:xfrm flipH="1" flipV="1">
            <a:off x="6019800" y="800100"/>
            <a:ext cx="799282" cy="2063144"/>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432480" y="4571999"/>
            <a:ext cx="266352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53262" y="5181600"/>
            <a:ext cx="2663520" cy="830997"/>
          </a:xfrm>
          <a:prstGeom prst="rect">
            <a:avLst/>
          </a:prstGeom>
        </p:spPr>
        <p:txBody>
          <a:bodyPr wrap="square">
            <a:spAutoFit/>
          </a:bodyPr>
          <a:lstStyle/>
          <a:p>
            <a:pPr algn="ctr"/>
            <a:r>
              <a:rPr lang="en-US" sz="2400" b="1" dirty="0">
                <a:latin typeface="Freestyle Script" panose="030804020302050B0404" pitchFamily="66" charset="0"/>
              </a:rPr>
              <a:t>Language and writing were important cultural innovations.</a:t>
            </a:r>
          </a:p>
        </p:txBody>
      </p:sp>
      <p:sp>
        <p:nvSpPr>
          <p:cNvPr id="28" name="Rectangle 27"/>
          <p:cNvSpPr/>
          <p:nvPr/>
        </p:nvSpPr>
        <p:spPr>
          <a:xfrm>
            <a:off x="152400" y="4572000"/>
            <a:ext cx="266352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cuneifo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712334"/>
            <a:ext cx="2362200" cy="1901309"/>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a:endCxn id="28" idx="0"/>
          </p:cNvCxnSpPr>
          <p:nvPr/>
        </p:nvCxnSpPr>
        <p:spPr>
          <a:xfrm>
            <a:off x="1484160" y="42672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18118" y="4461163"/>
            <a:ext cx="2663520" cy="2292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Phoenician Alpha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526973"/>
            <a:ext cx="2362199" cy="208667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8" idx="4"/>
            <a:endCxn id="25" idx="0"/>
          </p:cNvCxnSpPr>
          <p:nvPr/>
        </p:nvCxnSpPr>
        <p:spPr>
          <a:xfrm flipH="1">
            <a:off x="7749878" y="4229100"/>
            <a:ext cx="12131" cy="2320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148262" cy="369332"/>
          </a:xfrm>
          <a:prstGeom prst="rect">
            <a:avLst/>
          </a:prstGeom>
        </p:spPr>
        <p:txBody>
          <a:bodyPr wrap="square">
            <a:spAutoFit/>
          </a:bodyPr>
          <a:lstStyle/>
          <a:p>
            <a:r>
              <a:rPr lang="en-US" b="1" i="1" u="sng" dirty="0" smtClean="0"/>
              <a:t>STANDARD WHI.</a:t>
            </a:r>
            <a:r>
              <a:rPr lang="en-US" b="1" i="1" u="sng" dirty="0"/>
              <a:t> 4a</a:t>
            </a:r>
          </a:p>
        </p:txBody>
      </p:sp>
      <p:sp>
        <p:nvSpPr>
          <p:cNvPr id="4" name="Oval 3"/>
          <p:cNvSpPr/>
          <p:nvPr/>
        </p:nvSpPr>
        <p:spPr>
          <a:xfrm>
            <a:off x="3352800" y="45720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31242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854" y="5257800"/>
            <a:ext cx="3110345"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9800" y="3447364"/>
            <a:ext cx="3138055" cy="2420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p:cNvSpPr>
            <a:spLocks noChangeArrowheads="1"/>
          </p:cNvSpPr>
          <p:nvPr/>
        </p:nvSpPr>
        <p:spPr bwMode="auto">
          <a:xfrm>
            <a:off x="3366654" y="5187434"/>
            <a:ext cx="2653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Persian Empire</a:t>
            </a:r>
            <a:endParaRPr kumimoji="0" lang="en-US" altLang="en-US" b="1" i="1"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245916" y="5457735"/>
            <a:ext cx="2646219" cy="1200329"/>
          </a:xfrm>
          <a:prstGeom prst="rect">
            <a:avLst/>
          </a:prstGeom>
        </p:spPr>
        <p:txBody>
          <a:bodyPr wrap="square">
            <a:spAutoFit/>
          </a:bodyPr>
          <a:lstStyle/>
          <a:p>
            <a:pPr algn="ctr"/>
            <a:r>
              <a:rPr lang="en-US" dirty="0"/>
              <a:t>Tolerance of conquered peoples</a:t>
            </a:r>
          </a:p>
          <a:p>
            <a:pPr algn="ctr"/>
            <a:r>
              <a:rPr lang="en-US" dirty="0"/>
              <a:t>Development of an imperial bureaucracy</a:t>
            </a:r>
          </a:p>
        </p:txBody>
      </p:sp>
      <p:sp>
        <p:nvSpPr>
          <p:cNvPr id="11" name="Rectangle 10"/>
          <p:cNvSpPr/>
          <p:nvPr/>
        </p:nvSpPr>
        <p:spPr>
          <a:xfrm>
            <a:off x="17315" y="3601134"/>
            <a:ext cx="2666999" cy="646331"/>
          </a:xfrm>
          <a:prstGeom prst="rect">
            <a:avLst/>
          </a:prstGeom>
        </p:spPr>
        <p:txBody>
          <a:bodyPr wrap="square">
            <a:spAutoFit/>
          </a:bodyPr>
          <a:lstStyle/>
          <a:p>
            <a:pPr algn="ctr"/>
            <a:r>
              <a:rPr lang="en-US" dirty="0"/>
              <a:t>Construction of road system</a:t>
            </a:r>
          </a:p>
        </p:txBody>
      </p:sp>
      <p:sp>
        <p:nvSpPr>
          <p:cNvPr id="12" name="Rectangle 11"/>
          <p:cNvSpPr/>
          <p:nvPr/>
        </p:nvSpPr>
        <p:spPr>
          <a:xfrm>
            <a:off x="6096000" y="3990885"/>
            <a:ext cx="2895600" cy="1200329"/>
          </a:xfrm>
          <a:prstGeom prst="rect">
            <a:avLst/>
          </a:prstGeom>
        </p:spPr>
        <p:txBody>
          <a:bodyPr wrap="square">
            <a:spAutoFit/>
          </a:bodyPr>
          <a:lstStyle/>
          <a:p>
            <a:pPr algn="ctr"/>
            <a:r>
              <a:rPr lang="en-US" dirty="0"/>
              <a:t>Practice of Zoroastrianism</a:t>
            </a:r>
          </a:p>
          <a:p>
            <a:pPr algn="ctr"/>
            <a:r>
              <a:rPr lang="en-US" dirty="0"/>
              <a:t>Religion of Persia</a:t>
            </a:r>
          </a:p>
          <a:p>
            <a:pPr algn="ctr"/>
            <a:r>
              <a:rPr lang="en-US" dirty="0"/>
              <a:t>Belief in two opposing forces in the </a:t>
            </a:r>
            <a:r>
              <a:rPr lang="en-US" dirty="0" smtClean="0"/>
              <a:t>universe- Good vs Evil</a:t>
            </a:r>
            <a:endParaRPr lang="en-US" dirty="0"/>
          </a:p>
        </p:txBody>
      </p:sp>
      <p:cxnSp>
        <p:nvCxnSpPr>
          <p:cNvPr id="14" name="Straight Connector 13"/>
          <p:cNvCxnSpPr>
            <a:stCxn id="11" idx="3"/>
            <a:endCxn id="4" idx="2"/>
          </p:cNvCxnSpPr>
          <p:nvPr/>
        </p:nvCxnSpPr>
        <p:spPr>
          <a:xfrm>
            <a:off x="2684314" y="3924300"/>
            <a:ext cx="668486"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1"/>
          </p:cNvCxnSpPr>
          <p:nvPr/>
        </p:nvCxnSpPr>
        <p:spPr>
          <a:xfrm flipV="1">
            <a:off x="2667000" y="5372100"/>
            <a:ext cx="699654" cy="85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2"/>
            <a:endCxn id="4" idx="7"/>
          </p:cNvCxnSpPr>
          <p:nvPr/>
        </p:nvCxnSpPr>
        <p:spPr>
          <a:xfrm flipH="1">
            <a:off x="5629227" y="4657382"/>
            <a:ext cx="390573" cy="148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 idx="4"/>
            <a:endCxn id="4" idx="0"/>
          </p:cNvCxnSpPr>
          <p:nvPr/>
        </p:nvCxnSpPr>
        <p:spPr>
          <a:xfrm>
            <a:off x="4686300" y="41910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0" y="228600"/>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p:cNvSpPr>
            <a:spLocks noChangeArrowheads="1"/>
          </p:cNvSpPr>
          <p:nvPr/>
        </p:nvSpPr>
        <p:spPr bwMode="auto">
          <a:xfrm>
            <a:off x="-34636" y="529191"/>
            <a:ext cx="29177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Built on earlier Central Asian and Mesopotamian civilizations, Persia developed the largest empire in the world.</a:t>
            </a:r>
            <a:endPar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sp>
        <p:nvSpPr>
          <p:cNvPr id="23" name="Rectangle 22"/>
          <p:cNvSpPr/>
          <p:nvPr/>
        </p:nvSpPr>
        <p:spPr>
          <a:xfrm>
            <a:off x="3018557" y="228600"/>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02972" y="680185"/>
            <a:ext cx="2898655" cy="1200329"/>
          </a:xfrm>
          <a:prstGeom prst="rect">
            <a:avLst/>
          </a:prstGeom>
        </p:spPr>
        <p:txBody>
          <a:bodyPr wrap="square">
            <a:spAutoFit/>
          </a:bodyPr>
          <a:lstStyle/>
          <a:p>
            <a:pPr algn="ctr"/>
            <a:r>
              <a:rPr lang="en-US" sz="2400" b="1" i="1" dirty="0">
                <a:latin typeface="Freestyle Script" panose="030804020302050B0404" pitchFamily="66" charset="0"/>
              </a:rPr>
              <a:t>Zoroastrianism was the main Persian religion, although other religions were tolerated</a:t>
            </a:r>
          </a:p>
        </p:txBody>
      </p:sp>
      <p:sp>
        <p:nvSpPr>
          <p:cNvPr id="25" name="Rectangle 24"/>
          <p:cNvSpPr/>
          <p:nvPr/>
        </p:nvSpPr>
        <p:spPr>
          <a:xfrm>
            <a:off x="6067882" y="228600"/>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picture of faravah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267" y="457200"/>
            <a:ext cx="2842685"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a:endCxn id="8" idx="0"/>
          </p:cNvCxnSpPr>
          <p:nvPr/>
        </p:nvCxnSpPr>
        <p:spPr>
          <a:xfrm>
            <a:off x="7588828" y="2410578"/>
            <a:ext cx="0" cy="10367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4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3.gstatic.com/images?q=tbn:ANd9GcScF1CbuhnMwuk_nojXHqzy7yJoKUQLf46fOnjV3ijTwNtt_o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6868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52400" y="838200"/>
            <a:ext cx="11430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56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72062" cy="646331"/>
          </a:xfrm>
          <a:prstGeom prst="rect">
            <a:avLst/>
          </a:prstGeom>
        </p:spPr>
        <p:txBody>
          <a:bodyPr wrap="square">
            <a:spAutoFit/>
          </a:bodyPr>
          <a:lstStyle/>
          <a:p>
            <a:r>
              <a:rPr lang="en-US" b="1" i="1" u="sng" dirty="0" smtClean="0"/>
              <a:t>STANDARD </a:t>
            </a:r>
            <a:r>
              <a:rPr lang="en-US" b="1" u="sng" dirty="0" smtClean="0"/>
              <a:t>WHI</a:t>
            </a:r>
            <a:r>
              <a:rPr lang="en-US" b="1" u="sng" dirty="0"/>
              <a:t>.4b</a:t>
            </a:r>
          </a:p>
          <a:p>
            <a:endParaRPr lang="en-US" dirty="0"/>
          </a:p>
        </p:txBody>
      </p:sp>
      <p:sp>
        <p:nvSpPr>
          <p:cNvPr id="4" name="Oval 3"/>
          <p:cNvSpPr/>
          <p:nvPr/>
        </p:nvSpPr>
        <p:spPr>
          <a:xfrm>
            <a:off x="3297382" y="2286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83527" y="705534"/>
            <a:ext cx="2667000" cy="646331"/>
          </a:xfrm>
          <a:prstGeom prst="rect">
            <a:avLst/>
          </a:prstGeom>
        </p:spPr>
        <p:txBody>
          <a:bodyPr wrap="square">
            <a:spAutoFit/>
          </a:bodyPr>
          <a:lstStyle/>
          <a:p>
            <a:pPr algn="ctr"/>
            <a:r>
              <a:rPr lang="en-US" b="1" i="1" dirty="0" smtClean="0"/>
              <a:t>Physical geography of India </a:t>
            </a:r>
            <a:endParaRPr lang="en-US" b="1" i="1" dirty="0"/>
          </a:p>
        </p:txBody>
      </p:sp>
      <p:sp>
        <p:nvSpPr>
          <p:cNvPr id="6" name="Oval 5"/>
          <p:cNvSpPr/>
          <p:nvPr/>
        </p:nvSpPr>
        <p:spPr>
          <a:xfrm>
            <a:off x="76200" y="152400"/>
            <a:ext cx="2819400" cy="1683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72646" y="152400"/>
            <a:ext cx="28194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2646218"/>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1727" y="48006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83527" y="5123765"/>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a:spLocks noChangeArrowheads="1"/>
          </p:cNvSpPr>
          <p:nvPr/>
        </p:nvSpPr>
        <p:spPr bwMode="auto">
          <a:xfrm>
            <a:off x="228600" y="490090"/>
            <a:ext cx="2590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itchFamily="18" charset="0"/>
                <a:ea typeface="Times"/>
                <a:cs typeface="Times New Roman" pitchFamily="18" charset="0"/>
              </a:rPr>
              <a:t>Physical barriers, such as the Himalayas, the Hindu Kush, and the Indian Ocean, made invasion difficult.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6477000" y="391216"/>
            <a:ext cx="260465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Mountain passes in the Hindu Kush provided migration routes into the Indian subcontinent.</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3"/>
          <p:cNvSpPr>
            <a:spLocks noChangeArrowheads="1"/>
          </p:cNvSpPr>
          <p:nvPr/>
        </p:nvSpPr>
        <p:spPr bwMode="auto">
          <a:xfrm>
            <a:off x="311727" y="2967334"/>
            <a:ext cx="25076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The Indus and Ganges were the important rivers in the Indian subcontinent.</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Connector 15"/>
          <p:cNvCxnSpPr>
            <a:stCxn id="4" idx="4"/>
          </p:cNvCxnSpPr>
          <p:nvPr/>
        </p:nvCxnSpPr>
        <p:spPr>
          <a:xfrm flipH="1">
            <a:off x="4617027" y="1828800"/>
            <a:ext cx="13855"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6"/>
            <a:endCxn id="7" idx="2"/>
          </p:cNvCxnSpPr>
          <p:nvPr/>
        </p:nvCxnSpPr>
        <p:spPr>
          <a:xfrm>
            <a:off x="5964382" y="1028700"/>
            <a:ext cx="308264"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6"/>
            <a:endCxn id="5" idx="1"/>
          </p:cNvCxnSpPr>
          <p:nvPr/>
        </p:nvCxnSpPr>
        <p:spPr>
          <a:xfrm>
            <a:off x="2895600" y="994064"/>
            <a:ext cx="387927" cy="34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0"/>
            <a:endCxn id="4" idx="2"/>
          </p:cNvCxnSpPr>
          <p:nvPr/>
        </p:nvCxnSpPr>
        <p:spPr>
          <a:xfrm flipV="1">
            <a:off x="1562100" y="1028700"/>
            <a:ext cx="1735282" cy="1617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 idx="4"/>
            <a:endCxn id="11" idx="0"/>
          </p:cNvCxnSpPr>
          <p:nvPr/>
        </p:nvCxnSpPr>
        <p:spPr>
          <a:xfrm flipH="1">
            <a:off x="4617027" y="4191000"/>
            <a:ext cx="69273" cy="932765"/>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4"/>
          <p:cNvSpPr>
            <a:spLocks noChangeArrowheads="1"/>
          </p:cNvSpPr>
          <p:nvPr/>
        </p:nvSpPr>
        <p:spPr bwMode="auto">
          <a:xfrm>
            <a:off x="3403947" y="5600700"/>
            <a:ext cx="25535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Indus River Valley civilization</a:t>
            </a:r>
            <a:endParaRPr kumimoji="0" lang="en-US" altLang="en-US" b="1" i="1"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9"/>
          <p:cNvSpPr/>
          <p:nvPr/>
        </p:nvSpPr>
        <p:spPr>
          <a:xfrm>
            <a:off x="273626" y="5111280"/>
            <a:ext cx="2583873" cy="1200329"/>
          </a:xfrm>
          <a:prstGeom prst="rect">
            <a:avLst/>
          </a:prstGeom>
        </p:spPr>
        <p:txBody>
          <a:bodyPr wrap="square">
            <a:spAutoFit/>
          </a:bodyPr>
          <a:lstStyle/>
          <a:p>
            <a:pPr algn="ctr"/>
            <a:r>
              <a:rPr lang="en-US" dirty="0"/>
              <a:t>Harappa and </a:t>
            </a:r>
            <a:r>
              <a:rPr lang="en-US" dirty="0" smtClean="0"/>
              <a:t>Mohenjo-Daro- Earliest cities in India</a:t>
            </a:r>
            <a:endParaRPr lang="en-US" dirty="0"/>
          </a:p>
          <a:p>
            <a:r>
              <a:rPr lang="en-US" dirty="0"/>
              <a:t> </a:t>
            </a:r>
          </a:p>
        </p:txBody>
      </p:sp>
      <p:cxnSp>
        <p:nvCxnSpPr>
          <p:cNvPr id="32" name="Straight Connector 31"/>
          <p:cNvCxnSpPr>
            <a:stCxn id="10" idx="6"/>
          </p:cNvCxnSpPr>
          <p:nvPr/>
        </p:nvCxnSpPr>
        <p:spPr>
          <a:xfrm>
            <a:off x="2978727" y="5600700"/>
            <a:ext cx="318655" cy="110744"/>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238005" y="2064440"/>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08976" y="4541987"/>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
          <p:cNvSpPr>
            <a:spLocks noChangeArrowheads="1"/>
          </p:cNvSpPr>
          <p:nvPr/>
        </p:nvSpPr>
        <p:spPr bwMode="auto">
          <a:xfrm>
            <a:off x="6190588" y="2247900"/>
            <a:ext cx="288307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Classical Indian civilization began in the Indus River Valley, spread to the Ganges River Valley, and then spread throughout the Indian subcontinent. This spread continued with little interruption because of the geographic location.</a:t>
            </a:r>
            <a:endPar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pic>
        <p:nvPicPr>
          <p:cNvPr id="10247" name="Picture 7" descr="https://encrypted-tbn0.gstatic.com/images?q=tbn:ANd9GcTVzwFUnbpOWWdRTgWgH3wtm-WQnlx-64_jzg2sbAu5zZ-qBty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646" y="4685092"/>
            <a:ext cx="2718954" cy="1944308"/>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endCxn id="34" idx="1"/>
          </p:cNvCxnSpPr>
          <p:nvPr/>
        </p:nvCxnSpPr>
        <p:spPr>
          <a:xfrm flipV="1">
            <a:off x="5831529" y="5632976"/>
            <a:ext cx="377447" cy="242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5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32132">
            <a:off x="4898613" y="2512368"/>
            <a:ext cx="1859805" cy="461665"/>
          </a:xfrm>
          <a:prstGeom prst="rect">
            <a:avLst/>
          </a:prstGeom>
        </p:spPr>
        <p:txBody>
          <a:bodyPr wrap="none">
            <a:spAutoFit/>
          </a:bodyPr>
          <a:lstStyle/>
          <a:p>
            <a:pPr lvl="0"/>
            <a:r>
              <a:rPr lang="en-US" sz="2400" b="1" i="1" dirty="0"/>
              <a:t>Ganges River</a:t>
            </a:r>
          </a:p>
        </p:txBody>
      </p:sp>
      <p:sp>
        <p:nvSpPr>
          <p:cNvPr id="3" name="Rectangle 2"/>
          <p:cNvSpPr/>
          <p:nvPr/>
        </p:nvSpPr>
        <p:spPr>
          <a:xfrm rot="2209759">
            <a:off x="4158540" y="1156901"/>
            <a:ext cx="2202847" cy="646331"/>
          </a:xfrm>
          <a:prstGeom prst="rect">
            <a:avLst/>
          </a:prstGeom>
        </p:spPr>
        <p:txBody>
          <a:bodyPr wrap="none">
            <a:spAutoFit/>
          </a:bodyPr>
          <a:lstStyle/>
          <a:p>
            <a:pPr lvl="0"/>
            <a:r>
              <a:rPr lang="en-US" sz="3600" b="1" i="1" dirty="0"/>
              <a:t>Himalayas</a:t>
            </a:r>
          </a:p>
        </p:txBody>
      </p:sp>
      <p:sp>
        <p:nvSpPr>
          <p:cNvPr id="4" name="Rectangle 3"/>
          <p:cNvSpPr/>
          <p:nvPr/>
        </p:nvSpPr>
        <p:spPr>
          <a:xfrm rot="18797864">
            <a:off x="874776" y="1356033"/>
            <a:ext cx="2119876" cy="584775"/>
          </a:xfrm>
          <a:prstGeom prst="rect">
            <a:avLst/>
          </a:prstGeom>
        </p:spPr>
        <p:txBody>
          <a:bodyPr wrap="none">
            <a:spAutoFit/>
          </a:bodyPr>
          <a:lstStyle/>
          <a:p>
            <a:pPr lvl="0"/>
            <a:r>
              <a:rPr lang="en-US" sz="3200" b="1" i="1" dirty="0"/>
              <a:t>Hindu Kush</a:t>
            </a:r>
          </a:p>
        </p:txBody>
      </p:sp>
      <p:sp>
        <p:nvSpPr>
          <p:cNvPr id="5" name="Rectangle 4"/>
          <p:cNvSpPr/>
          <p:nvPr/>
        </p:nvSpPr>
        <p:spPr>
          <a:xfrm>
            <a:off x="3423633" y="6337012"/>
            <a:ext cx="2425664" cy="584775"/>
          </a:xfrm>
          <a:prstGeom prst="rect">
            <a:avLst/>
          </a:prstGeom>
        </p:spPr>
        <p:txBody>
          <a:bodyPr wrap="none">
            <a:spAutoFit/>
          </a:bodyPr>
          <a:lstStyle/>
          <a:p>
            <a:pPr lvl="0"/>
            <a:r>
              <a:rPr lang="en-US" sz="3200" b="1" i="1" dirty="0"/>
              <a:t>Indian Ocean</a:t>
            </a:r>
          </a:p>
        </p:txBody>
      </p:sp>
      <p:sp>
        <p:nvSpPr>
          <p:cNvPr id="6" name="Rectangle 5"/>
          <p:cNvSpPr/>
          <p:nvPr/>
        </p:nvSpPr>
        <p:spPr>
          <a:xfrm rot="18917901">
            <a:off x="1600665" y="1648529"/>
            <a:ext cx="2173463" cy="461665"/>
          </a:xfrm>
          <a:prstGeom prst="rect">
            <a:avLst/>
          </a:prstGeom>
        </p:spPr>
        <p:txBody>
          <a:bodyPr wrap="square">
            <a:spAutoFit/>
          </a:bodyPr>
          <a:lstStyle/>
          <a:p>
            <a:pPr lvl="0"/>
            <a:r>
              <a:rPr lang="en-US" sz="2400" b="1" i="1" dirty="0"/>
              <a:t>Indus River</a:t>
            </a:r>
          </a:p>
        </p:txBody>
      </p:sp>
      <p:sp>
        <p:nvSpPr>
          <p:cNvPr id="7" name="Rectangle 6"/>
          <p:cNvSpPr/>
          <p:nvPr/>
        </p:nvSpPr>
        <p:spPr>
          <a:xfrm rot="1501518">
            <a:off x="3273143" y="1665129"/>
            <a:ext cx="1280863" cy="369332"/>
          </a:xfrm>
          <a:prstGeom prst="rect">
            <a:avLst/>
          </a:prstGeom>
        </p:spPr>
        <p:txBody>
          <a:bodyPr wrap="none">
            <a:spAutoFit/>
          </a:bodyPr>
          <a:lstStyle/>
          <a:p>
            <a:pPr marL="285750" indent="-285750">
              <a:buFont typeface="Arial" panose="020B0604020202020204" pitchFamily="34" charset="0"/>
              <a:buChar char="•"/>
            </a:pPr>
            <a:r>
              <a:rPr lang="en-US" b="1" dirty="0"/>
              <a:t>Harapp</a:t>
            </a:r>
            <a:r>
              <a:rPr lang="en-US" dirty="0"/>
              <a:t>a</a:t>
            </a:r>
          </a:p>
        </p:txBody>
      </p:sp>
      <p:sp>
        <p:nvSpPr>
          <p:cNvPr id="8" name="Rectangle 7"/>
          <p:cNvSpPr/>
          <p:nvPr/>
        </p:nvSpPr>
        <p:spPr>
          <a:xfrm rot="1407068">
            <a:off x="2097261" y="2650095"/>
            <a:ext cx="1946751" cy="369332"/>
          </a:xfrm>
          <a:prstGeom prst="rect">
            <a:avLst/>
          </a:prstGeom>
        </p:spPr>
        <p:txBody>
          <a:bodyPr wrap="none">
            <a:spAutoFit/>
          </a:bodyPr>
          <a:lstStyle/>
          <a:p>
            <a:pPr marL="285750" indent="-285750">
              <a:buFont typeface="Arial" panose="020B0604020202020204" pitchFamily="34" charset="0"/>
              <a:buChar char="•"/>
            </a:pPr>
            <a:r>
              <a:rPr lang="en-US" b="1" dirty="0"/>
              <a:t>Mohenjo-Daro</a:t>
            </a:r>
            <a:r>
              <a:rPr lang="en-US" dirty="0"/>
              <a:t>-</a:t>
            </a:r>
          </a:p>
        </p:txBody>
      </p:sp>
    </p:spTree>
    <p:extLst>
      <p:ext uri="{BB962C8B-B14F-4D97-AF65-F5344CB8AC3E}">
        <p14:creationId xmlns:p14="http://schemas.microsoft.com/office/powerpoint/2010/main" val="35638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Man and Early Civilization</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#2-4</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0367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160976" cy="369332"/>
          </a:xfrm>
          <a:prstGeom prst="rect">
            <a:avLst/>
          </a:prstGeom>
        </p:spPr>
        <p:txBody>
          <a:bodyPr wrap="none">
            <a:spAutoFit/>
          </a:bodyPr>
          <a:lstStyle/>
          <a:p>
            <a:r>
              <a:rPr lang="en-US" b="1" i="1" u="sng" dirty="0" smtClean="0"/>
              <a:t>STANDARD WHI </a:t>
            </a:r>
            <a:r>
              <a:rPr lang="en-US" b="1" i="1" u="sng" dirty="0"/>
              <a:t>.4b</a:t>
            </a:r>
            <a:r>
              <a:rPr lang="en-US" b="1" i="1" u="sng" dirty="0" smtClean="0"/>
              <a:t>  </a:t>
            </a:r>
            <a:endParaRPr lang="en-US" b="1" i="1" u="sng" dirty="0"/>
          </a:p>
        </p:txBody>
      </p:sp>
      <p:sp>
        <p:nvSpPr>
          <p:cNvPr id="4" name="Oval 3"/>
          <p:cNvSpPr/>
          <p:nvPr/>
        </p:nvSpPr>
        <p:spPr>
          <a:xfrm>
            <a:off x="176644" y="4572000"/>
            <a:ext cx="3036469"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27618" y="-27710"/>
            <a:ext cx="2888673" cy="2466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77000" y="2706862"/>
            <a:ext cx="2667000" cy="1484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28" y="11438"/>
            <a:ext cx="2826328" cy="2045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Oval 7"/>
          <p:cNvSpPr/>
          <p:nvPr/>
        </p:nvSpPr>
        <p:spPr>
          <a:xfrm>
            <a:off x="-6928" y="25908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13114" y="304800"/>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13114" y="920234"/>
            <a:ext cx="2667000" cy="369332"/>
          </a:xfrm>
          <a:prstGeom prst="rect">
            <a:avLst/>
          </a:prstGeom>
        </p:spPr>
        <p:txBody>
          <a:bodyPr wrap="square">
            <a:spAutoFit/>
          </a:bodyPr>
          <a:lstStyle/>
          <a:p>
            <a:pPr algn="ctr"/>
            <a:r>
              <a:rPr lang="en-US" b="1" i="1" dirty="0"/>
              <a:t>Aryans (Indo-Aryans)</a:t>
            </a:r>
          </a:p>
        </p:txBody>
      </p:sp>
      <p:sp>
        <p:nvSpPr>
          <p:cNvPr id="11" name="Rectangle 10"/>
          <p:cNvSpPr/>
          <p:nvPr/>
        </p:nvSpPr>
        <p:spPr>
          <a:xfrm>
            <a:off x="183572" y="296817"/>
            <a:ext cx="2286000" cy="1600438"/>
          </a:xfrm>
          <a:prstGeom prst="rect">
            <a:avLst/>
          </a:prstGeom>
        </p:spPr>
        <p:txBody>
          <a:bodyPr wrap="square">
            <a:spAutoFit/>
          </a:bodyPr>
          <a:lstStyle/>
          <a:p>
            <a:pPr algn="ctr"/>
            <a:r>
              <a:rPr lang="en-US" dirty="0" smtClean="0"/>
              <a:t>-</a:t>
            </a:r>
            <a:r>
              <a:rPr lang="en-US" sz="1600" dirty="0" smtClean="0"/>
              <a:t>Migration</a:t>
            </a:r>
            <a:r>
              <a:rPr lang="en-US" sz="1600" dirty="0"/>
              <a:t>, assertion of dominance</a:t>
            </a:r>
          </a:p>
          <a:p>
            <a:pPr algn="ctr"/>
            <a:r>
              <a:rPr lang="en-US" sz="1600" dirty="0" smtClean="0"/>
              <a:t>-Caste </a:t>
            </a:r>
            <a:r>
              <a:rPr lang="en-US" sz="1600" dirty="0"/>
              <a:t>system, which influenced all social interactions and choices of occupations</a:t>
            </a:r>
          </a:p>
        </p:txBody>
      </p:sp>
      <p:sp>
        <p:nvSpPr>
          <p:cNvPr id="12" name="Rectangle 11"/>
          <p:cNvSpPr/>
          <p:nvPr/>
        </p:nvSpPr>
        <p:spPr>
          <a:xfrm>
            <a:off x="0" y="3244334"/>
            <a:ext cx="2660072" cy="369332"/>
          </a:xfrm>
          <a:prstGeom prst="rect">
            <a:avLst/>
          </a:prstGeom>
        </p:spPr>
        <p:txBody>
          <a:bodyPr wrap="square">
            <a:spAutoFit/>
          </a:bodyPr>
          <a:lstStyle/>
          <a:p>
            <a:r>
              <a:rPr lang="en-US" b="1" i="1" dirty="0"/>
              <a:t>Mauryan Empire - Asoka</a:t>
            </a:r>
          </a:p>
        </p:txBody>
      </p:sp>
      <p:sp>
        <p:nvSpPr>
          <p:cNvPr id="13" name="Rectangle 1"/>
          <p:cNvSpPr>
            <a:spLocks noChangeArrowheads="1"/>
          </p:cNvSpPr>
          <p:nvPr/>
        </p:nvSpPr>
        <p:spPr bwMode="auto">
          <a:xfrm>
            <a:off x="395513" y="4878398"/>
            <a:ext cx="259872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1000" b="0" i="0" u="none" strike="noStrike" cap="none" normalizeH="0" baseline="0" dirty="0" smtClean="0">
                <a:ln>
                  <a:noFill/>
                </a:ln>
                <a:solidFill>
                  <a:schemeClr val="tx1"/>
                </a:solidFill>
                <a:effectLst/>
                <a:latin typeface="Times New Roman" pitchFamily="18" charset="0"/>
                <a:ea typeface="Times"/>
                <a:cs typeface="Times New Roman" pitchFamily="18" charset="0"/>
              </a:rPr>
              <a:t>-</a:t>
            </a:r>
            <a:r>
              <a:rPr kumimoji="0" lang="en-US" altLang="en-US" sz="1600" b="0" i="0" u="none" strike="noStrike" cap="none" normalizeH="0" baseline="0" dirty="0" smtClean="0">
                <a:ln>
                  <a:noFill/>
                </a:ln>
                <a:solidFill>
                  <a:schemeClr val="tx1"/>
                </a:solidFill>
                <a:effectLst/>
                <a:latin typeface="Times New Roman" pitchFamily="18" charset="0"/>
                <a:ea typeface="Times"/>
                <a:cs typeface="Times New Roman" pitchFamily="18" charset="0"/>
              </a:rPr>
              <a:t>Continued political unification of much of India</a:t>
            </a:r>
          </a:p>
          <a:p>
            <a:pPr marR="0" lvl="0" algn="ctr" defTabSz="914400" rtl="0" eaLnBrk="0" fontAlgn="base" latinLnBrk="0" hangingPunct="0">
              <a:lnSpc>
                <a:spcPct val="100000"/>
              </a:lnSpc>
              <a:spcBef>
                <a:spcPct val="0"/>
              </a:spcBef>
              <a:spcAft>
                <a:spcPct val="0"/>
              </a:spcAft>
              <a:buClrTx/>
              <a:buSzTx/>
              <a:tabLst>
                <a:tab pos="165100" algn="l"/>
              </a:tabLst>
            </a:pPr>
            <a:r>
              <a:rPr kumimoji="0" lang="en-US" altLang="en-US" sz="1600" b="0" i="0" u="none" strike="noStrike" cap="none" normalizeH="0" baseline="0" dirty="0" smtClean="0">
                <a:ln>
                  <a:noFill/>
                </a:ln>
                <a:solidFill>
                  <a:schemeClr val="tx1"/>
                </a:solidFill>
                <a:effectLst/>
                <a:latin typeface="Times New Roman" pitchFamily="18" charset="0"/>
                <a:ea typeface="Times"/>
                <a:cs typeface="Times New Roman" pitchFamily="18" charset="0"/>
              </a:rPr>
              <a:t>-Contributions: Spread of Buddhism, free hospitals, veterinary clinics, good roads</a:t>
            </a:r>
            <a:r>
              <a:rPr kumimoji="0" lang="en-US" altLang="en-US" sz="1600" b="0" i="0" u="none" strike="noStrike" cap="none" normalizeH="0" baseline="0" dirty="0" smtClean="0">
                <a:ln>
                  <a:noFill/>
                </a:ln>
                <a:solidFill>
                  <a:schemeClr val="tx1"/>
                </a:solidFill>
                <a:effectLst/>
              </a:rPr>
              <a:t> </a:t>
            </a:r>
          </a:p>
        </p:txBody>
      </p:sp>
      <p:sp>
        <p:nvSpPr>
          <p:cNvPr id="14" name="Rectangle 13"/>
          <p:cNvSpPr/>
          <p:nvPr/>
        </p:nvSpPr>
        <p:spPr>
          <a:xfrm>
            <a:off x="6524517" y="3322296"/>
            <a:ext cx="2612556" cy="369332"/>
          </a:xfrm>
          <a:prstGeom prst="rect">
            <a:avLst/>
          </a:prstGeom>
        </p:spPr>
        <p:txBody>
          <a:bodyPr wrap="square">
            <a:spAutoFit/>
          </a:bodyPr>
          <a:lstStyle/>
          <a:p>
            <a:pPr algn="ctr"/>
            <a:r>
              <a:rPr lang="en-US" b="1" i="1" dirty="0"/>
              <a:t>Gupta Empire</a:t>
            </a:r>
          </a:p>
        </p:txBody>
      </p:sp>
      <p:sp>
        <p:nvSpPr>
          <p:cNvPr id="15" name="Rectangle 14"/>
          <p:cNvSpPr/>
          <p:nvPr/>
        </p:nvSpPr>
        <p:spPr>
          <a:xfrm>
            <a:off x="6365676" y="312398"/>
            <a:ext cx="2612556" cy="1661993"/>
          </a:xfrm>
          <a:prstGeom prst="rect">
            <a:avLst/>
          </a:prstGeom>
        </p:spPr>
        <p:txBody>
          <a:bodyPr wrap="square">
            <a:spAutoFit/>
          </a:bodyPr>
          <a:lstStyle/>
          <a:p>
            <a:pPr algn="ctr"/>
            <a:r>
              <a:rPr lang="en-US" dirty="0" smtClean="0"/>
              <a:t>-</a:t>
            </a:r>
            <a:r>
              <a:rPr lang="en-US" sz="1400" dirty="0" smtClean="0"/>
              <a:t>Golden </a:t>
            </a:r>
            <a:r>
              <a:rPr lang="en-US" sz="1400" dirty="0"/>
              <a:t>Age of classical Indian culture</a:t>
            </a:r>
          </a:p>
          <a:p>
            <a:pPr algn="ctr"/>
            <a:r>
              <a:rPr lang="en-US" sz="1400" dirty="0" smtClean="0"/>
              <a:t>-Contributions</a:t>
            </a:r>
            <a:r>
              <a:rPr lang="en-US" sz="1400" dirty="0"/>
              <a:t>: Mathematics (concept of zero), medical advances (setting bones), astronomy (concept of a round earth), new textiles, literature</a:t>
            </a:r>
          </a:p>
        </p:txBody>
      </p:sp>
      <p:cxnSp>
        <p:nvCxnSpPr>
          <p:cNvPr id="17" name="Straight Connector 16"/>
          <p:cNvCxnSpPr>
            <a:stCxn id="9" idx="4"/>
          </p:cNvCxnSpPr>
          <p:nvPr/>
        </p:nvCxnSpPr>
        <p:spPr>
          <a:xfrm>
            <a:off x="4546614" y="19050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6"/>
            <a:endCxn id="2" idx="2"/>
          </p:cNvCxnSpPr>
          <p:nvPr/>
        </p:nvCxnSpPr>
        <p:spPr>
          <a:xfrm>
            <a:off x="2660072" y="3390900"/>
            <a:ext cx="616528"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 idx="6"/>
            <a:endCxn id="6" idx="2"/>
          </p:cNvCxnSpPr>
          <p:nvPr/>
        </p:nvCxnSpPr>
        <p:spPr>
          <a:xfrm>
            <a:off x="6096000" y="3429000"/>
            <a:ext cx="381000" cy="19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1"/>
            <a:endCxn id="7" idx="6"/>
          </p:cNvCxnSpPr>
          <p:nvPr/>
        </p:nvCxnSpPr>
        <p:spPr>
          <a:xfrm flipH="1" flipV="1">
            <a:off x="2819400" y="1034419"/>
            <a:ext cx="393714" cy="70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8" idx="4"/>
          </p:cNvCxnSpPr>
          <p:nvPr/>
        </p:nvCxnSpPr>
        <p:spPr>
          <a:xfrm flipV="1">
            <a:off x="1326572" y="4191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0"/>
          </p:cNvCxnSpPr>
          <p:nvPr/>
        </p:nvCxnSpPr>
        <p:spPr>
          <a:xfrm flipV="1">
            <a:off x="7810500" y="2438400"/>
            <a:ext cx="0" cy="268462"/>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83527" y="4471611"/>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238005" y="4471611"/>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83527" y="4501846"/>
            <a:ext cx="2883070" cy="1200329"/>
          </a:xfrm>
          <a:prstGeom prst="rect">
            <a:avLst/>
          </a:prstGeom>
        </p:spPr>
        <p:txBody>
          <a:bodyPr wrap="square">
            <a:spAutoFit/>
          </a:bodyPr>
          <a:lstStyle/>
          <a:p>
            <a:pPr algn="ctr"/>
            <a:r>
              <a:rPr lang="en-US" b="1" i="1" dirty="0">
                <a:latin typeface="Freestyle Script" panose="030804020302050B0404" pitchFamily="66" charset="0"/>
              </a:rPr>
              <a:t>Indo-Aryan people migrated into the area, creating a structured society (caste system) and blending their beliefs with those of the indigenous people.</a:t>
            </a:r>
          </a:p>
        </p:txBody>
      </p:sp>
      <p:sp>
        <p:nvSpPr>
          <p:cNvPr id="35" name="Rectangle 34"/>
          <p:cNvSpPr/>
          <p:nvPr/>
        </p:nvSpPr>
        <p:spPr>
          <a:xfrm>
            <a:off x="3303168" y="5646187"/>
            <a:ext cx="2863429" cy="923330"/>
          </a:xfrm>
          <a:prstGeom prst="rect">
            <a:avLst/>
          </a:prstGeom>
        </p:spPr>
        <p:txBody>
          <a:bodyPr wrap="square">
            <a:spAutoFit/>
          </a:bodyPr>
          <a:lstStyle/>
          <a:p>
            <a:pPr algn="ctr"/>
            <a:r>
              <a:rPr lang="en-US" b="1" i="1" dirty="0">
                <a:latin typeface="Freestyle Script" panose="030804020302050B0404" pitchFamily="66" charset="0"/>
              </a:rPr>
              <a:t>During the Golden Age of classical Indian culture, Indian people made significant contributions to world civilization.</a:t>
            </a:r>
          </a:p>
        </p:txBody>
      </p:sp>
      <p:pic>
        <p:nvPicPr>
          <p:cNvPr id="11267" name="Picture 3" descr="https://encrypted-tbn1.gstatic.com/images?q=tbn:ANd9GcR-bf3yDkd-lFFE4d49JuIRZieYx8VefQBU1v5qJAMmcNG6PyLz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735" y="4572000"/>
            <a:ext cx="2653497" cy="198120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p:cNvCxnSpPr>
            <a:stCxn id="6" idx="4"/>
          </p:cNvCxnSpPr>
          <p:nvPr/>
        </p:nvCxnSpPr>
        <p:spPr>
          <a:xfrm>
            <a:off x="7810500" y="4191000"/>
            <a:ext cx="20295" cy="2806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15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3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5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78234" cy="369332"/>
          </a:xfrm>
          <a:prstGeom prst="rect">
            <a:avLst/>
          </a:prstGeom>
        </p:spPr>
        <p:txBody>
          <a:bodyPr wrap="none">
            <a:spAutoFit/>
          </a:bodyPr>
          <a:lstStyle/>
          <a:p>
            <a:r>
              <a:rPr lang="en-US" b="1" i="1" u="sng" dirty="0" smtClean="0"/>
              <a:t>STANDARD WHI.4c</a:t>
            </a:r>
            <a:endParaRPr lang="en-US" dirty="0"/>
          </a:p>
        </p:txBody>
      </p:sp>
      <p:sp>
        <p:nvSpPr>
          <p:cNvPr id="4" name="Rectangle 3"/>
          <p:cNvSpPr/>
          <p:nvPr/>
        </p:nvSpPr>
        <p:spPr>
          <a:xfrm>
            <a:off x="3206757" y="898267"/>
            <a:ext cx="2603514" cy="369332"/>
          </a:xfrm>
          <a:prstGeom prst="rect">
            <a:avLst/>
          </a:prstGeom>
        </p:spPr>
        <p:txBody>
          <a:bodyPr wrap="square">
            <a:spAutoFit/>
          </a:bodyPr>
          <a:lstStyle/>
          <a:p>
            <a:pPr algn="ctr"/>
            <a:r>
              <a:rPr lang="en-US" b="1" dirty="0"/>
              <a:t>Hinduism</a:t>
            </a:r>
          </a:p>
        </p:txBody>
      </p:sp>
      <p:sp>
        <p:nvSpPr>
          <p:cNvPr id="5" name="Oval 4"/>
          <p:cNvSpPr/>
          <p:nvPr/>
        </p:nvSpPr>
        <p:spPr>
          <a:xfrm>
            <a:off x="3206757" y="489466"/>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28955" y="98167"/>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28955" y="2020393"/>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636" y="28172"/>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 y="1698367"/>
            <a:ext cx="269398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609600" y="3442855"/>
            <a:ext cx="2667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28955" y="702117"/>
            <a:ext cx="2615045" cy="646331"/>
          </a:xfrm>
          <a:prstGeom prst="rect">
            <a:avLst/>
          </a:prstGeom>
        </p:spPr>
        <p:txBody>
          <a:bodyPr wrap="square">
            <a:spAutoFit/>
          </a:bodyPr>
          <a:lstStyle/>
          <a:p>
            <a:pPr algn="ctr"/>
            <a:r>
              <a:rPr lang="en-US" dirty="0"/>
              <a:t>Belief in many forms of one God</a:t>
            </a:r>
          </a:p>
        </p:txBody>
      </p:sp>
      <p:sp>
        <p:nvSpPr>
          <p:cNvPr id="11" name="Rectangle 10"/>
          <p:cNvSpPr/>
          <p:nvPr/>
        </p:nvSpPr>
        <p:spPr>
          <a:xfrm>
            <a:off x="6528956" y="2343834"/>
            <a:ext cx="2667000" cy="646331"/>
          </a:xfrm>
          <a:prstGeom prst="rect">
            <a:avLst/>
          </a:prstGeom>
        </p:spPr>
        <p:txBody>
          <a:bodyPr wrap="square">
            <a:spAutoFit/>
          </a:bodyPr>
          <a:lstStyle/>
          <a:p>
            <a:pPr algn="ctr"/>
            <a:r>
              <a:rPr lang="en-US" dirty="0"/>
              <a:t>Reincarnation: Rebirth based upon karma</a:t>
            </a:r>
          </a:p>
        </p:txBody>
      </p:sp>
      <p:sp>
        <p:nvSpPr>
          <p:cNvPr id="12" name="Rectangle 11"/>
          <p:cNvSpPr/>
          <p:nvPr/>
        </p:nvSpPr>
        <p:spPr>
          <a:xfrm>
            <a:off x="225136" y="154461"/>
            <a:ext cx="2286000" cy="1200329"/>
          </a:xfrm>
          <a:prstGeom prst="rect">
            <a:avLst/>
          </a:prstGeom>
        </p:spPr>
        <p:txBody>
          <a:bodyPr wrap="square">
            <a:spAutoFit/>
          </a:bodyPr>
          <a:lstStyle/>
          <a:p>
            <a:pPr algn="ctr"/>
            <a:r>
              <a:rPr lang="en-US" dirty="0"/>
              <a:t>Karma: Knowledge that all thoughts and actions result in future consequences</a:t>
            </a:r>
          </a:p>
        </p:txBody>
      </p:sp>
      <p:sp>
        <p:nvSpPr>
          <p:cNvPr id="13" name="Rectangle 12"/>
          <p:cNvSpPr/>
          <p:nvPr/>
        </p:nvSpPr>
        <p:spPr>
          <a:xfrm>
            <a:off x="34636" y="2159168"/>
            <a:ext cx="2511136" cy="646331"/>
          </a:xfrm>
          <a:prstGeom prst="rect">
            <a:avLst/>
          </a:prstGeom>
        </p:spPr>
        <p:txBody>
          <a:bodyPr wrap="square">
            <a:spAutoFit/>
          </a:bodyPr>
          <a:lstStyle/>
          <a:p>
            <a:pPr algn="ctr"/>
            <a:r>
              <a:rPr lang="en-US" dirty="0"/>
              <a:t>Vedas and Upanishads: Sacred writings</a:t>
            </a:r>
          </a:p>
        </p:txBody>
      </p:sp>
      <p:sp>
        <p:nvSpPr>
          <p:cNvPr id="14" name="Rectangle 13"/>
          <p:cNvSpPr/>
          <p:nvPr/>
        </p:nvSpPr>
        <p:spPr>
          <a:xfrm>
            <a:off x="650501" y="3905934"/>
            <a:ext cx="2667000" cy="646331"/>
          </a:xfrm>
          <a:prstGeom prst="rect">
            <a:avLst/>
          </a:prstGeom>
        </p:spPr>
        <p:txBody>
          <a:bodyPr wrap="square">
            <a:spAutoFit/>
          </a:bodyPr>
          <a:lstStyle/>
          <a:p>
            <a:pPr algn="ctr"/>
            <a:r>
              <a:rPr lang="en-US" dirty="0"/>
              <a:t>Spread along major trade routes</a:t>
            </a:r>
          </a:p>
        </p:txBody>
      </p:sp>
      <p:sp>
        <p:nvSpPr>
          <p:cNvPr id="16" name="Rectangle 15"/>
          <p:cNvSpPr/>
          <p:nvPr/>
        </p:nvSpPr>
        <p:spPr>
          <a:xfrm>
            <a:off x="6396641" y="3810000"/>
            <a:ext cx="2724433" cy="2924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44765" y="4559305"/>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5" idx="4"/>
          </p:cNvCxnSpPr>
          <p:nvPr/>
        </p:nvCxnSpPr>
        <p:spPr>
          <a:xfrm flipH="1" flipV="1">
            <a:off x="4540257" y="1905000"/>
            <a:ext cx="31742"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7"/>
          </p:cNvCxnSpPr>
          <p:nvPr/>
        </p:nvCxnSpPr>
        <p:spPr>
          <a:xfrm flipV="1">
            <a:off x="2886027" y="1348448"/>
            <a:ext cx="358738" cy="2328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6"/>
          </p:cNvCxnSpPr>
          <p:nvPr/>
        </p:nvCxnSpPr>
        <p:spPr>
          <a:xfrm>
            <a:off x="2701636" y="828272"/>
            <a:ext cx="543129" cy="520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438400" y="1354791"/>
            <a:ext cx="806365" cy="665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2"/>
          </p:cNvCxnSpPr>
          <p:nvPr/>
        </p:nvCxnSpPr>
        <p:spPr>
          <a:xfrm flipH="1">
            <a:off x="5873757" y="898267"/>
            <a:ext cx="655198"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1"/>
          </p:cNvCxnSpPr>
          <p:nvPr/>
        </p:nvCxnSpPr>
        <p:spPr>
          <a:xfrm flipH="1" flipV="1">
            <a:off x="5873757" y="1082933"/>
            <a:ext cx="1045771" cy="1171804"/>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2"/>
          <p:cNvSpPr>
            <a:spLocks noChangeArrowheads="1"/>
          </p:cNvSpPr>
          <p:nvPr/>
        </p:nvSpPr>
        <p:spPr bwMode="auto">
          <a:xfrm>
            <a:off x="3278350" y="4496132"/>
            <a:ext cx="2819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Hinduism was an important contribution of classical India.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Hinduism influenced Indian society and culture and is still practiced in India today.</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pic>
        <p:nvPicPr>
          <p:cNvPr id="12292" name="Picture 4" descr="Reincarnation the soul's path to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956" y="3905934"/>
            <a:ext cx="2462644" cy="2723466"/>
          </a:xfrm>
          <a:prstGeom prst="rect">
            <a:avLst/>
          </a:prstGeom>
          <a:noFill/>
          <a:extLst>
            <a:ext uri="{909E8E84-426E-40DD-AFC4-6F175D3DCCD1}">
              <a14:hiddenFill xmlns:a14="http://schemas.microsoft.com/office/drawing/2010/main">
                <a:solidFill>
                  <a:srgbClr val="FFFFFF"/>
                </a:solidFill>
              </a14:hiddenFill>
            </a:ext>
          </a:extLst>
        </p:spPr>
      </p:pic>
      <p:cxnSp>
        <p:nvCxnSpPr>
          <p:cNvPr id="12290" name="Straight Connector 12289"/>
          <p:cNvCxnSpPr>
            <a:stCxn id="16" idx="0"/>
          </p:cNvCxnSpPr>
          <p:nvPr/>
        </p:nvCxnSpPr>
        <p:spPr>
          <a:xfrm flipH="1" flipV="1">
            <a:off x="7758857" y="3613666"/>
            <a:ext cx="1" cy="1963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7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WHI.4d</a:t>
            </a:r>
            <a:endParaRPr lang="en-US" dirty="0"/>
          </a:p>
        </p:txBody>
      </p:sp>
      <p:sp>
        <p:nvSpPr>
          <p:cNvPr id="4" name="Oval 3"/>
          <p:cNvSpPr/>
          <p:nvPr/>
        </p:nvSpPr>
        <p:spPr>
          <a:xfrm>
            <a:off x="3276600" y="4615934"/>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4615934"/>
            <a:ext cx="2971800" cy="21233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26670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91942" y="3734778"/>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79939" y="5139035"/>
            <a:ext cx="2514600" cy="369332"/>
          </a:xfrm>
          <a:prstGeom prst="rect">
            <a:avLst/>
          </a:prstGeom>
        </p:spPr>
        <p:txBody>
          <a:bodyPr wrap="square">
            <a:spAutoFit/>
          </a:bodyPr>
          <a:lstStyle/>
          <a:p>
            <a:pPr algn="ctr"/>
            <a:r>
              <a:rPr lang="en-US" dirty="0"/>
              <a:t>Buddhism</a:t>
            </a:r>
          </a:p>
        </p:txBody>
      </p:sp>
      <p:sp>
        <p:nvSpPr>
          <p:cNvPr id="9" name="Oval 8"/>
          <p:cNvSpPr/>
          <p:nvPr/>
        </p:nvSpPr>
        <p:spPr>
          <a:xfrm>
            <a:off x="6330957" y="5323701"/>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855" y="3051601"/>
            <a:ext cx="2576945" cy="646331"/>
          </a:xfrm>
          <a:prstGeom prst="rect">
            <a:avLst/>
          </a:prstGeom>
        </p:spPr>
        <p:txBody>
          <a:bodyPr wrap="square">
            <a:spAutoFit/>
          </a:bodyPr>
          <a:lstStyle/>
          <a:p>
            <a:pPr algn="ctr"/>
            <a:r>
              <a:rPr lang="en-US" dirty="0"/>
              <a:t>Founder: Siddhartha Gautama (Buddha)</a:t>
            </a:r>
          </a:p>
        </p:txBody>
      </p:sp>
      <p:sp>
        <p:nvSpPr>
          <p:cNvPr id="11" name="Rectangle 10"/>
          <p:cNvSpPr/>
          <p:nvPr/>
        </p:nvSpPr>
        <p:spPr>
          <a:xfrm>
            <a:off x="6344812" y="5846802"/>
            <a:ext cx="2653145" cy="369332"/>
          </a:xfrm>
          <a:prstGeom prst="rect">
            <a:avLst/>
          </a:prstGeom>
        </p:spPr>
        <p:txBody>
          <a:bodyPr wrap="square">
            <a:spAutoFit/>
          </a:bodyPr>
          <a:lstStyle/>
          <a:p>
            <a:pPr algn="ctr"/>
            <a:r>
              <a:rPr lang="en-US" dirty="0"/>
              <a:t>Four Noble Truths</a:t>
            </a:r>
          </a:p>
        </p:txBody>
      </p:sp>
      <p:sp>
        <p:nvSpPr>
          <p:cNvPr id="12" name="Rectangle 11"/>
          <p:cNvSpPr/>
          <p:nvPr/>
        </p:nvSpPr>
        <p:spPr>
          <a:xfrm>
            <a:off x="6591883" y="3980880"/>
            <a:ext cx="2389909" cy="923330"/>
          </a:xfrm>
          <a:prstGeom prst="rect">
            <a:avLst/>
          </a:prstGeom>
        </p:spPr>
        <p:txBody>
          <a:bodyPr wrap="square">
            <a:spAutoFit/>
          </a:bodyPr>
          <a:lstStyle/>
          <a:p>
            <a:pPr algn="ctr"/>
            <a:r>
              <a:rPr lang="en-US" dirty="0"/>
              <a:t>Eightfold Path to Enlightenment</a:t>
            </a:r>
          </a:p>
          <a:p>
            <a:pPr algn="ctr"/>
            <a:r>
              <a:rPr lang="en-US" dirty="0"/>
              <a:t> </a:t>
            </a:r>
          </a:p>
        </p:txBody>
      </p:sp>
      <p:sp>
        <p:nvSpPr>
          <p:cNvPr id="13" name="Rectangle 1"/>
          <p:cNvSpPr>
            <a:spLocks noChangeArrowheads="1"/>
          </p:cNvSpPr>
          <p:nvPr/>
        </p:nvSpPr>
        <p:spPr bwMode="auto">
          <a:xfrm>
            <a:off x="-6927" y="5066987"/>
            <a:ext cx="29787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itchFamily="18" charset="0"/>
                <a:ea typeface="Times"/>
                <a:cs typeface="Times New Roman" pitchFamily="18" charset="0"/>
              </a:rPr>
              <a:t>Asoka’s missionaries and their writings spread Buddhism from India to China and other parts of Asia.</a:t>
            </a:r>
            <a:r>
              <a:rPr kumimoji="0" lang="en-US" altLang="en-US" sz="1600" b="0" i="0" u="none" strike="noStrike" cap="none" normalizeH="0" baseline="0" dirty="0" smtClean="0">
                <a:ln>
                  <a:noFill/>
                </a:ln>
                <a:solidFill>
                  <a:schemeClr val="tx1"/>
                </a:solidFill>
                <a:effectLst/>
                <a:latin typeface="Arial" pitchFamily="34" charset="0"/>
                <a:cs typeface="Arial" pitchFamily="34" charset="0"/>
              </a:rPr>
              <a:t> </a:t>
            </a:r>
          </a:p>
        </p:txBody>
      </p:sp>
      <p:cxnSp>
        <p:nvCxnSpPr>
          <p:cNvPr id="15" name="Straight Connector 14"/>
          <p:cNvCxnSpPr>
            <a:stCxn id="6" idx="6"/>
            <a:endCxn id="4" idx="2"/>
          </p:cNvCxnSpPr>
          <p:nvPr/>
        </p:nvCxnSpPr>
        <p:spPr>
          <a:xfrm>
            <a:off x="2667000" y="3374767"/>
            <a:ext cx="609600" cy="1948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3"/>
            <a:endCxn id="4" idx="2"/>
          </p:cNvCxnSpPr>
          <p:nvPr/>
        </p:nvCxnSpPr>
        <p:spPr>
          <a:xfrm flipV="1">
            <a:off x="2971800" y="5323701"/>
            <a:ext cx="304800" cy="28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a:endCxn id="4" idx="6"/>
          </p:cNvCxnSpPr>
          <p:nvPr/>
        </p:nvCxnSpPr>
        <p:spPr>
          <a:xfrm flipH="1">
            <a:off x="5943600" y="4442545"/>
            <a:ext cx="448342" cy="881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a:endCxn id="4" idx="6"/>
          </p:cNvCxnSpPr>
          <p:nvPr/>
        </p:nvCxnSpPr>
        <p:spPr>
          <a:xfrm flipH="1" flipV="1">
            <a:off x="5943600" y="5323701"/>
            <a:ext cx="387357" cy="707767"/>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30557" y="152400"/>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8730" y="152400"/>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96160" y="66675"/>
            <a:ext cx="2883070" cy="35469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p:cNvSpPr>
            <a:spLocks noChangeArrowheads="1"/>
          </p:cNvSpPr>
          <p:nvPr/>
        </p:nvSpPr>
        <p:spPr bwMode="auto">
          <a:xfrm>
            <a:off x="3124200" y="173504"/>
            <a:ext cx="288942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Buddhism was founded by Siddhartha Gautama in a part of India that is in present-day Nepal.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Buddhism became a major faith when Asoka sent missionaries throughout Asia.</a:t>
            </a:r>
            <a:r>
              <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pic>
        <p:nvPicPr>
          <p:cNvPr id="24580" name="Picture 4" descr="https://encrypted-tbn3.gstatic.com/images?q=tbn:ANd9GcRX4wtm3LXfShjzahqY_XDVnLb18Yf1EiKJAef2s3wwrkQOtTxY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2590799" cy="1942264"/>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http://api.ning.com/files/4IFRv6mjJvZmGwbtZWLufxoxggg8Nvn6DaxT2VfiGttyI5YBww8MvIU0BMuKLljvS76BMy5am*UjBAMLHp-KgoVlSJ5zu0Pc/eightpa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57" y="173504"/>
            <a:ext cx="2666999" cy="3255496"/>
          </a:xfrm>
          <a:prstGeom prst="rect">
            <a:avLst/>
          </a:prstGeom>
          <a:noFill/>
          <a:extLst>
            <a:ext uri="{909E8E84-426E-40DD-AFC4-6F175D3DCCD1}">
              <a14:hiddenFill xmlns:a14="http://schemas.microsoft.com/office/drawing/2010/main">
                <a:solidFill>
                  <a:srgbClr val="FFFFFF"/>
                </a:solidFill>
              </a14:hiddenFill>
            </a:ext>
          </a:extLst>
        </p:spPr>
      </p:pic>
      <p:cxnSp>
        <p:nvCxnSpPr>
          <p:cNvPr id="24577" name="Straight Connector 24576"/>
          <p:cNvCxnSpPr/>
          <p:nvPr/>
        </p:nvCxnSpPr>
        <p:spPr>
          <a:xfrm flipV="1">
            <a:off x="7786837" y="3613666"/>
            <a:ext cx="0" cy="121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79" name="Straight Connector 24578"/>
          <p:cNvCxnSpPr>
            <a:endCxn id="25" idx="2"/>
          </p:cNvCxnSpPr>
          <p:nvPr/>
        </p:nvCxnSpPr>
        <p:spPr>
          <a:xfrm flipV="1">
            <a:off x="1523999" y="2334378"/>
            <a:ext cx="6266" cy="332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88" name="Straight Connector 24587"/>
          <p:cNvCxnSpPr>
            <a:stCxn id="4" idx="0"/>
            <a:endCxn id="2" idx="4"/>
          </p:cNvCxnSpPr>
          <p:nvPr/>
        </p:nvCxnSpPr>
        <p:spPr>
          <a:xfrm flipV="1">
            <a:off x="4610100" y="4191000"/>
            <a:ext cx="76200" cy="4249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9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cient.eu.com/uploads/images/1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87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97470" cy="369332"/>
          </a:xfrm>
          <a:prstGeom prst="rect">
            <a:avLst/>
          </a:prstGeom>
        </p:spPr>
        <p:txBody>
          <a:bodyPr wrap="none">
            <a:spAutoFit/>
          </a:bodyPr>
          <a:lstStyle/>
          <a:p>
            <a:r>
              <a:rPr lang="en-US" b="1" i="1" u="sng" dirty="0" smtClean="0"/>
              <a:t>STANDARD WHI.4e</a:t>
            </a:r>
            <a:endParaRPr lang="en-US" dirty="0"/>
          </a:p>
        </p:txBody>
      </p:sp>
      <p:sp>
        <p:nvSpPr>
          <p:cNvPr id="4" name="Oval 3"/>
          <p:cNvSpPr/>
          <p:nvPr/>
        </p:nvSpPr>
        <p:spPr>
          <a:xfrm>
            <a:off x="27709" y="-1"/>
            <a:ext cx="2791691" cy="23905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 name="Oval 4"/>
          <p:cNvSpPr/>
          <p:nvPr/>
        </p:nvSpPr>
        <p:spPr>
          <a:xfrm>
            <a:off x="0" y="2660072"/>
            <a:ext cx="2819400" cy="2216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48400" y="1973600"/>
            <a:ext cx="2895600" cy="17948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120134"/>
            <a:ext cx="28194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62745" y="3048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1" y="827901"/>
            <a:ext cx="2653144" cy="369332"/>
          </a:xfrm>
          <a:prstGeom prst="rect">
            <a:avLst/>
          </a:prstGeom>
        </p:spPr>
        <p:txBody>
          <a:bodyPr wrap="square">
            <a:spAutoFit/>
          </a:bodyPr>
          <a:lstStyle/>
          <a:p>
            <a:pPr algn="ctr"/>
            <a:r>
              <a:rPr lang="en-US" b="1" i="1" dirty="0" smtClean="0"/>
              <a:t>Early China</a:t>
            </a:r>
            <a:endParaRPr lang="en-US" b="1" i="1" dirty="0"/>
          </a:p>
        </p:txBody>
      </p:sp>
      <p:sp>
        <p:nvSpPr>
          <p:cNvPr id="10" name="Rectangle 9"/>
          <p:cNvSpPr/>
          <p:nvPr/>
        </p:nvSpPr>
        <p:spPr>
          <a:xfrm>
            <a:off x="464127" y="2968217"/>
            <a:ext cx="1891145" cy="1600438"/>
          </a:xfrm>
          <a:prstGeom prst="rect">
            <a:avLst/>
          </a:prstGeom>
        </p:spPr>
        <p:txBody>
          <a:bodyPr wrap="square">
            <a:spAutoFit/>
          </a:bodyPr>
          <a:lstStyle/>
          <a:p>
            <a:pPr algn="ctr"/>
            <a:r>
              <a:rPr lang="en-US" sz="1400" dirty="0"/>
              <a:t>Migratory invaders raided Chinese settlements from the north. Qin Shi </a:t>
            </a:r>
            <a:r>
              <a:rPr lang="en-US" sz="1400" dirty="0" err="1"/>
              <a:t>Huangdi</a:t>
            </a:r>
            <a:r>
              <a:rPr lang="en-US" sz="1400" dirty="0"/>
              <a:t> built the Great Wall as a line of defense against invasions. </a:t>
            </a:r>
          </a:p>
        </p:txBody>
      </p:sp>
      <p:sp>
        <p:nvSpPr>
          <p:cNvPr id="11" name="Rectangle 1"/>
          <p:cNvSpPr>
            <a:spLocks noChangeArrowheads="1"/>
          </p:cNvSpPr>
          <p:nvPr/>
        </p:nvSpPr>
        <p:spPr bwMode="auto">
          <a:xfrm>
            <a:off x="308263" y="373162"/>
            <a:ext cx="242454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itchFamily="18" charset="0"/>
                <a:ea typeface="Times"/>
                <a:cs typeface="Times New Roman" pitchFamily="18" charset="0"/>
              </a:rPr>
              <a:t>China was governed by a succession of ruling families called dynasties. Chinese rulers were considered divine, but they served under a Mandate of Heaven only as long as their rule was just.</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6504709" y="350848"/>
            <a:ext cx="26392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The Silk Road facilitated trade and contact between China and other cultures as far away as Rome.</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6629400" y="2086187"/>
            <a:ext cx="2133600" cy="1569660"/>
          </a:xfrm>
          <a:prstGeom prst="rect">
            <a:avLst/>
          </a:prstGeom>
        </p:spPr>
        <p:txBody>
          <a:bodyPr wrap="square">
            <a:spAutoFit/>
          </a:bodyPr>
          <a:lstStyle/>
          <a:p>
            <a:pPr algn="ctr"/>
            <a:r>
              <a:rPr lang="en-US" sz="1600" dirty="0"/>
              <a:t>Contributions of classical China</a:t>
            </a:r>
          </a:p>
          <a:p>
            <a:pPr marL="285750" indent="-285750" algn="ctr">
              <a:buFont typeface="Wingdings" panose="05000000000000000000" pitchFamily="2" charset="2"/>
              <a:buChar char="ü"/>
            </a:pPr>
            <a:r>
              <a:rPr lang="en-US" sz="1600" dirty="0"/>
              <a:t>Civil service system</a:t>
            </a:r>
          </a:p>
          <a:p>
            <a:pPr marL="285750" indent="-285750" algn="ctr">
              <a:buFont typeface="Wingdings" panose="05000000000000000000" pitchFamily="2" charset="2"/>
              <a:buChar char="ü"/>
            </a:pPr>
            <a:r>
              <a:rPr lang="en-US" sz="1600" dirty="0"/>
              <a:t>Paper</a:t>
            </a:r>
          </a:p>
          <a:p>
            <a:pPr marL="285750" indent="-285750" algn="ctr">
              <a:buFont typeface="Wingdings" panose="05000000000000000000" pitchFamily="2" charset="2"/>
              <a:buChar char="ü"/>
            </a:pPr>
            <a:r>
              <a:rPr lang="en-US" sz="1600" dirty="0"/>
              <a:t>Porcelain</a:t>
            </a:r>
          </a:p>
          <a:p>
            <a:pPr marL="285750" indent="-285750" algn="ctr">
              <a:buFont typeface="Wingdings" panose="05000000000000000000" pitchFamily="2" charset="2"/>
              <a:buChar char="ü"/>
            </a:pPr>
            <a:r>
              <a:rPr lang="en-US" sz="1600" dirty="0"/>
              <a:t>Silk</a:t>
            </a:r>
          </a:p>
        </p:txBody>
      </p:sp>
      <p:cxnSp>
        <p:nvCxnSpPr>
          <p:cNvPr id="15" name="Straight Connector 14"/>
          <p:cNvCxnSpPr>
            <a:stCxn id="8" idx="4"/>
          </p:cNvCxnSpPr>
          <p:nvPr/>
        </p:nvCxnSpPr>
        <p:spPr>
          <a:xfrm>
            <a:off x="4596245" y="1720334"/>
            <a:ext cx="0" cy="946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0"/>
            <a:endCxn id="8" idx="6"/>
          </p:cNvCxnSpPr>
          <p:nvPr/>
        </p:nvCxnSpPr>
        <p:spPr>
          <a:xfrm flipH="1" flipV="1">
            <a:off x="5929745" y="1012567"/>
            <a:ext cx="1766455" cy="961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a:endCxn id="8" idx="6"/>
          </p:cNvCxnSpPr>
          <p:nvPr/>
        </p:nvCxnSpPr>
        <p:spPr>
          <a:xfrm flipH="1">
            <a:off x="5929745" y="827901"/>
            <a:ext cx="394855"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6"/>
            <a:endCxn id="9" idx="1"/>
          </p:cNvCxnSpPr>
          <p:nvPr/>
        </p:nvCxnSpPr>
        <p:spPr>
          <a:xfrm flipV="1">
            <a:off x="2819400" y="1012567"/>
            <a:ext cx="457201" cy="2755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6"/>
            <a:endCxn id="8" idx="2"/>
          </p:cNvCxnSpPr>
          <p:nvPr/>
        </p:nvCxnSpPr>
        <p:spPr>
          <a:xfrm flipV="1">
            <a:off x="2819400" y="1012567"/>
            <a:ext cx="443345" cy="18268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908963" y="4343400"/>
            <a:ext cx="2883070" cy="2181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732809" y="4364181"/>
            <a:ext cx="2983799" cy="2245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
          <p:cNvSpPr>
            <a:spLocks noChangeArrowheads="1"/>
          </p:cNvSpPr>
          <p:nvPr/>
        </p:nvSpPr>
        <p:spPr bwMode="auto">
          <a:xfrm>
            <a:off x="5908963" y="4301009"/>
            <a:ext cx="28830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Classical China was centered on the Huang He (Yellow River) and was geographically isolated. Invaders entered China from the north. The Great Wall was built for China’s protection.</a:t>
            </a:r>
            <a:endParaRPr kumimoji="0" lang="en-US" altLang="en-US" sz="2400" b="1" i="0"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pic>
        <p:nvPicPr>
          <p:cNvPr id="1029" name="Picture 5" descr="Great Wall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555" y="4508394"/>
            <a:ext cx="2763412" cy="195672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a:endCxn id="5" idx="6"/>
          </p:cNvCxnSpPr>
          <p:nvPr/>
        </p:nvCxnSpPr>
        <p:spPr>
          <a:xfrm flipH="1" flipV="1">
            <a:off x="2819400" y="3768436"/>
            <a:ext cx="899739" cy="5749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6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ilk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 y="304800"/>
            <a:ext cx="8839200" cy="6248400"/>
          </a:xfrm>
          <a:prstGeom prst="rect">
            <a:avLst/>
          </a:prstGeom>
          <a:noFill/>
        </p:spPr>
      </p:pic>
    </p:spTree>
    <p:extLst>
      <p:ext uri="{BB962C8B-B14F-4D97-AF65-F5344CB8AC3E}">
        <p14:creationId xmlns:p14="http://schemas.microsoft.com/office/powerpoint/2010/main" val="3985401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78234" cy="369332"/>
          </a:xfrm>
          <a:prstGeom prst="rect">
            <a:avLst/>
          </a:prstGeom>
        </p:spPr>
        <p:txBody>
          <a:bodyPr wrap="none">
            <a:spAutoFit/>
          </a:bodyPr>
          <a:lstStyle/>
          <a:p>
            <a:r>
              <a:rPr lang="en-US" b="1" i="1" u="sng" dirty="0" smtClean="0"/>
              <a:t>STANDARD WHI.4f</a:t>
            </a:r>
            <a:endParaRPr lang="en-US" dirty="0"/>
          </a:p>
        </p:txBody>
      </p:sp>
      <p:sp>
        <p:nvSpPr>
          <p:cNvPr id="4" name="Oval 3"/>
          <p:cNvSpPr/>
          <p:nvPr/>
        </p:nvSpPr>
        <p:spPr>
          <a:xfrm>
            <a:off x="3262745" y="3048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636" y="2286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49530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4400251"/>
            <a:ext cx="28194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15145" y="48006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5146" y="5323701"/>
            <a:ext cx="2514600" cy="369332"/>
          </a:xfrm>
          <a:prstGeom prst="rect">
            <a:avLst/>
          </a:prstGeom>
        </p:spPr>
        <p:txBody>
          <a:bodyPr wrap="square">
            <a:spAutoFit/>
          </a:bodyPr>
          <a:lstStyle/>
          <a:p>
            <a:pPr algn="ctr"/>
            <a:r>
              <a:rPr lang="en-US" b="1" i="1" dirty="0" smtClean="0"/>
              <a:t>Confucianism </a:t>
            </a:r>
            <a:endParaRPr lang="en-US" b="1" i="1" dirty="0"/>
          </a:p>
        </p:txBody>
      </p:sp>
      <p:sp>
        <p:nvSpPr>
          <p:cNvPr id="10" name="Rectangle 9"/>
          <p:cNvSpPr/>
          <p:nvPr/>
        </p:nvSpPr>
        <p:spPr>
          <a:xfrm>
            <a:off x="415636" y="5092868"/>
            <a:ext cx="2022764" cy="1200329"/>
          </a:xfrm>
          <a:prstGeom prst="rect">
            <a:avLst/>
          </a:prstGeom>
        </p:spPr>
        <p:txBody>
          <a:bodyPr wrap="square">
            <a:spAutoFit/>
          </a:bodyPr>
          <a:lstStyle/>
          <a:p>
            <a:pPr algn="ctr"/>
            <a:r>
              <a:rPr lang="en-US" dirty="0"/>
              <a:t>Impact of Confucianism in forming the social order in China</a:t>
            </a:r>
          </a:p>
        </p:txBody>
      </p:sp>
      <p:sp>
        <p:nvSpPr>
          <p:cNvPr id="11" name="Rectangle 10"/>
          <p:cNvSpPr/>
          <p:nvPr/>
        </p:nvSpPr>
        <p:spPr>
          <a:xfrm>
            <a:off x="6705600" y="4800600"/>
            <a:ext cx="2286000" cy="1815882"/>
          </a:xfrm>
          <a:prstGeom prst="rect">
            <a:avLst/>
          </a:prstGeom>
        </p:spPr>
        <p:txBody>
          <a:bodyPr wrap="square">
            <a:spAutoFit/>
          </a:bodyPr>
          <a:lstStyle/>
          <a:p>
            <a:pPr marL="285750" indent="-285750">
              <a:buFont typeface="Wingdings" panose="05000000000000000000" pitchFamily="2" charset="2"/>
              <a:buChar char="ü"/>
            </a:pPr>
            <a:r>
              <a:rPr lang="en-US" sz="1400" dirty="0"/>
              <a:t>Belief that humans are good, not bad</a:t>
            </a:r>
          </a:p>
          <a:p>
            <a:pPr marL="285750" indent="-285750">
              <a:buFont typeface="Wingdings" panose="05000000000000000000" pitchFamily="2" charset="2"/>
              <a:buChar char="ü"/>
            </a:pPr>
            <a:r>
              <a:rPr lang="en-US" sz="1400" dirty="0"/>
              <a:t>Respect for elders</a:t>
            </a:r>
          </a:p>
          <a:p>
            <a:pPr marL="285750" indent="-285750">
              <a:buFont typeface="Wingdings" panose="05000000000000000000" pitchFamily="2" charset="2"/>
              <a:buChar char="ü"/>
            </a:pPr>
            <a:r>
              <a:rPr lang="en-US" sz="1400" dirty="0"/>
              <a:t>Code of politeness (still used in Chinese society today)</a:t>
            </a:r>
          </a:p>
          <a:p>
            <a:pPr marL="285750" indent="-285750">
              <a:buFont typeface="Wingdings" panose="05000000000000000000" pitchFamily="2" charset="2"/>
              <a:buChar char="ü"/>
            </a:pPr>
            <a:r>
              <a:rPr lang="en-US" sz="1400" dirty="0"/>
              <a:t>Emphasis on education</a:t>
            </a:r>
          </a:p>
          <a:p>
            <a:pPr marL="285750" indent="-285750">
              <a:buFont typeface="Wingdings" panose="05000000000000000000" pitchFamily="2" charset="2"/>
              <a:buChar char="ü"/>
            </a:pPr>
            <a:r>
              <a:rPr lang="en-US" sz="1400" dirty="0"/>
              <a:t>Ancestor worship</a:t>
            </a:r>
          </a:p>
        </p:txBody>
      </p:sp>
      <p:sp>
        <p:nvSpPr>
          <p:cNvPr id="12" name="Rectangle 11"/>
          <p:cNvSpPr/>
          <p:nvPr/>
        </p:nvSpPr>
        <p:spPr>
          <a:xfrm>
            <a:off x="3276599" y="827901"/>
            <a:ext cx="2653145" cy="369332"/>
          </a:xfrm>
          <a:prstGeom prst="rect">
            <a:avLst/>
          </a:prstGeom>
        </p:spPr>
        <p:txBody>
          <a:bodyPr wrap="square">
            <a:spAutoFit/>
          </a:bodyPr>
          <a:lstStyle/>
          <a:p>
            <a:pPr algn="ctr"/>
            <a:r>
              <a:rPr lang="en-US" b="1" i="1" dirty="0" smtClean="0"/>
              <a:t>Taoism </a:t>
            </a:r>
            <a:endParaRPr lang="en-US" b="1" i="1" dirty="0"/>
          </a:p>
        </p:txBody>
      </p:sp>
      <p:sp>
        <p:nvSpPr>
          <p:cNvPr id="13" name="Rectangle 12"/>
          <p:cNvSpPr/>
          <p:nvPr/>
        </p:nvSpPr>
        <p:spPr>
          <a:xfrm>
            <a:off x="183573" y="474702"/>
            <a:ext cx="2324100" cy="923330"/>
          </a:xfrm>
          <a:prstGeom prst="rect">
            <a:avLst/>
          </a:prstGeom>
        </p:spPr>
        <p:txBody>
          <a:bodyPr wrap="square">
            <a:spAutoFit/>
          </a:bodyPr>
          <a:lstStyle/>
          <a:p>
            <a:pPr algn="ctr"/>
            <a:r>
              <a:rPr lang="en-US" dirty="0"/>
              <a:t>Impact of Taoism in forming Chinese culture and values</a:t>
            </a:r>
          </a:p>
        </p:txBody>
      </p:sp>
      <p:sp>
        <p:nvSpPr>
          <p:cNvPr id="14" name="Oval 13"/>
          <p:cNvSpPr/>
          <p:nvPr/>
        </p:nvSpPr>
        <p:spPr>
          <a:xfrm>
            <a:off x="20781" y="2536566"/>
            <a:ext cx="2486892" cy="18636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7091" y="2782669"/>
            <a:ext cx="2230582" cy="1477328"/>
          </a:xfrm>
          <a:prstGeom prst="rect">
            <a:avLst/>
          </a:prstGeom>
        </p:spPr>
        <p:txBody>
          <a:bodyPr wrap="square">
            <a:spAutoFit/>
          </a:bodyPr>
          <a:lstStyle/>
          <a:p>
            <a:pPr marL="285750" indent="-285750">
              <a:buFont typeface="Wingdings" panose="05000000000000000000" pitchFamily="2" charset="2"/>
              <a:buChar char="ü"/>
            </a:pPr>
            <a:r>
              <a:rPr lang="en-US" dirty="0"/>
              <a:t>Humility</a:t>
            </a:r>
          </a:p>
          <a:p>
            <a:pPr marL="285750" indent="-285750">
              <a:buFont typeface="Wingdings" panose="05000000000000000000" pitchFamily="2" charset="2"/>
              <a:buChar char="ü"/>
            </a:pPr>
            <a:r>
              <a:rPr lang="en-US" dirty="0"/>
              <a:t>Simple life and inner peace</a:t>
            </a:r>
          </a:p>
          <a:p>
            <a:pPr marL="285750" indent="-285750">
              <a:buFont typeface="Wingdings" panose="05000000000000000000" pitchFamily="2" charset="2"/>
              <a:buChar char="ü"/>
            </a:pPr>
            <a:r>
              <a:rPr lang="en-US" dirty="0"/>
              <a:t>Harmony with nature</a:t>
            </a:r>
          </a:p>
        </p:txBody>
      </p:sp>
      <p:sp>
        <p:nvSpPr>
          <p:cNvPr id="16" name="Rectangle 1"/>
          <p:cNvSpPr>
            <a:spLocks noChangeArrowheads="1"/>
          </p:cNvSpPr>
          <p:nvPr/>
        </p:nvSpPr>
        <p:spPr bwMode="auto">
          <a:xfrm>
            <a:off x="6359236" y="2561392"/>
            <a:ext cx="2667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itchFamily="18" charset="0"/>
                <a:ea typeface="Times"/>
                <a:cs typeface="Times New Roman" pitchFamily="18" charset="0"/>
              </a:rPr>
              <a:t>Yin and yang represented opposites for Confucianism and Taoism.</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itchFamily="18" charset="0"/>
                <a:ea typeface="Times"/>
                <a:cs typeface="Times New Roman" pitchFamily="18" charset="0"/>
              </a:rPr>
              <a:t>Chinese forms of Buddhism spread throughout Asia.</a:t>
            </a: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7" name="Oval 16"/>
          <p:cNvSpPr/>
          <p:nvPr/>
        </p:nvSpPr>
        <p:spPr>
          <a:xfrm>
            <a:off x="6359236" y="2209800"/>
            <a:ext cx="26670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4" idx="4"/>
          </p:cNvCxnSpPr>
          <p:nvPr/>
        </p:nvCxnSpPr>
        <p:spPr>
          <a:xfrm>
            <a:off x="4596245" y="1720334"/>
            <a:ext cx="0" cy="946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96245" y="4191000"/>
            <a:ext cx="6927"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 idx="5"/>
            <a:endCxn id="17" idx="2"/>
          </p:cNvCxnSpPr>
          <p:nvPr/>
        </p:nvCxnSpPr>
        <p:spPr>
          <a:xfrm>
            <a:off x="5539172" y="1513034"/>
            <a:ext cx="820064" cy="1611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7" idx="2"/>
            <a:endCxn id="8" idx="6"/>
          </p:cNvCxnSpPr>
          <p:nvPr/>
        </p:nvCxnSpPr>
        <p:spPr>
          <a:xfrm flipH="1">
            <a:off x="6082145" y="3124200"/>
            <a:ext cx="277091" cy="2384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 idx="2"/>
            <a:endCxn id="8" idx="6"/>
          </p:cNvCxnSpPr>
          <p:nvPr/>
        </p:nvCxnSpPr>
        <p:spPr>
          <a:xfrm flipH="1" flipV="1">
            <a:off x="6082145" y="5508367"/>
            <a:ext cx="242455" cy="111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6"/>
          </p:cNvCxnSpPr>
          <p:nvPr/>
        </p:nvCxnSpPr>
        <p:spPr>
          <a:xfrm>
            <a:off x="2701636" y="936367"/>
            <a:ext cx="561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0"/>
            <a:endCxn id="4" idx="2"/>
          </p:cNvCxnSpPr>
          <p:nvPr/>
        </p:nvCxnSpPr>
        <p:spPr>
          <a:xfrm flipV="1">
            <a:off x="1264227" y="1012567"/>
            <a:ext cx="1998518" cy="1523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6"/>
            <a:endCxn id="9" idx="1"/>
          </p:cNvCxnSpPr>
          <p:nvPr/>
        </p:nvCxnSpPr>
        <p:spPr>
          <a:xfrm flipV="1">
            <a:off x="2895600" y="5508367"/>
            <a:ext cx="519546"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108530" y="136639"/>
            <a:ext cx="2883070" cy="1920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82145" y="443805"/>
            <a:ext cx="2909455" cy="1200329"/>
          </a:xfrm>
          <a:prstGeom prst="rect">
            <a:avLst/>
          </a:prstGeom>
        </p:spPr>
        <p:txBody>
          <a:bodyPr wrap="square">
            <a:spAutoFit/>
          </a:bodyPr>
          <a:lstStyle/>
          <a:p>
            <a:pPr algn="ctr"/>
            <a:r>
              <a:rPr lang="en-US" b="1" dirty="0">
                <a:latin typeface="Freestyle Script" panose="030804020302050B0404" pitchFamily="66" charset="0"/>
              </a:rPr>
              <a:t>Chinese culture began around 1500 </a:t>
            </a:r>
            <a:r>
              <a:rPr lang="en-US" b="1" cap="small" dirty="0" err="1">
                <a:latin typeface="Freestyle Script" panose="030804020302050B0404" pitchFamily="66" charset="0"/>
              </a:rPr>
              <a:t>b.c.</a:t>
            </a:r>
            <a:r>
              <a:rPr lang="en-US" b="1" cap="small" dirty="0">
                <a:latin typeface="Freestyle Script" panose="030804020302050B0404" pitchFamily="66" charset="0"/>
              </a:rPr>
              <a:t> (</a:t>
            </a:r>
            <a:r>
              <a:rPr lang="en-US" b="1" cap="small" dirty="0" err="1">
                <a:latin typeface="Freestyle Script" panose="030804020302050B0404" pitchFamily="66" charset="0"/>
              </a:rPr>
              <a:t>b.c.e</a:t>
            </a:r>
            <a:r>
              <a:rPr lang="en-US" b="1" cap="small" dirty="0">
                <a:latin typeface="Freestyle Script" panose="030804020302050B0404" pitchFamily="66" charset="0"/>
              </a:rPr>
              <a:t>.). </a:t>
            </a:r>
            <a:r>
              <a:rPr lang="en-US" b="1" dirty="0">
                <a:latin typeface="Freestyle Script" panose="030804020302050B0404" pitchFamily="66" charset="0"/>
              </a:rPr>
              <a:t>Of Chinese contributions to civilization, Confucianism and Taoism are among the most noted.</a:t>
            </a:r>
          </a:p>
        </p:txBody>
      </p:sp>
    </p:spTree>
    <p:extLst>
      <p:ext uri="{BB962C8B-B14F-4D97-AF65-F5344CB8AC3E}">
        <p14:creationId xmlns:p14="http://schemas.microsoft.com/office/powerpoint/2010/main" val="8547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Greeks!</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#5</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1783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WHI.5a</a:t>
            </a:r>
            <a:endParaRPr lang="en-US" dirty="0"/>
          </a:p>
        </p:txBody>
      </p:sp>
      <p:sp>
        <p:nvSpPr>
          <p:cNvPr id="4" name="Oval 3"/>
          <p:cNvSpPr/>
          <p:nvPr/>
        </p:nvSpPr>
        <p:spPr>
          <a:xfrm>
            <a:off x="3262745" y="3048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24600" y="304798"/>
            <a:ext cx="2667000" cy="15710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1618" y="2782393"/>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52400"/>
            <a:ext cx="28194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a:spLocks noChangeArrowheads="1"/>
          </p:cNvSpPr>
          <p:nvPr/>
        </p:nvSpPr>
        <p:spPr bwMode="auto">
          <a:xfrm>
            <a:off x="3276600" y="689401"/>
            <a:ext cx="26531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Times New Roman" pitchFamily="18" charset="0"/>
                <a:ea typeface="Times"/>
                <a:cs typeface="Times New Roman" pitchFamily="18" charset="0"/>
              </a:rPr>
              <a:t>Physical geography of the Aegean Basin</a:t>
            </a:r>
            <a:r>
              <a:rPr kumimoji="0" lang="en-US" altLang="en-US" b="1" i="1" u="none" strike="noStrike" cap="none" normalizeH="0" baseline="0" dirty="0" smtClean="0">
                <a:ln>
                  <a:noFill/>
                </a:ln>
                <a:solidFill>
                  <a:schemeClr val="tx1"/>
                </a:solidFill>
                <a:effectLst/>
                <a:latin typeface="Arial" pitchFamily="34" charset="0"/>
                <a:cs typeface="Arial" pitchFamily="34" charset="0"/>
              </a:rPr>
              <a:t> </a:t>
            </a:r>
          </a:p>
        </p:txBody>
      </p:sp>
      <p:sp>
        <p:nvSpPr>
          <p:cNvPr id="11" name="Rectangle 10"/>
          <p:cNvSpPr/>
          <p:nvPr/>
        </p:nvSpPr>
        <p:spPr>
          <a:xfrm>
            <a:off x="381000" y="398502"/>
            <a:ext cx="2286000" cy="1477328"/>
          </a:xfrm>
          <a:prstGeom prst="rect">
            <a:avLst/>
          </a:prstGeom>
        </p:spPr>
        <p:txBody>
          <a:bodyPr wrap="square">
            <a:spAutoFit/>
          </a:bodyPr>
          <a:lstStyle/>
          <a:p>
            <a:pPr marL="285750" indent="-285750">
              <a:buFont typeface="Wingdings" panose="05000000000000000000" pitchFamily="2" charset="2"/>
              <a:buChar char="ü"/>
            </a:pPr>
            <a:r>
              <a:rPr lang="en-US" dirty="0"/>
              <a:t>Aegean Sea</a:t>
            </a:r>
          </a:p>
          <a:p>
            <a:pPr marL="285750" indent="-285750">
              <a:buFont typeface="Wingdings" panose="05000000000000000000" pitchFamily="2" charset="2"/>
              <a:buChar char="ü"/>
            </a:pPr>
            <a:r>
              <a:rPr lang="en-US" dirty="0"/>
              <a:t>Balkan and Peloponnesus peninsula­, Europe, Asia Minor</a:t>
            </a:r>
          </a:p>
        </p:txBody>
      </p:sp>
      <p:sp>
        <p:nvSpPr>
          <p:cNvPr id="12" name="Rectangle 11"/>
          <p:cNvSpPr/>
          <p:nvPr/>
        </p:nvSpPr>
        <p:spPr>
          <a:xfrm>
            <a:off x="6477000" y="691818"/>
            <a:ext cx="2438400" cy="923330"/>
          </a:xfrm>
          <a:prstGeom prst="rect">
            <a:avLst/>
          </a:prstGeom>
        </p:spPr>
        <p:txBody>
          <a:bodyPr wrap="square">
            <a:spAutoFit/>
          </a:bodyPr>
          <a:lstStyle/>
          <a:p>
            <a:pPr marL="285750" indent="-285750">
              <a:buFont typeface="Wingdings" panose="05000000000000000000" pitchFamily="2" charset="2"/>
              <a:buChar char="ü"/>
            </a:pPr>
            <a:r>
              <a:rPr lang="en-US" dirty="0"/>
              <a:t>Mediterranean Sea</a:t>
            </a:r>
          </a:p>
          <a:p>
            <a:pPr marL="285750" indent="-285750">
              <a:buFont typeface="Wingdings" panose="05000000000000000000" pitchFamily="2" charset="2"/>
              <a:buChar char="ü"/>
            </a:pPr>
            <a:r>
              <a:rPr lang="en-US" dirty="0"/>
              <a:t>Black Sea, Dardanelles</a:t>
            </a:r>
          </a:p>
        </p:txBody>
      </p:sp>
      <p:sp>
        <p:nvSpPr>
          <p:cNvPr id="13" name="Rectangle 12"/>
          <p:cNvSpPr/>
          <p:nvPr/>
        </p:nvSpPr>
        <p:spPr>
          <a:xfrm>
            <a:off x="211282" y="3166994"/>
            <a:ext cx="2455718" cy="646331"/>
          </a:xfrm>
          <a:prstGeom prst="rect">
            <a:avLst/>
          </a:prstGeom>
        </p:spPr>
        <p:txBody>
          <a:bodyPr wrap="square">
            <a:spAutoFit/>
          </a:bodyPr>
          <a:lstStyle/>
          <a:p>
            <a:pPr algn="ctr"/>
            <a:r>
              <a:rPr lang="en-US" dirty="0"/>
              <a:t>Athens, Sparta, Troy</a:t>
            </a:r>
          </a:p>
          <a:p>
            <a:pPr algn="ctr"/>
            <a:r>
              <a:rPr lang="en-US" dirty="0"/>
              <a:t>Macedonia</a:t>
            </a:r>
          </a:p>
        </p:txBody>
      </p:sp>
      <p:sp>
        <p:nvSpPr>
          <p:cNvPr id="14" name="Rectangle 13"/>
          <p:cNvSpPr/>
          <p:nvPr/>
        </p:nvSpPr>
        <p:spPr>
          <a:xfrm>
            <a:off x="6403567" y="2634095"/>
            <a:ext cx="2724433" cy="3418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1282" y="4343400"/>
            <a:ext cx="2608118"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00190" y="4343400"/>
            <a:ext cx="2724433" cy="2347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descr="https://encrypted-tbn2.gstatic.com/images?q=tbn:ANd9GcSjCKzaTVrCRqrGp5uSnWrDLPpY8tFUOhf2s567lp1hwOx5XhNl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89" y="4419600"/>
            <a:ext cx="2445544" cy="211281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encrypted-tbn0.gstatic.com/images?q=tbn:ANd9GcSenRY4ax5oe8wyKJex8cX39niWNDpFNU14BcMI4vFkvkcANfh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33887"/>
            <a:ext cx="2438400" cy="218122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p:cNvSpPr>
            <a:spLocks noChangeArrowheads="1"/>
          </p:cNvSpPr>
          <p:nvPr/>
        </p:nvSpPr>
        <p:spPr bwMode="auto">
          <a:xfrm>
            <a:off x="6403566" y="3278106"/>
            <a:ext cx="272443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physical geography of the Aegean Basin shaped the economic, social, and political development of Greek civilization.</a:t>
            </a:r>
            <a:endParaRPr kumimoji="0" lang="en-US" altLang="en-US" sz="2400" b="1" i="0"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cxnSp>
        <p:nvCxnSpPr>
          <p:cNvPr id="19" name="Straight Connector 18"/>
          <p:cNvCxnSpPr>
            <a:endCxn id="2" idx="0"/>
          </p:cNvCxnSpPr>
          <p:nvPr/>
        </p:nvCxnSpPr>
        <p:spPr>
          <a:xfrm flipH="1">
            <a:off x="4686300" y="1720334"/>
            <a:ext cx="35580" cy="946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6"/>
            <a:endCxn id="4" idx="2"/>
          </p:cNvCxnSpPr>
          <p:nvPr/>
        </p:nvCxnSpPr>
        <p:spPr>
          <a:xfrm flipV="1">
            <a:off x="2819400" y="1012567"/>
            <a:ext cx="443345" cy="244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7"/>
            <a:endCxn id="4" idx="2"/>
          </p:cNvCxnSpPr>
          <p:nvPr/>
        </p:nvCxnSpPr>
        <p:spPr>
          <a:xfrm flipV="1">
            <a:off x="2408045" y="1012567"/>
            <a:ext cx="854700" cy="1977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 idx="2"/>
            <a:endCxn id="4" idx="6"/>
          </p:cNvCxnSpPr>
          <p:nvPr/>
        </p:nvCxnSpPr>
        <p:spPr>
          <a:xfrm flipH="1" flipV="1">
            <a:off x="5929745" y="1012567"/>
            <a:ext cx="394855" cy="77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p:cNvCxnSpPr>
          <p:nvPr/>
        </p:nvCxnSpPr>
        <p:spPr>
          <a:xfrm flipV="1">
            <a:off x="1515341" y="4197927"/>
            <a:ext cx="8659" cy="145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6" idx="6"/>
          </p:cNvCxnSpPr>
          <p:nvPr/>
        </p:nvCxnSpPr>
        <p:spPr>
          <a:xfrm flipH="1" flipV="1">
            <a:off x="2798618" y="3490160"/>
            <a:ext cx="920520" cy="8532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1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05241" y="3198167"/>
            <a:ext cx="2596416" cy="461665"/>
          </a:xfrm>
          <a:prstGeom prst="rect">
            <a:avLst/>
          </a:prstGeom>
        </p:spPr>
        <p:txBody>
          <a:bodyPr wrap="none">
            <a:spAutoFit/>
          </a:bodyPr>
          <a:lstStyle/>
          <a:p>
            <a:r>
              <a:rPr lang="en-US" sz="2400" b="1" i="1" u="sng" dirty="0"/>
              <a:t>STANDARD WHI.2a</a:t>
            </a:r>
          </a:p>
        </p:txBody>
      </p:sp>
      <p:cxnSp>
        <p:nvCxnSpPr>
          <p:cNvPr id="6" name="Straight Connector 5"/>
          <p:cNvCxnSpPr/>
          <p:nvPr/>
        </p:nvCxnSpPr>
        <p:spPr>
          <a:xfrm flipH="1" flipV="1">
            <a:off x="4191000" y="1676400"/>
            <a:ext cx="380999"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971800" y="457200"/>
            <a:ext cx="2095939"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90455" y="882134"/>
            <a:ext cx="1548822" cy="369332"/>
          </a:xfrm>
          <a:prstGeom prst="rect">
            <a:avLst/>
          </a:prstGeom>
        </p:spPr>
        <p:txBody>
          <a:bodyPr wrap="none">
            <a:spAutoFit/>
          </a:bodyPr>
          <a:lstStyle/>
          <a:p>
            <a:r>
              <a:rPr lang="en-US" b="1" i="1" dirty="0" smtClean="0"/>
              <a:t>Homo Sapiens</a:t>
            </a:r>
            <a:endParaRPr lang="en-US" b="1" i="1" dirty="0"/>
          </a:p>
        </p:txBody>
      </p:sp>
      <p:cxnSp>
        <p:nvCxnSpPr>
          <p:cNvPr id="10" name="Straight Connector 9"/>
          <p:cNvCxnSpPr>
            <a:stCxn id="7" idx="6"/>
            <a:endCxn id="12" idx="2"/>
          </p:cNvCxnSpPr>
          <p:nvPr/>
        </p:nvCxnSpPr>
        <p:spPr>
          <a:xfrm flipV="1">
            <a:off x="5067739" y="1050667"/>
            <a:ext cx="875861" cy="161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943600" y="424934"/>
            <a:ext cx="2362200" cy="12514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01657" y="745422"/>
            <a:ext cx="2304143" cy="646331"/>
          </a:xfrm>
          <a:prstGeom prst="rect">
            <a:avLst/>
          </a:prstGeom>
        </p:spPr>
        <p:txBody>
          <a:bodyPr wrap="square">
            <a:spAutoFit/>
          </a:bodyPr>
          <a:lstStyle/>
          <a:p>
            <a:pPr algn="ctr"/>
            <a:r>
              <a:rPr lang="en-US" dirty="0" smtClean="0"/>
              <a:t>East</a:t>
            </a:r>
            <a:r>
              <a:rPr lang="en-US" b="1" dirty="0" smtClean="0"/>
              <a:t> </a:t>
            </a:r>
            <a:r>
              <a:rPr lang="en-US" dirty="0" smtClean="0"/>
              <a:t>Africa 100,000 to 400,000 years ago</a:t>
            </a:r>
            <a:endParaRPr lang="en-US" dirty="0"/>
          </a:p>
        </p:txBody>
      </p:sp>
      <p:sp>
        <p:nvSpPr>
          <p:cNvPr id="16" name="Rectangle 15"/>
          <p:cNvSpPr/>
          <p:nvPr/>
        </p:nvSpPr>
        <p:spPr>
          <a:xfrm>
            <a:off x="416790" y="3050228"/>
            <a:ext cx="1689101" cy="923330"/>
          </a:xfrm>
          <a:prstGeom prst="rect">
            <a:avLst/>
          </a:prstGeom>
        </p:spPr>
        <p:txBody>
          <a:bodyPr wrap="square">
            <a:spAutoFit/>
          </a:bodyPr>
          <a:lstStyle/>
          <a:p>
            <a:r>
              <a:rPr lang="en-US" dirty="0"/>
              <a:t>Early humans were hunters and gatherers </a:t>
            </a:r>
          </a:p>
        </p:txBody>
      </p:sp>
      <p:cxnSp>
        <p:nvCxnSpPr>
          <p:cNvPr id="18" name="Straight Connector 17"/>
          <p:cNvCxnSpPr>
            <a:stCxn id="7" idx="2"/>
          </p:cNvCxnSpPr>
          <p:nvPr/>
        </p:nvCxnSpPr>
        <p:spPr>
          <a:xfrm flipH="1">
            <a:off x="2133600" y="1066800"/>
            <a:ext cx="838200" cy="1787"/>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7661" y="458986"/>
            <a:ext cx="2095939" cy="1369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 y="2819400"/>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2444859" y="1669145"/>
            <a:ext cx="1212741" cy="1759854"/>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1"/>
          <p:cNvSpPr>
            <a:spLocks noChangeArrowheads="1"/>
          </p:cNvSpPr>
          <p:nvPr/>
        </p:nvSpPr>
        <p:spPr bwMode="auto">
          <a:xfrm>
            <a:off x="112265" y="503422"/>
            <a:ext cx="19467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migrated from Africa to Eurasia, Australia, and the Americas</a:t>
            </a:r>
            <a:r>
              <a:rPr kumimoji="0" lang="en-US" alt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35" name="Rectangle 34"/>
          <p:cNvSpPr/>
          <p:nvPr/>
        </p:nvSpPr>
        <p:spPr>
          <a:xfrm>
            <a:off x="5533378" y="5181600"/>
            <a:ext cx="2895600" cy="1463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8014" y="5442303"/>
            <a:ext cx="2737786" cy="1200329"/>
          </a:xfrm>
          <a:prstGeom prst="rect">
            <a:avLst/>
          </a:prstGeom>
        </p:spPr>
        <p:txBody>
          <a:bodyPr wrap="square">
            <a:spAutoFit/>
          </a:bodyPr>
          <a:lstStyle/>
          <a:p>
            <a:pPr algn="ctr"/>
            <a:r>
              <a:rPr lang="en-US" sz="2400" b="1" dirty="0">
                <a:latin typeface="Freestyle Script" panose="030804020302050B0404" pitchFamily="66" charset="0"/>
              </a:rPr>
              <a:t>Life in early hunter-gatherer societies was shaped by their physical environment.</a:t>
            </a:r>
          </a:p>
        </p:txBody>
      </p:sp>
      <p:sp>
        <p:nvSpPr>
          <p:cNvPr id="39" name="Rectangle 38"/>
          <p:cNvSpPr/>
          <p:nvPr/>
        </p:nvSpPr>
        <p:spPr>
          <a:xfrm>
            <a:off x="1752600" y="4364183"/>
            <a:ext cx="2583982" cy="2256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21" idx="6"/>
          </p:cNvCxnSpPr>
          <p:nvPr/>
        </p:nvCxnSpPr>
        <p:spPr>
          <a:xfrm flipH="1" flipV="1">
            <a:off x="2444859" y="3505200"/>
            <a:ext cx="845596" cy="838201"/>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descr="https://encrypted-tbn1.gstatic.com/images?q=tbn:ANd9GcRubG8f-AGzxmP_iTRhh-e0CNyA4kfmqzVIF7j9kbPmAmpZSa7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720" y="4499161"/>
            <a:ext cx="2291018" cy="198687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248400" y="1916158"/>
            <a:ext cx="2743200" cy="3036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Users\landerson\Pictures\Picture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71700"/>
            <a:ext cx="2514600" cy="26289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stCxn id="12" idx="4"/>
          </p:cNvCxnSpPr>
          <p:nvPr/>
        </p:nvCxnSpPr>
        <p:spPr>
          <a:xfrm>
            <a:off x="7124700" y="1676400"/>
            <a:ext cx="29028" cy="2397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6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eek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rot="16134190" flipH="1">
            <a:off x="6228557" y="3169443"/>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200" b="1" dirty="0"/>
              <a:t>Phoenicia</a:t>
            </a:r>
            <a:r>
              <a:rPr lang="en-US" altLang="en-US" b="1" dirty="0"/>
              <a:t> </a:t>
            </a:r>
          </a:p>
        </p:txBody>
      </p:sp>
      <p:sp>
        <p:nvSpPr>
          <p:cNvPr id="2054" name="Rectangle 6"/>
          <p:cNvSpPr>
            <a:spLocks noChangeArrowheads="1"/>
          </p:cNvSpPr>
          <p:nvPr/>
        </p:nvSpPr>
        <p:spPr bwMode="auto">
          <a:xfrm>
            <a:off x="4164013" y="1600200"/>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200" b="1" dirty="0"/>
              <a:t>Balkan </a:t>
            </a:r>
          </a:p>
          <a:p>
            <a:pPr algn="ctr"/>
            <a:r>
              <a:rPr lang="en-US" altLang="en-US" sz="1200" b="1" dirty="0"/>
              <a:t>Peninsula </a:t>
            </a:r>
          </a:p>
        </p:txBody>
      </p:sp>
      <p:sp>
        <p:nvSpPr>
          <p:cNvPr id="2055" name="Rectangle 7"/>
          <p:cNvSpPr>
            <a:spLocks noChangeArrowheads="1"/>
          </p:cNvSpPr>
          <p:nvPr/>
        </p:nvSpPr>
        <p:spPr bwMode="auto">
          <a:xfrm>
            <a:off x="5613400" y="1447800"/>
            <a:ext cx="85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1" dirty="0"/>
              <a:t>Black </a:t>
            </a:r>
          </a:p>
          <a:p>
            <a:pPr algn="ctr"/>
            <a:r>
              <a:rPr lang="en-US" altLang="en-US" b="1" dirty="0"/>
              <a:t>Sea</a:t>
            </a:r>
          </a:p>
        </p:txBody>
      </p:sp>
      <p:sp>
        <p:nvSpPr>
          <p:cNvPr id="2056" name="Rectangle 8"/>
          <p:cNvSpPr>
            <a:spLocks noChangeArrowheads="1"/>
          </p:cNvSpPr>
          <p:nvPr/>
        </p:nvSpPr>
        <p:spPr bwMode="auto">
          <a:xfrm rot="2632602">
            <a:off x="6985000" y="38100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200" b="1" dirty="0"/>
              <a:t>Euphrates</a:t>
            </a:r>
          </a:p>
          <a:p>
            <a:pPr algn="ctr"/>
            <a:r>
              <a:rPr lang="en-US" altLang="en-US" sz="1200" b="1" dirty="0"/>
              <a:t> River</a:t>
            </a:r>
          </a:p>
        </p:txBody>
      </p:sp>
      <p:sp>
        <p:nvSpPr>
          <p:cNvPr id="2057" name="Rectangle 9"/>
          <p:cNvSpPr>
            <a:spLocks noChangeArrowheads="1"/>
          </p:cNvSpPr>
          <p:nvPr/>
        </p:nvSpPr>
        <p:spPr bwMode="auto">
          <a:xfrm rot="4203059">
            <a:off x="7621587" y="3338513"/>
            <a:ext cx="60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200" b="1" dirty="0"/>
              <a:t>Tigris</a:t>
            </a:r>
          </a:p>
          <a:p>
            <a:pPr algn="ctr"/>
            <a:r>
              <a:rPr lang="en-US" altLang="en-US" sz="1200" b="1" dirty="0"/>
              <a:t> River</a:t>
            </a:r>
          </a:p>
        </p:txBody>
      </p:sp>
      <p:sp>
        <p:nvSpPr>
          <p:cNvPr id="2058" name="Rectangle 10"/>
          <p:cNvSpPr>
            <a:spLocks noChangeArrowheads="1"/>
          </p:cNvSpPr>
          <p:nvPr/>
        </p:nvSpPr>
        <p:spPr bwMode="auto">
          <a:xfrm rot="4284536">
            <a:off x="5333207" y="5487193"/>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t>Nile River</a:t>
            </a:r>
          </a:p>
        </p:txBody>
      </p:sp>
      <p:sp>
        <p:nvSpPr>
          <p:cNvPr id="2059" name="Rectangle 11"/>
          <p:cNvSpPr>
            <a:spLocks noChangeArrowheads="1"/>
          </p:cNvSpPr>
          <p:nvPr/>
        </p:nvSpPr>
        <p:spPr bwMode="auto">
          <a:xfrm rot="-1417763">
            <a:off x="4873625" y="2274888"/>
            <a:ext cx="10890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b="1" dirty="0"/>
              <a:t>Dardanelles </a:t>
            </a:r>
          </a:p>
        </p:txBody>
      </p:sp>
      <p:sp>
        <p:nvSpPr>
          <p:cNvPr id="2060" name="Rectangle 12"/>
          <p:cNvSpPr>
            <a:spLocks noChangeArrowheads="1"/>
          </p:cNvSpPr>
          <p:nvPr/>
        </p:nvSpPr>
        <p:spPr bwMode="auto">
          <a:xfrm>
            <a:off x="3200400" y="35369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400" b="1" i="1" dirty="0"/>
              <a:t>Mediterranean Sea</a:t>
            </a:r>
          </a:p>
        </p:txBody>
      </p:sp>
      <p:sp>
        <p:nvSpPr>
          <p:cNvPr id="2061" name="Rectangle 13"/>
          <p:cNvSpPr>
            <a:spLocks noChangeArrowheads="1"/>
          </p:cNvSpPr>
          <p:nvPr/>
        </p:nvSpPr>
        <p:spPr bwMode="auto">
          <a:xfrm rot="-2637502">
            <a:off x="1592263" y="89535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dirty="0"/>
              <a:t>Europe</a:t>
            </a:r>
          </a:p>
        </p:txBody>
      </p:sp>
      <p:sp>
        <p:nvSpPr>
          <p:cNvPr id="2062" name="Rectangle 14"/>
          <p:cNvSpPr>
            <a:spLocks noChangeArrowheads="1"/>
          </p:cNvSpPr>
          <p:nvPr/>
        </p:nvSpPr>
        <p:spPr bwMode="auto">
          <a:xfrm>
            <a:off x="5638800" y="25146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dirty="0"/>
              <a:t>Asia Minor</a:t>
            </a:r>
          </a:p>
        </p:txBody>
      </p:sp>
      <p:sp>
        <p:nvSpPr>
          <p:cNvPr id="2063" name="Rectangle 15"/>
          <p:cNvSpPr>
            <a:spLocks noChangeArrowheads="1"/>
          </p:cNvSpPr>
          <p:nvPr/>
        </p:nvSpPr>
        <p:spPr bwMode="auto">
          <a:xfrm>
            <a:off x="8515350" y="38100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dirty="0"/>
              <a:t>Asia</a:t>
            </a:r>
          </a:p>
        </p:txBody>
      </p:sp>
      <p:sp>
        <p:nvSpPr>
          <p:cNvPr id="2064" name="Rectangle 16"/>
          <p:cNvSpPr>
            <a:spLocks noChangeArrowheads="1"/>
          </p:cNvSpPr>
          <p:nvPr/>
        </p:nvSpPr>
        <p:spPr bwMode="auto">
          <a:xfrm>
            <a:off x="4629150" y="2819400"/>
            <a:ext cx="100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1"/>
              <a:t>Aegean</a:t>
            </a:r>
          </a:p>
          <a:p>
            <a:pPr algn="ctr"/>
            <a:r>
              <a:rPr lang="en-US" altLang="en-US" b="1"/>
              <a:t> Sea</a:t>
            </a:r>
          </a:p>
        </p:txBody>
      </p:sp>
      <p:sp>
        <p:nvSpPr>
          <p:cNvPr id="2065" name="Rectangle 17"/>
          <p:cNvSpPr>
            <a:spLocks noChangeArrowheads="1"/>
          </p:cNvSpPr>
          <p:nvPr/>
        </p:nvSpPr>
        <p:spPr bwMode="auto">
          <a:xfrm>
            <a:off x="3200400" y="5943600"/>
            <a:ext cx="104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400" b="1" dirty="0"/>
              <a:t>Africa</a:t>
            </a:r>
          </a:p>
        </p:txBody>
      </p:sp>
      <p:sp>
        <p:nvSpPr>
          <p:cNvPr id="2066" name="Rectangle 18"/>
          <p:cNvSpPr>
            <a:spLocks noChangeArrowheads="1"/>
          </p:cNvSpPr>
          <p:nvPr/>
        </p:nvSpPr>
        <p:spPr bwMode="auto">
          <a:xfrm rot="-2351394">
            <a:off x="2362200" y="838200"/>
            <a:ext cx="112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dirty="0"/>
              <a:t>Alps</a:t>
            </a:r>
          </a:p>
          <a:p>
            <a:pPr algn="ctr"/>
            <a:r>
              <a:rPr lang="en-US" altLang="en-US" dirty="0"/>
              <a:t>Mountain</a:t>
            </a:r>
          </a:p>
        </p:txBody>
      </p:sp>
      <p:sp>
        <p:nvSpPr>
          <p:cNvPr id="2069" name="Rectangle 21"/>
          <p:cNvSpPr>
            <a:spLocks noChangeArrowheads="1"/>
          </p:cNvSpPr>
          <p:nvPr/>
        </p:nvSpPr>
        <p:spPr bwMode="auto">
          <a:xfrm>
            <a:off x="6858000" y="4953000"/>
            <a:ext cx="132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1" dirty="0"/>
              <a:t>Arabian </a:t>
            </a:r>
          </a:p>
          <a:p>
            <a:pPr algn="ctr"/>
            <a:r>
              <a:rPr lang="en-US" altLang="en-US" b="1" dirty="0"/>
              <a:t>Peninsula </a:t>
            </a:r>
          </a:p>
        </p:txBody>
      </p:sp>
      <p:sp>
        <p:nvSpPr>
          <p:cNvPr id="2070" name="Rectangle 22"/>
          <p:cNvSpPr>
            <a:spLocks noChangeArrowheads="1"/>
          </p:cNvSpPr>
          <p:nvPr/>
        </p:nvSpPr>
        <p:spPr bwMode="auto">
          <a:xfrm rot="3433508">
            <a:off x="6700044" y="3205956"/>
            <a:ext cx="120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b="1" dirty="0"/>
              <a:t>Mesopotamia </a:t>
            </a:r>
          </a:p>
        </p:txBody>
      </p:sp>
      <p:sp>
        <p:nvSpPr>
          <p:cNvPr id="2071" name="Rectangle 23"/>
          <p:cNvSpPr>
            <a:spLocks noChangeArrowheads="1"/>
          </p:cNvSpPr>
          <p:nvPr/>
        </p:nvSpPr>
        <p:spPr bwMode="auto">
          <a:xfrm rot="-4368087">
            <a:off x="6160294" y="4058444"/>
            <a:ext cx="825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200" b="1" dirty="0"/>
              <a:t>Hebrews </a:t>
            </a:r>
          </a:p>
        </p:txBody>
      </p:sp>
    </p:spTree>
    <p:extLst>
      <p:ext uri="{BB962C8B-B14F-4D97-AF65-F5344CB8AC3E}">
        <p14:creationId xmlns:p14="http://schemas.microsoft.com/office/powerpoint/2010/main" val="34877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additive="base">
                                        <p:cTn id="7" dur="500" fill="hold"/>
                                        <p:tgtEl>
                                          <p:spTgt spid="2061"/>
                                        </p:tgtEl>
                                        <p:attrNameLst>
                                          <p:attrName>ppt_x</p:attrName>
                                        </p:attrNameLst>
                                      </p:cBhvr>
                                      <p:tavLst>
                                        <p:tav tm="0">
                                          <p:val>
                                            <p:strVal val="#ppt_x"/>
                                          </p:val>
                                        </p:tav>
                                        <p:tav tm="100000">
                                          <p:val>
                                            <p:strVal val="#ppt_x"/>
                                          </p:val>
                                        </p:tav>
                                      </p:tavLst>
                                    </p:anim>
                                    <p:anim calcmode="lin" valueType="num">
                                      <p:cBhvr additive="base">
                                        <p:cTn id="8"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65"/>
                                        </p:tgtEl>
                                        <p:attrNameLst>
                                          <p:attrName>style.visibility</p:attrName>
                                        </p:attrNameLst>
                                      </p:cBhvr>
                                      <p:to>
                                        <p:strVal val="visible"/>
                                      </p:to>
                                    </p:set>
                                    <p:anim calcmode="lin" valueType="num">
                                      <p:cBhvr additive="base">
                                        <p:cTn id="13" dur="500" fill="hold"/>
                                        <p:tgtEl>
                                          <p:spTgt spid="2065"/>
                                        </p:tgtEl>
                                        <p:attrNameLst>
                                          <p:attrName>ppt_x</p:attrName>
                                        </p:attrNameLst>
                                      </p:cBhvr>
                                      <p:tavLst>
                                        <p:tav tm="0">
                                          <p:val>
                                            <p:strVal val="#ppt_x"/>
                                          </p:val>
                                        </p:tav>
                                        <p:tav tm="100000">
                                          <p:val>
                                            <p:strVal val="#ppt_x"/>
                                          </p:val>
                                        </p:tav>
                                      </p:tavLst>
                                    </p:anim>
                                    <p:anim calcmode="lin" valueType="num">
                                      <p:cBhvr additive="base">
                                        <p:cTn id="14" dur="500" fill="hold"/>
                                        <p:tgtEl>
                                          <p:spTgt spid="20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3"/>
                                        </p:tgtEl>
                                        <p:attrNameLst>
                                          <p:attrName>style.visibility</p:attrName>
                                        </p:attrNameLst>
                                      </p:cBhvr>
                                      <p:to>
                                        <p:strVal val="visible"/>
                                      </p:to>
                                    </p:set>
                                    <p:anim calcmode="lin" valueType="num">
                                      <p:cBhvr additive="base">
                                        <p:cTn id="19" dur="500" fill="hold"/>
                                        <p:tgtEl>
                                          <p:spTgt spid="2063"/>
                                        </p:tgtEl>
                                        <p:attrNameLst>
                                          <p:attrName>ppt_x</p:attrName>
                                        </p:attrNameLst>
                                      </p:cBhvr>
                                      <p:tavLst>
                                        <p:tav tm="0">
                                          <p:val>
                                            <p:strVal val="#ppt_x"/>
                                          </p:val>
                                        </p:tav>
                                        <p:tav tm="100000">
                                          <p:val>
                                            <p:strVal val="#ppt_x"/>
                                          </p:val>
                                        </p:tav>
                                      </p:tavLst>
                                    </p:anim>
                                    <p:anim calcmode="lin" valueType="num">
                                      <p:cBhvr additive="base">
                                        <p:cTn id="20" dur="500" fill="hold"/>
                                        <p:tgtEl>
                                          <p:spTgt spid="20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 fill="hold"/>
                                        <p:tgtEl>
                                          <p:spTgt spid="2057"/>
                                        </p:tgtEl>
                                        <p:attrNameLst>
                                          <p:attrName>ppt_x</p:attrName>
                                        </p:attrNameLst>
                                      </p:cBhvr>
                                      <p:tavLst>
                                        <p:tav tm="0">
                                          <p:val>
                                            <p:strVal val="#ppt_x"/>
                                          </p:val>
                                        </p:tav>
                                        <p:tav tm="100000">
                                          <p:val>
                                            <p:strVal val="#ppt_x"/>
                                          </p:val>
                                        </p:tav>
                                      </p:tavLst>
                                    </p:anim>
                                    <p:anim calcmode="lin" valueType="num">
                                      <p:cBhvr additive="base">
                                        <p:cTn id="26"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additive="base">
                                        <p:cTn id="37" dur="500" fill="hold"/>
                                        <p:tgtEl>
                                          <p:spTgt spid="2058"/>
                                        </p:tgtEl>
                                        <p:attrNameLst>
                                          <p:attrName>ppt_x</p:attrName>
                                        </p:attrNameLst>
                                      </p:cBhvr>
                                      <p:tavLst>
                                        <p:tav tm="0">
                                          <p:val>
                                            <p:strVal val="#ppt_x"/>
                                          </p:val>
                                        </p:tav>
                                        <p:tav tm="100000">
                                          <p:val>
                                            <p:strVal val="#ppt_x"/>
                                          </p:val>
                                        </p:tav>
                                      </p:tavLst>
                                    </p:anim>
                                    <p:anim calcmode="lin" valueType="num">
                                      <p:cBhvr additive="base">
                                        <p:cTn id="38"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59"/>
                                        </p:tgtEl>
                                        <p:attrNameLst>
                                          <p:attrName>style.visibility</p:attrName>
                                        </p:attrNameLst>
                                      </p:cBhvr>
                                      <p:to>
                                        <p:strVal val="visible"/>
                                      </p:to>
                                    </p:set>
                                    <p:anim calcmode="lin" valueType="num">
                                      <p:cBhvr additive="base">
                                        <p:cTn id="43" dur="500" fill="hold"/>
                                        <p:tgtEl>
                                          <p:spTgt spid="2059"/>
                                        </p:tgtEl>
                                        <p:attrNameLst>
                                          <p:attrName>ppt_x</p:attrName>
                                        </p:attrNameLst>
                                      </p:cBhvr>
                                      <p:tavLst>
                                        <p:tav tm="0">
                                          <p:val>
                                            <p:strVal val="#ppt_x"/>
                                          </p:val>
                                        </p:tav>
                                        <p:tav tm="100000">
                                          <p:val>
                                            <p:strVal val="#ppt_x"/>
                                          </p:val>
                                        </p:tav>
                                      </p:tavLst>
                                    </p:anim>
                                    <p:anim calcmode="lin" valueType="num">
                                      <p:cBhvr additive="base">
                                        <p:cTn id="44"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62"/>
                                        </p:tgtEl>
                                        <p:attrNameLst>
                                          <p:attrName>style.visibility</p:attrName>
                                        </p:attrNameLst>
                                      </p:cBhvr>
                                      <p:to>
                                        <p:strVal val="visible"/>
                                      </p:to>
                                    </p:set>
                                    <p:anim calcmode="lin" valueType="num">
                                      <p:cBhvr additive="base">
                                        <p:cTn id="49" dur="500" fill="hold"/>
                                        <p:tgtEl>
                                          <p:spTgt spid="2062"/>
                                        </p:tgtEl>
                                        <p:attrNameLst>
                                          <p:attrName>ppt_x</p:attrName>
                                        </p:attrNameLst>
                                      </p:cBhvr>
                                      <p:tavLst>
                                        <p:tav tm="0">
                                          <p:val>
                                            <p:strVal val="#ppt_x"/>
                                          </p:val>
                                        </p:tav>
                                        <p:tav tm="100000">
                                          <p:val>
                                            <p:strVal val="#ppt_x"/>
                                          </p:val>
                                        </p:tav>
                                      </p:tavLst>
                                    </p:anim>
                                    <p:anim calcmode="lin" valueType="num">
                                      <p:cBhvr additive="base">
                                        <p:cTn id="50"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70"/>
                                        </p:tgtEl>
                                        <p:attrNameLst>
                                          <p:attrName>style.visibility</p:attrName>
                                        </p:attrNameLst>
                                      </p:cBhvr>
                                      <p:to>
                                        <p:strVal val="visible"/>
                                      </p:to>
                                    </p:set>
                                    <p:anim calcmode="lin" valueType="num">
                                      <p:cBhvr additive="base">
                                        <p:cTn id="55" dur="500" fill="hold"/>
                                        <p:tgtEl>
                                          <p:spTgt spid="2070"/>
                                        </p:tgtEl>
                                        <p:attrNameLst>
                                          <p:attrName>ppt_x</p:attrName>
                                        </p:attrNameLst>
                                      </p:cBhvr>
                                      <p:tavLst>
                                        <p:tav tm="0">
                                          <p:val>
                                            <p:strVal val="#ppt_x"/>
                                          </p:val>
                                        </p:tav>
                                        <p:tav tm="100000">
                                          <p:val>
                                            <p:strVal val="#ppt_x"/>
                                          </p:val>
                                        </p:tav>
                                      </p:tavLst>
                                    </p:anim>
                                    <p:anim calcmode="lin" valueType="num">
                                      <p:cBhvr additive="base">
                                        <p:cTn id="56" dur="500" fill="hold"/>
                                        <p:tgtEl>
                                          <p:spTgt spid="207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53"/>
                                        </p:tgtEl>
                                        <p:attrNameLst>
                                          <p:attrName>style.visibility</p:attrName>
                                        </p:attrNameLst>
                                      </p:cBhvr>
                                      <p:to>
                                        <p:strVal val="visible"/>
                                      </p:to>
                                    </p:set>
                                    <p:anim calcmode="lin" valueType="num">
                                      <p:cBhvr additive="base">
                                        <p:cTn id="61" dur="500" fill="hold"/>
                                        <p:tgtEl>
                                          <p:spTgt spid="2053"/>
                                        </p:tgtEl>
                                        <p:attrNameLst>
                                          <p:attrName>ppt_x</p:attrName>
                                        </p:attrNameLst>
                                      </p:cBhvr>
                                      <p:tavLst>
                                        <p:tav tm="0">
                                          <p:val>
                                            <p:strVal val="#ppt_x"/>
                                          </p:val>
                                        </p:tav>
                                        <p:tav tm="100000">
                                          <p:val>
                                            <p:strVal val="#ppt_x"/>
                                          </p:val>
                                        </p:tav>
                                      </p:tavLst>
                                    </p:anim>
                                    <p:anim calcmode="lin" valueType="num">
                                      <p:cBhvr additive="base">
                                        <p:cTn id="6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71"/>
                                        </p:tgtEl>
                                        <p:attrNameLst>
                                          <p:attrName>style.visibility</p:attrName>
                                        </p:attrNameLst>
                                      </p:cBhvr>
                                      <p:to>
                                        <p:strVal val="visible"/>
                                      </p:to>
                                    </p:set>
                                    <p:anim calcmode="lin" valueType="num">
                                      <p:cBhvr additive="base">
                                        <p:cTn id="67" dur="500" fill="hold"/>
                                        <p:tgtEl>
                                          <p:spTgt spid="2071"/>
                                        </p:tgtEl>
                                        <p:attrNameLst>
                                          <p:attrName>ppt_x</p:attrName>
                                        </p:attrNameLst>
                                      </p:cBhvr>
                                      <p:tavLst>
                                        <p:tav tm="0">
                                          <p:val>
                                            <p:strVal val="#ppt_x"/>
                                          </p:val>
                                        </p:tav>
                                        <p:tav tm="100000">
                                          <p:val>
                                            <p:strVal val="#ppt_x"/>
                                          </p:val>
                                        </p:tav>
                                      </p:tavLst>
                                    </p:anim>
                                    <p:anim calcmode="lin" valueType="num">
                                      <p:cBhvr additive="base">
                                        <p:cTn id="68" dur="500" fill="hold"/>
                                        <p:tgtEl>
                                          <p:spTgt spid="207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69"/>
                                        </p:tgtEl>
                                        <p:attrNameLst>
                                          <p:attrName>style.visibility</p:attrName>
                                        </p:attrNameLst>
                                      </p:cBhvr>
                                      <p:to>
                                        <p:strVal val="visible"/>
                                      </p:to>
                                    </p:set>
                                    <p:anim calcmode="lin" valueType="num">
                                      <p:cBhvr additive="base">
                                        <p:cTn id="73" dur="500" fill="hold"/>
                                        <p:tgtEl>
                                          <p:spTgt spid="2069"/>
                                        </p:tgtEl>
                                        <p:attrNameLst>
                                          <p:attrName>ppt_x</p:attrName>
                                        </p:attrNameLst>
                                      </p:cBhvr>
                                      <p:tavLst>
                                        <p:tav tm="0">
                                          <p:val>
                                            <p:strVal val="#ppt_x"/>
                                          </p:val>
                                        </p:tav>
                                        <p:tav tm="100000">
                                          <p:val>
                                            <p:strVal val="#ppt_x"/>
                                          </p:val>
                                        </p:tav>
                                      </p:tavLst>
                                    </p:anim>
                                    <p:anim calcmode="lin" valueType="num">
                                      <p:cBhvr additive="base">
                                        <p:cTn id="74" dur="500" fill="hold"/>
                                        <p:tgtEl>
                                          <p:spTgt spid="206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55"/>
                                        </p:tgtEl>
                                        <p:attrNameLst>
                                          <p:attrName>style.visibility</p:attrName>
                                        </p:attrNameLst>
                                      </p:cBhvr>
                                      <p:to>
                                        <p:strVal val="visible"/>
                                      </p:to>
                                    </p:set>
                                    <p:anim calcmode="lin" valueType="num">
                                      <p:cBhvr additive="base">
                                        <p:cTn id="79" dur="500" fill="hold"/>
                                        <p:tgtEl>
                                          <p:spTgt spid="2055"/>
                                        </p:tgtEl>
                                        <p:attrNameLst>
                                          <p:attrName>ppt_x</p:attrName>
                                        </p:attrNameLst>
                                      </p:cBhvr>
                                      <p:tavLst>
                                        <p:tav tm="0">
                                          <p:val>
                                            <p:strVal val="#ppt_x"/>
                                          </p:val>
                                        </p:tav>
                                        <p:tav tm="100000">
                                          <p:val>
                                            <p:strVal val="#ppt_x"/>
                                          </p:val>
                                        </p:tav>
                                      </p:tavLst>
                                    </p:anim>
                                    <p:anim calcmode="lin" valueType="num">
                                      <p:cBhvr additive="base">
                                        <p:cTn id="80"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60"/>
                                        </p:tgtEl>
                                        <p:attrNameLst>
                                          <p:attrName>style.visibility</p:attrName>
                                        </p:attrNameLst>
                                      </p:cBhvr>
                                      <p:to>
                                        <p:strVal val="visible"/>
                                      </p:to>
                                    </p:set>
                                    <p:anim calcmode="lin" valueType="num">
                                      <p:cBhvr additive="base">
                                        <p:cTn id="85" dur="500" fill="hold"/>
                                        <p:tgtEl>
                                          <p:spTgt spid="2060"/>
                                        </p:tgtEl>
                                        <p:attrNameLst>
                                          <p:attrName>ppt_x</p:attrName>
                                        </p:attrNameLst>
                                      </p:cBhvr>
                                      <p:tavLst>
                                        <p:tav tm="0">
                                          <p:val>
                                            <p:strVal val="#ppt_x"/>
                                          </p:val>
                                        </p:tav>
                                        <p:tav tm="100000">
                                          <p:val>
                                            <p:strVal val="#ppt_x"/>
                                          </p:val>
                                        </p:tav>
                                      </p:tavLst>
                                    </p:anim>
                                    <p:anim calcmode="lin" valueType="num">
                                      <p:cBhvr additive="base">
                                        <p:cTn id="86"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66"/>
                                        </p:tgtEl>
                                        <p:attrNameLst>
                                          <p:attrName>style.visibility</p:attrName>
                                        </p:attrNameLst>
                                      </p:cBhvr>
                                      <p:to>
                                        <p:strVal val="visible"/>
                                      </p:to>
                                    </p:set>
                                    <p:anim calcmode="lin" valueType="num">
                                      <p:cBhvr additive="base">
                                        <p:cTn id="91" dur="500" fill="hold"/>
                                        <p:tgtEl>
                                          <p:spTgt spid="2066"/>
                                        </p:tgtEl>
                                        <p:attrNameLst>
                                          <p:attrName>ppt_x</p:attrName>
                                        </p:attrNameLst>
                                      </p:cBhvr>
                                      <p:tavLst>
                                        <p:tav tm="0">
                                          <p:val>
                                            <p:strVal val="#ppt_x"/>
                                          </p:val>
                                        </p:tav>
                                        <p:tav tm="100000">
                                          <p:val>
                                            <p:strVal val="#ppt_x"/>
                                          </p:val>
                                        </p:tav>
                                      </p:tavLst>
                                    </p:anim>
                                    <p:anim calcmode="lin" valueType="num">
                                      <p:cBhvr additive="base">
                                        <p:cTn id="92" dur="500" fill="hold"/>
                                        <p:tgtEl>
                                          <p:spTgt spid="206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54"/>
                                        </p:tgtEl>
                                        <p:attrNameLst>
                                          <p:attrName>style.visibility</p:attrName>
                                        </p:attrNameLst>
                                      </p:cBhvr>
                                      <p:to>
                                        <p:strVal val="visible"/>
                                      </p:to>
                                    </p:set>
                                    <p:anim calcmode="lin" valueType="num">
                                      <p:cBhvr additive="base">
                                        <p:cTn id="97" dur="500" fill="hold"/>
                                        <p:tgtEl>
                                          <p:spTgt spid="2054"/>
                                        </p:tgtEl>
                                        <p:attrNameLst>
                                          <p:attrName>ppt_x</p:attrName>
                                        </p:attrNameLst>
                                      </p:cBhvr>
                                      <p:tavLst>
                                        <p:tav tm="0">
                                          <p:val>
                                            <p:strVal val="#ppt_x"/>
                                          </p:val>
                                        </p:tav>
                                        <p:tav tm="100000">
                                          <p:val>
                                            <p:strVal val="#ppt_x"/>
                                          </p:val>
                                        </p:tav>
                                      </p:tavLst>
                                    </p:anim>
                                    <p:anim calcmode="lin" valueType="num">
                                      <p:cBhvr additive="base">
                                        <p:cTn id="9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5" grpId="0"/>
      <p:bldP spid="2056" grpId="0"/>
      <p:bldP spid="2057" grpId="0"/>
      <p:bldP spid="2058" grpId="0"/>
      <p:bldP spid="2059" grpId="0"/>
      <p:bldP spid="2060" grpId="0"/>
      <p:bldP spid="2061" grpId="0"/>
      <p:bldP spid="2062" grpId="0"/>
      <p:bldP spid="2063" grpId="0"/>
      <p:bldP spid="2065" grpId="0"/>
      <p:bldP spid="2066" grpId="0"/>
      <p:bldP spid="2069" grpId="0"/>
      <p:bldP spid="2070" grpId="0"/>
      <p:bldP spid="20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MAPS 04-05\Paint &amp; Scanned Maps\Greec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
          <p:cNvSpPr>
            <a:spLocks noChangeArrowheads="1"/>
          </p:cNvSpPr>
          <p:nvPr/>
        </p:nvSpPr>
        <p:spPr bwMode="auto">
          <a:xfrm>
            <a:off x="5997575" y="2878138"/>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 typeface="Wingdings" pitchFamily="2" charset="2"/>
              <a:buChar char="Ø"/>
            </a:pPr>
            <a:r>
              <a:rPr lang="en-US" altLang="en-US" sz="1800" b="1" u="sng" dirty="0"/>
              <a:t>Troy</a:t>
            </a:r>
          </a:p>
        </p:txBody>
      </p:sp>
      <p:sp>
        <p:nvSpPr>
          <p:cNvPr id="29700" name="Rectangle 2"/>
          <p:cNvSpPr>
            <a:spLocks noChangeArrowheads="1"/>
          </p:cNvSpPr>
          <p:nvPr/>
        </p:nvSpPr>
        <p:spPr bwMode="auto">
          <a:xfrm>
            <a:off x="3255963" y="4876800"/>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Sparta</a:t>
            </a:r>
          </a:p>
        </p:txBody>
      </p:sp>
      <p:sp>
        <p:nvSpPr>
          <p:cNvPr id="29701" name="Rectangle 3"/>
          <p:cNvSpPr>
            <a:spLocks noChangeArrowheads="1"/>
          </p:cNvSpPr>
          <p:nvPr/>
        </p:nvSpPr>
        <p:spPr bwMode="auto">
          <a:xfrm>
            <a:off x="4127500" y="43434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Athens</a:t>
            </a:r>
          </a:p>
        </p:txBody>
      </p:sp>
      <p:sp>
        <p:nvSpPr>
          <p:cNvPr id="29702" name="Rectangle 4"/>
          <p:cNvSpPr>
            <a:spLocks noChangeArrowheads="1"/>
          </p:cNvSpPr>
          <p:nvPr/>
        </p:nvSpPr>
        <p:spPr bwMode="auto">
          <a:xfrm>
            <a:off x="2330450" y="2427288"/>
            <a:ext cx="1377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Macedonia</a:t>
            </a:r>
          </a:p>
        </p:txBody>
      </p:sp>
      <p:sp>
        <p:nvSpPr>
          <p:cNvPr id="29703" name="Rectangle 5"/>
          <p:cNvSpPr>
            <a:spLocks noChangeArrowheads="1"/>
          </p:cNvSpPr>
          <p:nvPr/>
        </p:nvSpPr>
        <p:spPr bwMode="auto">
          <a:xfrm rot="-2640044">
            <a:off x="5524500" y="2498725"/>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Dardanelles</a:t>
            </a:r>
          </a:p>
        </p:txBody>
      </p:sp>
      <p:sp>
        <p:nvSpPr>
          <p:cNvPr id="29704" name="Rectangle 6"/>
          <p:cNvSpPr>
            <a:spLocks noChangeArrowheads="1"/>
          </p:cNvSpPr>
          <p:nvPr/>
        </p:nvSpPr>
        <p:spPr bwMode="auto">
          <a:xfrm>
            <a:off x="7194550" y="3613150"/>
            <a:ext cx="1363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Asia Minor</a:t>
            </a:r>
          </a:p>
        </p:txBody>
      </p:sp>
      <p:sp>
        <p:nvSpPr>
          <p:cNvPr id="29705" name="Rectangle 7"/>
          <p:cNvSpPr>
            <a:spLocks noChangeArrowheads="1"/>
          </p:cNvSpPr>
          <p:nvPr/>
        </p:nvSpPr>
        <p:spPr bwMode="auto">
          <a:xfrm>
            <a:off x="912813" y="6172200"/>
            <a:ext cx="2236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Mediterranean Sea</a:t>
            </a:r>
          </a:p>
        </p:txBody>
      </p:sp>
      <p:sp>
        <p:nvSpPr>
          <p:cNvPr id="29706" name="Rectangle 8"/>
          <p:cNvSpPr>
            <a:spLocks noChangeArrowheads="1"/>
          </p:cNvSpPr>
          <p:nvPr/>
        </p:nvSpPr>
        <p:spPr bwMode="auto">
          <a:xfrm>
            <a:off x="7331075" y="91440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Black Sea</a:t>
            </a:r>
          </a:p>
        </p:txBody>
      </p:sp>
      <p:sp>
        <p:nvSpPr>
          <p:cNvPr id="29707" name="Rectangle 9"/>
          <p:cNvSpPr>
            <a:spLocks noChangeArrowheads="1"/>
          </p:cNvSpPr>
          <p:nvPr/>
        </p:nvSpPr>
        <p:spPr bwMode="auto">
          <a:xfrm>
            <a:off x="4797425" y="361315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Aegean Sea</a:t>
            </a:r>
          </a:p>
        </p:txBody>
      </p:sp>
      <p:sp>
        <p:nvSpPr>
          <p:cNvPr id="29708" name="Rectangle 10"/>
          <p:cNvSpPr>
            <a:spLocks noChangeArrowheads="1"/>
          </p:cNvSpPr>
          <p:nvPr/>
        </p:nvSpPr>
        <p:spPr bwMode="auto">
          <a:xfrm>
            <a:off x="2374900" y="4235450"/>
            <a:ext cx="176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Peloponnesus</a:t>
            </a:r>
          </a:p>
          <a:p>
            <a:pPr algn="ctr" eaLnBrk="1" hangingPunct="1">
              <a:spcBef>
                <a:spcPct val="0"/>
              </a:spcBef>
              <a:buFontTx/>
              <a:buNone/>
            </a:pPr>
            <a:r>
              <a:rPr lang="en-US" altLang="en-US" sz="1800" b="1" u="sng" dirty="0"/>
              <a:t> peninsula</a:t>
            </a:r>
          </a:p>
        </p:txBody>
      </p:sp>
      <p:sp>
        <p:nvSpPr>
          <p:cNvPr id="29709" name="Rectangle 11"/>
          <p:cNvSpPr>
            <a:spLocks noChangeArrowheads="1"/>
          </p:cNvSpPr>
          <p:nvPr/>
        </p:nvSpPr>
        <p:spPr bwMode="auto">
          <a:xfrm>
            <a:off x="1779588" y="892175"/>
            <a:ext cx="2081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u="sng" dirty="0"/>
              <a:t>Balkan peninsula</a:t>
            </a:r>
          </a:p>
          <a:p>
            <a:pPr algn="ctr" eaLnBrk="1" hangingPunct="1">
              <a:spcBef>
                <a:spcPct val="0"/>
              </a:spcBef>
              <a:buFontTx/>
              <a:buNone/>
            </a:pPr>
            <a:endParaRPr lang="en-US" altLang="en-US" sz="1800" dirty="0"/>
          </a:p>
        </p:txBody>
      </p:sp>
      <p:sp>
        <p:nvSpPr>
          <p:cNvPr id="29710" name="Rectangle 12"/>
          <p:cNvSpPr>
            <a:spLocks noChangeArrowheads="1"/>
          </p:cNvSpPr>
          <p:nvPr/>
        </p:nvSpPr>
        <p:spPr bwMode="auto">
          <a:xfrm>
            <a:off x="228600" y="76200"/>
            <a:ext cx="8763000" cy="66294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p>
        </p:txBody>
      </p:sp>
    </p:spTree>
    <p:extLst>
      <p:ext uri="{BB962C8B-B14F-4D97-AF65-F5344CB8AC3E}">
        <p14:creationId xmlns:p14="http://schemas.microsoft.com/office/powerpoint/2010/main" val="256046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9"/>
                                        </p:tgtEl>
                                        <p:attrNameLst>
                                          <p:attrName>style.visibility</p:attrName>
                                        </p:attrNameLst>
                                      </p:cBhvr>
                                      <p:to>
                                        <p:strVal val="visible"/>
                                      </p:to>
                                    </p:set>
                                    <p:anim calcmode="lin" valueType="num">
                                      <p:cBhvr additive="base">
                                        <p:cTn id="7" dur="500" fill="hold"/>
                                        <p:tgtEl>
                                          <p:spTgt spid="29709"/>
                                        </p:tgtEl>
                                        <p:attrNameLst>
                                          <p:attrName>ppt_x</p:attrName>
                                        </p:attrNameLst>
                                      </p:cBhvr>
                                      <p:tavLst>
                                        <p:tav tm="0">
                                          <p:val>
                                            <p:strVal val="#ppt_x"/>
                                          </p:val>
                                        </p:tav>
                                        <p:tav tm="100000">
                                          <p:val>
                                            <p:strVal val="#ppt_x"/>
                                          </p:val>
                                        </p:tav>
                                      </p:tavLst>
                                    </p:anim>
                                    <p:anim calcmode="lin" valueType="num">
                                      <p:cBhvr additive="base">
                                        <p:cTn id="8"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additive="base">
                                        <p:cTn id="13" dur="500" fill="hold"/>
                                        <p:tgtEl>
                                          <p:spTgt spid="29702"/>
                                        </p:tgtEl>
                                        <p:attrNameLst>
                                          <p:attrName>ppt_x</p:attrName>
                                        </p:attrNameLst>
                                      </p:cBhvr>
                                      <p:tavLst>
                                        <p:tav tm="0">
                                          <p:val>
                                            <p:strVal val="#ppt_x"/>
                                          </p:val>
                                        </p:tav>
                                        <p:tav tm="100000">
                                          <p:val>
                                            <p:strVal val="#ppt_x"/>
                                          </p:val>
                                        </p:tav>
                                      </p:tavLst>
                                    </p:anim>
                                    <p:anim calcmode="lin" valueType="num">
                                      <p:cBhvr additive="base">
                                        <p:cTn id="14"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8"/>
                                        </p:tgtEl>
                                        <p:attrNameLst>
                                          <p:attrName>style.visibility</p:attrName>
                                        </p:attrNameLst>
                                      </p:cBhvr>
                                      <p:to>
                                        <p:strVal val="visible"/>
                                      </p:to>
                                    </p:set>
                                    <p:anim calcmode="lin" valueType="num">
                                      <p:cBhvr additive="base">
                                        <p:cTn id="19" dur="500" fill="hold"/>
                                        <p:tgtEl>
                                          <p:spTgt spid="29708"/>
                                        </p:tgtEl>
                                        <p:attrNameLst>
                                          <p:attrName>ppt_x</p:attrName>
                                        </p:attrNameLst>
                                      </p:cBhvr>
                                      <p:tavLst>
                                        <p:tav tm="0">
                                          <p:val>
                                            <p:strVal val="#ppt_x"/>
                                          </p:val>
                                        </p:tav>
                                        <p:tav tm="100000">
                                          <p:val>
                                            <p:strVal val="#ppt_x"/>
                                          </p:val>
                                        </p:tav>
                                      </p:tavLst>
                                    </p:anim>
                                    <p:anim calcmode="lin" valueType="num">
                                      <p:cBhvr additive="base">
                                        <p:cTn id="20" dur="500" fill="hold"/>
                                        <p:tgtEl>
                                          <p:spTgt spid="297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 calcmode="lin" valueType="num">
                                      <p:cBhvr additive="base">
                                        <p:cTn id="25" dur="500" fill="hold"/>
                                        <p:tgtEl>
                                          <p:spTgt spid="29704"/>
                                        </p:tgtEl>
                                        <p:attrNameLst>
                                          <p:attrName>ppt_x</p:attrName>
                                        </p:attrNameLst>
                                      </p:cBhvr>
                                      <p:tavLst>
                                        <p:tav tm="0">
                                          <p:val>
                                            <p:strVal val="#ppt_x"/>
                                          </p:val>
                                        </p:tav>
                                        <p:tav tm="100000">
                                          <p:val>
                                            <p:strVal val="#ppt_x"/>
                                          </p:val>
                                        </p:tav>
                                      </p:tavLst>
                                    </p:anim>
                                    <p:anim calcmode="lin" valueType="num">
                                      <p:cBhvr additive="base">
                                        <p:cTn id="26"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703"/>
                                        </p:tgtEl>
                                        <p:attrNameLst>
                                          <p:attrName>style.visibility</p:attrName>
                                        </p:attrNameLst>
                                      </p:cBhvr>
                                      <p:to>
                                        <p:strVal val="visible"/>
                                      </p:to>
                                    </p:set>
                                    <p:anim calcmode="lin" valueType="num">
                                      <p:cBhvr additive="base">
                                        <p:cTn id="31" dur="500" fill="hold"/>
                                        <p:tgtEl>
                                          <p:spTgt spid="29703"/>
                                        </p:tgtEl>
                                        <p:attrNameLst>
                                          <p:attrName>ppt_x</p:attrName>
                                        </p:attrNameLst>
                                      </p:cBhvr>
                                      <p:tavLst>
                                        <p:tav tm="0">
                                          <p:val>
                                            <p:strVal val="#ppt_x"/>
                                          </p:val>
                                        </p:tav>
                                        <p:tav tm="100000">
                                          <p:val>
                                            <p:strVal val="#ppt_x"/>
                                          </p:val>
                                        </p:tav>
                                      </p:tavLst>
                                    </p:anim>
                                    <p:anim calcmode="lin" valueType="num">
                                      <p:cBhvr additive="base">
                                        <p:cTn id="32"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701"/>
                                        </p:tgtEl>
                                        <p:attrNameLst>
                                          <p:attrName>style.visibility</p:attrName>
                                        </p:attrNameLst>
                                      </p:cBhvr>
                                      <p:to>
                                        <p:strVal val="visible"/>
                                      </p:to>
                                    </p:set>
                                    <p:anim calcmode="lin" valueType="num">
                                      <p:cBhvr additive="base">
                                        <p:cTn id="37" dur="500" fill="hold"/>
                                        <p:tgtEl>
                                          <p:spTgt spid="29701"/>
                                        </p:tgtEl>
                                        <p:attrNameLst>
                                          <p:attrName>ppt_x</p:attrName>
                                        </p:attrNameLst>
                                      </p:cBhvr>
                                      <p:tavLst>
                                        <p:tav tm="0">
                                          <p:val>
                                            <p:strVal val="#ppt_x"/>
                                          </p:val>
                                        </p:tav>
                                        <p:tav tm="100000">
                                          <p:val>
                                            <p:strVal val="#ppt_x"/>
                                          </p:val>
                                        </p:tav>
                                      </p:tavLst>
                                    </p:anim>
                                    <p:anim calcmode="lin" valueType="num">
                                      <p:cBhvr additive="base">
                                        <p:cTn id="38"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700"/>
                                        </p:tgtEl>
                                        <p:attrNameLst>
                                          <p:attrName>style.visibility</p:attrName>
                                        </p:attrNameLst>
                                      </p:cBhvr>
                                      <p:to>
                                        <p:strVal val="visible"/>
                                      </p:to>
                                    </p:set>
                                    <p:anim calcmode="lin" valueType="num">
                                      <p:cBhvr additive="base">
                                        <p:cTn id="43" dur="500" fill="hold"/>
                                        <p:tgtEl>
                                          <p:spTgt spid="29700"/>
                                        </p:tgtEl>
                                        <p:attrNameLst>
                                          <p:attrName>ppt_x</p:attrName>
                                        </p:attrNameLst>
                                      </p:cBhvr>
                                      <p:tavLst>
                                        <p:tav tm="0">
                                          <p:val>
                                            <p:strVal val="#ppt_x"/>
                                          </p:val>
                                        </p:tav>
                                        <p:tav tm="100000">
                                          <p:val>
                                            <p:strVal val="#ppt_x"/>
                                          </p:val>
                                        </p:tav>
                                      </p:tavLst>
                                    </p:anim>
                                    <p:anim calcmode="lin" valueType="num">
                                      <p:cBhvr additive="base">
                                        <p:cTn id="44"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699"/>
                                        </p:tgtEl>
                                        <p:attrNameLst>
                                          <p:attrName>style.visibility</p:attrName>
                                        </p:attrNameLst>
                                      </p:cBhvr>
                                      <p:to>
                                        <p:strVal val="visible"/>
                                      </p:to>
                                    </p:set>
                                    <p:anim calcmode="lin" valueType="num">
                                      <p:cBhvr additive="base">
                                        <p:cTn id="49" dur="500" fill="hold"/>
                                        <p:tgtEl>
                                          <p:spTgt spid="29699"/>
                                        </p:tgtEl>
                                        <p:attrNameLst>
                                          <p:attrName>ppt_x</p:attrName>
                                        </p:attrNameLst>
                                      </p:cBhvr>
                                      <p:tavLst>
                                        <p:tav tm="0">
                                          <p:val>
                                            <p:strVal val="#ppt_x"/>
                                          </p:val>
                                        </p:tav>
                                        <p:tav tm="100000">
                                          <p:val>
                                            <p:strVal val="#ppt_x"/>
                                          </p:val>
                                        </p:tav>
                                      </p:tavLst>
                                    </p:anim>
                                    <p:anim calcmode="lin" valueType="num">
                                      <p:cBhvr additive="base">
                                        <p:cTn id="50"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706"/>
                                        </p:tgtEl>
                                        <p:attrNameLst>
                                          <p:attrName>style.visibility</p:attrName>
                                        </p:attrNameLst>
                                      </p:cBhvr>
                                      <p:to>
                                        <p:strVal val="visible"/>
                                      </p:to>
                                    </p:set>
                                    <p:anim calcmode="lin" valueType="num">
                                      <p:cBhvr additive="base">
                                        <p:cTn id="55" dur="500" fill="hold"/>
                                        <p:tgtEl>
                                          <p:spTgt spid="29706"/>
                                        </p:tgtEl>
                                        <p:attrNameLst>
                                          <p:attrName>ppt_x</p:attrName>
                                        </p:attrNameLst>
                                      </p:cBhvr>
                                      <p:tavLst>
                                        <p:tav tm="0">
                                          <p:val>
                                            <p:strVal val="#ppt_x"/>
                                          </p:val>
                                        </p:tav>
                                        <p:tav tm="100000">
                                          <p:val>
                                            <p:strVal val="#ppt_x"/>
                                          </p:val>
                                        </p:tav>
                                      </p:tavLst>
                                    </p:anim>
                                    <p:anim calcmode="lin" valueType="num">
                                      <p:cBhvr additive="base">
                                        <p:cTn id="56"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707"/>
                                        </p:tgtEl>
                                        <p:attrNameLst>
                                          <p:attrName>style.visibility</p:attrName>
                                        </p:attrNameLst>
                                      </p:cBhvr>
                                      <p:to>
                                        <p:strVal val="visible"/>
                                      </p:to>
                                    </p:set>
                                    <p:anim calcmode="lin" valueType="num">
                                      <p:cBhvr additive="base">
                                        <p:cTn id="61" dur="500" fill="hold"/>
                                        <p:tgtEl>
                                          <p:spTgt spid="29707"/>
                                        </p:tgtEl>
                                        <p:attrNameLst>
                                          <p:attrName>ppt_x</p:attrName>
                                        </p:attrNameLst>
                                      </p:cBhvr>
                                      <p:tavLst>
                                        <p:tav tm="0">
                                          <p:val>
                                            <p:strVal val="#ppt_x"/>
                                          </p:val>
                                        </p:tav>
                                        <p:tav tm="100000">
                                          <p:val>
                                            <p:strVal val="#ppt_x"/>
                                          </p:val>
                                        </p:tav>
                                      </p:tavLst>
                                    </p:anim>
                                    <p:anim calcmode="lin" valueType="num">
                                      <p:cBhvr additive="base">
                                        <p:cTn id="62"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705"/>
                                        </p:tgtEl>
                                        <p:attrNameLst>
                                          <p:attrName>style.visibility</p:attrName>
                                        </p:attrNameLst>
                                      </p:cBhvr>
                                      <p:to>
                                        <p:strVal val="visible"/>
                                      </p:to>
                                    </p:set>
                                    <p:anim calcmode="lin" valueType="num">
                                      <p:cBhvr additive="base">
                                        <p:cTn id="67" dur="500" fill="hold"/>
                                        <p:tgtEl>
                                          <p:spTgt spid="29705"/>
                                        </p:tgtEl>
                                        <p:attrNameLst>
                                          <p:attrName>ppt_x</p:attrName>
                                        </p:attrNameLst>
                                      </p:cBhvr>
                                      <p:tavLst>
                                        <p:tav tm="0">
                                          <p:val>
                                            <p:strVal val="#ppt_x"/>
                                          </p:val>
                                        </p:tav>
                                        <p:tav tm="100000">
                                          <p:val>
                                            <p:strVal val="#ppt_x"/>
                                          </p:val>
                                        </p:tav>
                                      </p:tavLst>
                                    </p:anim>
                                    <p:anim calcmode="lin" valueType="num">
                                      <p:cBhvr additive="base">
                                        <p:cTn id="6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p:bldP spid="29703" grpId="0"/>
      <p:bldP spid="29704" grpId="0"/>
      <p:bldP spid="29705" grpId="0"/>
      <p:bldP spid="29706" grpId="0"/>
      <p:bldP spid="29707" grpId="0"/>
      <p:bldP spid="29708" grpId="0"/>
      <p:bldP spid="297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WHI.5a</a:t>
            </a:r>
            <a:endParaRPr lang="en-US" dirty="0"/>
          </a:p>
        </p:txBody>
      </p:sp>
      <p:sp>
        <p:nvSpPr>
          <p:cNvPr id="4" name="Oval 3"/>
          <p:cNvSpPr/>
          <p:nvPr/>
        </p:nvSpPr>
        <p:spPr>
          <a:xfrm>
            <a:off x="3262745" y="3048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318" y="-34453"/>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 y="5029200"/>
            <a:ext cx="2667000" cy="17695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93872" y="50292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800" y="50292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6263" y="5413801"/>
            <a:ext cx="2663537" cy="646331"/>
          </a:xfrm>
          <a:prstGeom prst="rect">
            <a:avLst/>
          </a:prstGeom>
        </p:spPr>
        <p:txBody>
          <a:bodyPr wrap="square">
            <a:spAutoFit/>
          </a:bodyPr>
          <a:lstStyle/>
          <a:p>
            <a:pPr algn="ctr"/>
            <a:r>
              <a:rPr lang="en-US" b="1" i="1" dirty="0"/>
              <a:t>Economic and social development</a:t>
            </a:r>
          </a:p>
        </p:txBody>
      </p:sp>
      <p:sp>
        <p:nvSpPr>
          <p:cNvPr id="10" name="Rectangle 9"/>
          <p:cNvSpPr/>
          <p:nvPr/>
        </p:nvSpPr>
        <p:spPr>
          <a:xfrm>
            <a:off x="342900" y="5321468"/>
            <a:ext cx="2286000" cy="1477328"/>
          </a:xfrm>
          <a:prstGeom prst="rect">
            <a:avLst/>
          </a:prstGeom>
        </p:spPr>
        <p:txBody>
          <a:bodyPr wrap="square">
            <a:spAutoFit/>
          </a:bodyPr>
          <a:lstStyle/>
          <a:p>
            <a:pPr algn="ctr"/>
            <a:r>
              <a:rPr lang="en-US" dirty="0"/>
              <a:t>Agriculture (limited arable land)</a:t>
            </a:r>
          </a:p>
          <a:p>
            <a:pPr algn="ctr"/>
            <a:r>
              <a:rPr lang="en-US" dirty="0"/>
              <a:t>Commerce and the spread of Hellenic culture</a:t>
            </a:r>
          </a:p>
        </p:txBody>
      </p:sp>
      <p:sp>
        <p:nvSpPr>
          <p:cNvPr id="11" name="Rectangle 10"/>
          <p:cNvSpPr/>
          <p:nvPr/>
        </p:nvSpPr>
        <p:spPr>
          <a:xfrm>
            <a:off x="6386945" y="5443880"/>
            <a:ext cx="2673927" cy="646331"/>
          </a:xfrm>
          <a:prstGeom prst="rect">
            <a:avLst/>
          </a:prstGeom>
        </p:spPr>
        <p:txBody>
          <a:bodyPr wrap="square">
            <a:spAutoFit/>
          </a:bodyPr>
          <a:lstStyle/>
          <a:p>
            <a:pPr algn="ctr"/>
            <a:r>
              <a:rPr lang="en-US" dirty="0"/>
              <a:t>Shift from barter to money economy (coins)</a:t>
            </a:r>
          </a:p>
        </p:txBody>
      </p:sp>
      <p:sp>
        <p:nvSpPr>
          <p:cNvPr id="12" name="Rectangle 11"/>
          <p:cNvSpPr/>
          <p:nvPr/>
        </p:nvSpPr>
        <p:spPr>
          <a:xfrm>
            <a:off x="3441336" y="673314"/>
            <a:ext cx="2261325" cy="369332"/>
          </a:xfrm>
          <a:prstGeom prst="rect">
            <a:avLst/>
          </a:prstGeom>
        </p:spPr>
        <p:txBody>
          <a:bodyPr wrap="none">
            <a:spAutoFit/>
          </a:bodyPr>
          <a:lstStyle/>
          <a:p>
            <a:r>
              <a:rPr lang="en-US" b="1" i="1" dirty="0"/>
              <a:t>Political development</a:t>
            </a:r>
          </a:p>
        </p:txBody>
      </p:sp>
      <p:sp>
        <p:nvSpPr>
          <p:cNvPr id="13" name="Oval 12"/>
          <p:cNvSpPr/>
          <p:nvPr/>
        </p:nvSpPr>
        <p:spPr>
          <a:xfrm>
            <a:off x="0" y="1570671"/>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782" y="3244334"/>
            <a:ext cx="2667000" cy="15562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 y="57642"/>
            <a:ext cx="2286000" cy="1323439"/>
          </a:xfrm>
          <a:prstGeom prst="rect">
            <a:avLst/>
          </a:prstGeom>
        </p:spPr>
        <p:txBody>
          <a:bodyPr wrap="square">
            <a:spAutoFit/>
          </a:bodyPr>
          <a:lstStyle/>
          <a:p>
            <a:pPr algn="ctr"/>
            <a:r>
              <a:rPr lang="en-US" sz="1600" dirty="0"/>
              <a:t>Mountainous terrain both helped and hindered the development of city-states.</a:t>
            </a:r>
          </a:p>
        </p:txBody>
      </p:sp>
      <p:sp>
        <p:nvSpPr>
          <p:cNvPr id="16" name="Rectangle 15"/>
          <p:cNvSpPr/>
          <p:nvPr/>
        </p:nvSpPr>
        <p:spPr>
          <a:xfrm>
            <a:off x="114300" y="1722115"/>
            <a:ext cx="2324100" cy="1200329"/>
          </a:xfrm>
          <a:prstGeom prst="rect">
            <a:avLst/>
          </a:prstGeom>
        </p:spPr>
        <p:txBody>
          <a:bodyPr wrap="square">
            <a:spAutoFit/>
          </a:bodyPr>
          <a:lstStyle/>
          <a:p>
            <a:pPr algn="ctr"/>
            <a:r>
              <a:rPr lang="en-US" dirty="0"/>
              <a:t>Greek cities were designed to promote civic and commercial life.</a:t>
            </a:r>
          </a:p>
        </p:txBody>
      </p:sp>
      <p:sp>
        <p:nvSpPr>
          <p:cNvPr id="17" name="Rectangle 16"/>
          <p:cNvSpPr/>
          <p:nvPr/>
        </p:nvSpPr>
        <p:spPr>
          <a:xfrm>
            <a:off x="145473" y="3351936"/>
            <a:ext cx="2469573" cy="1200329"/>
          </a:xfrm>
          <a:prstGeom prst="rect">
            <a:avLst/>
          </a:prstGeom>
        </p:spPr>
        <p:txBody>
          <a:bodyPr wrap="square">
            <a:spAutoFit/>
          </a:bodyPr>
          <a:lstStyle/>
          <a:p>
            <a:pPr algn="ctr"/>
            <a:r>
              <a:rPr lang="en-US" dirty="0"/>
              <a:t>Colonization was prompted by overpopulation and the search for arable land.</a:t>
            </a:r>
          </a:p>
        </p:txBody>
      </p:sp>
      <p:sp>
        <p:nvSpPr>
          <p:cNvPr id="18" name="Rectangle 17"/>
          <p:cNvSpPr/>
          <p:nvPr/>
        </p:nvSpPr>
        <p:spPr>
          <a:xfrm>
            <a:off x="6336439" y="64570"/>
            <a:ext cx="2724433" cy="2303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
          <p:cNvSpPr>
            <a:spLocks noChangeArrowheads="1"/>
          </p:cNvSpPr>
          <p:nvPr/>
        </p:nvSpPr>
        <p:spPr bwMode="auto">
          <a:xfrm>
            <a:off x="6336439" y="59479"/>
            <a:ext cx="275906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physical geography of the Aegean Basin shaped the economic, social, and political development of Greek civilization.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expansion of Greek civilization through trade and colonization led to the spread of Hellenic culture across the Mediterranean and Black seas</a:t>
            </a:r>
            <a:r>
              <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20" name="Rectangle 19"/>
          <p:cNvSpPr/>
          <p:nvPr/>
        </p:nvSpPr>
        <p:spPr>
          <a:xfrm>
            <a:off x="6336438" y="2520203"/>
            <a:ext cx="2724433" cy="2303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descr="http://platos-academy.com/wp-content/uploads/2013/01/ancient_greek_coins_alexander_the_g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663" y="2667000"/>
            <a:ext cx="2631208" cy="188526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stCxn id="4" idx="4"/>
          </p:cNvCxnSpPr>
          <p:nvPr/>
        </p:nvCxnSpPr>
        <p:spPr>
          <a:xfrm flipH="1">
            <a:off x="4571999" y="1720334"/>
            <a:ext cx="24246" cy="946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 idx="4"/>
            <a:endCxn id="8" idx="0"/>
          </p:cNvCxnSpPr>
          <p:nvPr/>
        </p:nvCxnSpPr>
        <p:spPr>
          <a:xfrm>
            <a:off x="4686300" y="41910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6"/>
            <a:endCxn id="9" idx="1"/>
          </p:cNvCxnSpPr>
          <p:nvPr/>
        </p:nvCxnSpPr>
        <p:spPr>
          <a:xfrm flipV="1">
            <a:off x="2819400" y="5736967"/>
            <a:ext cx="536863" cy="177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64" name="Straight Connector 11263"/>
          <p:cNvCxnSpPr>
            <a:stCxn id="7" idx="0"/>
            <a:endCxn id="20" idx="2"/>
          </p:cNvCxnSpPr>
          <p:nvPr/>
        </p:nvCxnSpPr>
        <p:spPr>
          <a:xfrm flipH="1" flipV="1">
            <a:off x="7698655" y="4823436"/>
            <a:ext cx="28717" cy="205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66" name="Straight Connector 11265"/>
          <p:cNvCxnSpPr>
            <a:stCxn id="14" idx="6"/>
            <a:endCxn id="4" idx="2"/>
          </p:cNvCxnSpPr>
          <p:nvPr/>
        </p:nvCxnSpPr>
        <p:spPr>
          <a:xfrm flipV="1">
            <a:off x="2687782" y="1012567"/>
            <a:ext cx="574963" cy="3009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69" name="Straight Connector 11268"/>
          <p:cNvCxnSpPr>
            <a:stCxn id="5" idx="6"/>
            <a:endCxn id="4" idx="2"/>
          </p:cNvCxnSpPr>
          <p:nvPr/>
        </p:nvCxnSpPr>
        <p:spPr>
          <a:xfrm>
            <a:off x="2649682" y="673314"/>
            <a:ext cx="613063" cy="339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71" name="Straight Connector 11270"/>
          <p:cNvCxnSpPr>
            <a:stCxn id="13" idx="0"/>
            <a:endCxn id="4" idx="2"/>
          </p:cNvCxnSpPr>
          <p:nvPr/>
        </p:nvCxnSpPr>
        <p:spPr>
          <a:xfrm flipV="1">
            <a:off x="1333500" y="1012567"/>
            <a:ext cx="1929245" cy="558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6"/>
          </p:cNvCxnSpPr>
          <p:nvPr/>
        </p:nvCxnSpPr>
        <p:spPr>
          <a:xfrm flipV="1">
            <a:off x="6019800" y="5736966"/>
            <a:ext cx="409863"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1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WHI.5b</a:t>
            </a:r>
            <a:endParaRPr lang="en-US" dirty="0"/>
          </a:p>
        </p:txBody>
      </p:sp>
      <p:sp>
        <p:nvSpPr>
          <p:cNvPr id="4" name="Oval 3"/>
          <p:cNvSpPr/>
          <p:nvPr/>
        </p:nvSpPr>
        <p:spPr>
          <a:xfrm>
            <a:off x="13855" y="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15145" y="4572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636" y="1697182"/>
            <a:ext cx="2646219" cy="1916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0855" y="16764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35927" y="980301"/>
            <a:ext cx="2583873" cy="369332"/>
          </a:xfrm>
          <a:prstGeom prst="rect">
            <a:avLst/>
          </a:prstGeom>
        </p:spPr>
        <p:txBody>
          <a:bodyPr wrap="square">
            <a:spAutoFit/>
          </a:bodyPr>
          <a:lstStyle/>
          <a:p>
            <a:pPr algn="ctr"/>
            <a:r>
              <a:rPr lang="en-US" b="1" i="1" dirty="0"/>
              <a:t>Greek mythology</a:t>
            </a:r>
          </a:p>
        </p:txBody>
      </p:sp>
      <p:sp>
        <p:nvSpPr>
          <p:cNvPr id="10" name="Rectangle 9"/>
          <p:cNvSpPr/>
          <p:nvPr/>
        </p:nvSpPr>
        <p:spPr>
          <a:xfrm>
            <a:off x="13855" y="333970"/>
            <a:ext cx="2576945" cy="646331"/>
          </a:xfrm>
          <a:prstGeom prst="rect">
            <a:avLst/>
          </a:prstGeom>
        </p:spPr>
        <p:txBody>
          <a:bodyPr wrap="square">
            <a:spAutoFit/>
          </a:bodyPr>
          <a:lstStyle/>
          <a:p>
            <a:pPr algn="ctr"/>
            <a:r>
              <a:rPr lang="en-US" dirty="0"/>
              <a:t>Based on polytheistic religion</a:t>
            </a:r>
          </a:p>
        </p:txBody>
      </p:sp>
      <p:sp>
        <p:nvSpPr>
          <p:cNvPr id="11" name="Rectangle 10"/>
          <p:cNvSpPr/>
          <p:nvPr/>
        </p:nvSpPr>
        <p:spPr>
          <a:xfrm>
            <a:off x="304800" y="1676400"/>
            <a:ext cx="2057400" cy="2031325"/>
          </a:xfrm>
          <a:prstGeom prst="rect">
            <a:avLst/>
          </a:prstGeom>
        </p:spPr>
        <p:txBody>
          <a:bodyPr wrap="square">
            <a:spAutoFit/>
          </a:bodyPr>
          <a:lstStyle/>
          <a:p>
            <a:pPr algn="ctr"/>
            <a:r>
              <a:rPr lang="en-US" dirty="0"/>
              <a:t>Offered explanations of natural phenomena, human qualities, and life events</a:t>
            </a:r>
          </a:p>
          <a:p>
            <a:r>
              <a:rPr lang="en-US" dirty="0"/>
              <a:t> </a:t>
            </a:r>
          </a:p>
        </p:txBody>
      </p:sp>
      <p:sp>
        <p:nvSpPr>
          <p:cNvPr id="12" name="Rectangle 11"/>
          <p:cNvSpPr/>
          <p:nvPr/>
        </p:nvSpPr>
        <p:spPr>
          <a:xfrm>
            <a:off x="6629400" y="246102"/>
            <a:ext cx="2286000" cy="923330"/>
          </a:xfrm>
          <a:prstGeom prst="rect">
            <a:avLst/>
          </a:prstGeom>
        </p:spPr>
        <p:txBody>
          <a:bodyPr wrap="square">
            <a:spAutoFit/>
          </a:bodyPr>
          <a:lstStyle/>
          <a:p>
            <a:pPr algn="ctr"/>
            <a:r>
              <a:rPr lang="en-US" dirty="0"/>
              <a:t>Symbols and images in Western literature, art, and architecture</a:t>
            </a:r>
          </a:p>
        </p:txBody>
      </p:sp>
      <p:sp>
        <p:nvSpPr>
          <p:cNvPr id="13" name="Rectangle 12"/>
          <p:cNvSpPr/>
          <p:nvPr/>
        </p:nvSpPr>
        <p:spPr>
          <a:xfrm>
            <a:off x="6629400" y="1954768"/>
            <a:ext cx="2507590" cy="923330"/>
          </a:xfrm>
          <a:prstGeom prst="rect">
            <a:avLst/>
          </a:prstGeom>
        </p:spPr>
        <p:txBody>
          <a:bodyPr wrap="square">
            <a:spAutoFit/>
          </a:bodyPr>
          <a:lstStyle/>
          <a:p>
            <a:pPr algn="ctr"/>
            <a:r>
              <a:rPr lang="en-US" dirty="0"/>
              <a:t>Zeus, Hera, Apollo, Artemis, Athena, Aphrodite</a:t>
            </a:r>
          </a:p>
        </p:txBody>
      </p:sp>
      <p:sp>
        <p:nvSpPr>
          <p:cNvPr id="14" name="Rectangle 13"/>
          <p:cNvSpPr/>
          <p:nvPr/>
        </p:nvSpPr>
        <p:spPr>
          <a:xfrm>
            <a:off x="34636" y="3707725"/>
            <a:ext cx="2724433" cy="29978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p:cNvSpPr>
            <a:spLocks noChangeArrowheads="1"/>
          </p:cNvSpPr>
          <p:nvPr/>
        </p:nvSpPr>
        <p:spPr bwMode="auto">
          <a:xfrm>
            <a:off x="13855" y="3976256"/>
            <a:ext cx="274521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Greek mythology was based on a polytheistic religion that was integral to culture, politics, and art in ancient Greece.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Many of Western civilization’s symbols, metaphors, words, and idealized images come from ancient Greek mythology.</a:t>
            </a:r>
            <a:r>
              <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6" name="Rectangle 15"/>
          <p:cNvSpPr/>
          <p:nvPr/>
        </p:nvSpPr>
        <p:spPr>
          <a:xfrm>
            <a:off x="7779327" y="3253173"/>
            <a:ext cx="1335515" cy="1738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24600" y="3253173"/>
            <a:ext cx="1335515" cy="1738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86254" y="5046244"/>
            <a:ext cx="1335515" cy="1738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24600" y="5080880"/>
            <a:ext cx="1335515" cy="1738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50785" y="4495800"/>
            <a:ext cx="1335515" cy="1738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72891" y="4507009"/>
            <a:ext cx="1335515" cy="1738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3" name="Picture 3" descr="Zeus (Earth-9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934" y="4568537"/>
            <a:ext cx="1221216" cy="149542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329946" y="5822915"/>
            <a:ext cx="1369286" cy="369332"/>
          </a:xfrm>
          <a:prstGeom prst="rect">
            <a:avLst/>
          </a:prstGeom>
        </p:spPr>
        <p:txBody>
          <a:bodyPr wrap="none">
            <a:spAutoFit/>
          </a:bodyPr>
          <a:lstStyle/>
          <a:p>
            <a:pPr algn="ctr"/>
            <a:r>
              <a:rPr lang="en-US" b="1" i="1" dirty="0" smtClean="0"/>
              <a:t>King of gods</a:t>
            </a:r>
            <a:endParaRPr lang="en-US" b="1" i="1" dirty="0"/>
          </a:p>
        </p:txBody>
      </p:sp>
      <p:pic>
        <p:nvPicPr>
          <p:cNvPr id="15365" name="Picture 5" descr="https://encrypted-tbn1.gstatic.com/images?q=tbn:ANd9GcQn3g2byiVRNNunzsLfRY_eIBOarZxfWJWYklyiHCTOLWspQUz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76" y="4617460"/>
            <a:ext cx="1249624" cy="14954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786020" y="5789719"/>
            <a:ext cx="1322386" cy="646331"/>
          </a:xfrm>
          <a:prstGeom prst="rect">
            <a:avLst/>
          </a:prstGeom>
        </p:spPr>
        <p:txBody>
          <a:bodyPr wrap="square">
            <a:spAutoFit/>
          </a:bodyPr>
          <a:lstStyle/>
          <a:p>
            <a:pPr algn="ctr"/>
            <a:r>
              <a:rPr lang="en-US" b="1" i="1" dirty="0" smtClean="0"/>
              <a:t>Goddess </a:t>
            </a:r>
          </a:p>
          <a:p>
            <a:pPr algn="ctr"/>
            <a:r>
              <a:rPr lang="en-US" b="1" i="1" dirty="0" smtClean="0"/>
              <a:t>Childbirth </a:t>
            </a:r>
            <a:endParaRPr lang="en-US" b="1" i="1" dirty="0"/>
          </a:p>
        </p:txBody>
      </p:sp>
      <p:pic>
        <p:nvPicPr>
          <p:cNvPr id="15373" name="Picture 13" descr="Apollo Greek God Statue Greek g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857" y="3373533"/>
            <a:ext cx="1143000" cy="15906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324600" y="4617460"/>
            <a:ext cx="1335515" cy="369332"/>
          </a:xfrm>
          <a:prstGeom prst="rect">
            <a:avLst/>
          </a:prstGeom>
        </p:spPr>
        <p:txBody>
          <a:bodyPr wrap="square">
            <a:spAutoFit/>
          </a:bodyPr>
          <a:lstStyle/>
          <a:p>
            <a:pPr algn="ctr"/>
            <a:r>
              <a:rPr lang="en-US" b="1" i="1" dirty="0" smtClean="0">
                <a:solidFill>
                  <a:srgbClr val="FF0000"/>
                </a:solidFill>
              </a:rPr>
              <a:t>God light</a:t>
            </a:r>
            <a:endParaRPr lang="en-US" dirty="0">
              <a:solidFill>
                <a:srgbClr val="FF0000"/>
              </a:solidFill>
            </a:endParaRPr>
          </a:p>
        </p:txBody>
      </p:sp>
      <p:pic>
        <p:nvPicPr>
          <p:cNvPr id="15375" name="Picture 15" descr="https://encrypted-tbn1.gstatic.com/images?q=tbn:ANd9GcSTRtP93T6px1B82wXQhpgphIGCT7E-YGdYu6XrQyWUYjC8LPg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355" y="3373533"/>
            <a:ext cx="1261273" cy="1590675"/>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772400" y="4399913"/>
            <a:ext cx="1313228" cy="646331"/>
          </a:xfrm>
          <a:prstGeom prst="rect">
            <a:avLst/>
          </a:prstGeom>
        </p:spPr>
        <p:txBody>
          <a:bodyPr wrap="square">
            <a:spAutoFit/>
          </a:bodyPr>
          <a:lstStyle/>
          <a:p>
            <a:pPr algn="ctr"/>
            <a:r>
              <a:rPr lang="en-US" b="1" i="1" dirty="0" smtClean="0"/>
              <a:t>Goddess Hunt</a:t>
            </a:r>
            <a:endParaRPr lang="en-US" dirty="0"/>
          </a:p>
        </p:txBody>
      </p:sp>
      <p:pic>
        <p:nvPicPr>
          <p:cNvPr id="15377" name="Picture 17" descr="File:Athena cis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1760" y="5206663"/>
            <a:ext cx="1121739" cy="149893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322080" y="6212672"/>
            <a:ext cx="1338035" cy="646331"/>
          </a:xfrm>
          <a:prstGeom prst="rect">
            <a:avLst/>
          </a:prstGeom>
        </p:spPr>
        <p:txBody>
          <a:bodyPr wrap="square">
            <a:spAutoFit/>
          </a:bodyPr>
          <a:lstStyle/>
          <a:p>
            <a:pPr algn="ctr"/>
            <a:r>
              <a:rPr lang="en-US" b="1" i="1" dirty="0" smtClean="0"/>
              <a:t>Goddess wisdom</a:t>
            </a:r>
            <a:endParaRPr lang="en-US" dirty="0"/>
          </a:p>
        </p:txBody>
      </p:sp>
      <p:pic>
        <p:nvPicPr>
          <p:cNvPr id="15379" name="Picture 19" descr="https://encrypted-tbn2.gstatic.com/images?q=tbn:ANd9GcTZY_TRqZ7alhw9jw9idf9jelO5lZzJdO5MN2UrusiLOsJFV9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4457" y="5146280"/>
            <a:ext cx="1069113" cy="160794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765472" y="6234546"/>
            <a:ext cx="1320156" cy="646331"/>
          </a:xfrm>
          <a:prstGeom prst="rect">
            <a:avLst/>
          </a:prstGeom>
        </p:spPr>
        <p:txBody>
          <a:bodyPr wrap="square">
            <a:spAutoFit/>
          </a:bodyPr>
          <a:lstStyle/>
          <a:p>
            <a:pPr algn="ctr"/>
            <a:r>
              <a:rPr lang="en-US" b="1" i="1" dirty="0" smtClean="0">
                <a:solidFill>
                  <a:srgbClr val="FF0000"/>
                </a:solidFill>
              </a:rPr>
              <a:t>Goddess  love</a:t>
            </a:r>
            <a:endParaRPr lang="en-US" dirty="0">
              <a:solidFill>
                <a:srgbClr val="FF0000"/>
              </a:solidFill>
            </a:endParaRPr>
          </a:p>
        </p:txBody>
      </p:sp>
      <p:cxnSp>
        <p:nvCxnSpPr>
          <p:cNvPr id="15360" name="Straight Connector 15359"/>
          <p:cNvCxnSpPr>
            <a:endCxn id="5" idx="2"/>
          </p:cNvCxnSpPr>
          <p:nvPr/>
        </p:nvCxnSpPr>
        <p:spPr>
          <a:xfrm flipV="1">
            <a:off x="1396852" y="1164967"/>
            <a:ext cx="2018293" cy="511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62" name="Straight Connector 15361"/>
          <p:cNvCxnSpPr>
            <a:stCxn id="5" idx="4"/>
            <a:endCxn id="2" idx="0"/>
          </p:cNvCxnSpPr>
          <p:nvPr/>
        </p:nvCxnSpPr>
        <p:spPr>
          <a:xfrm flipH="1">
            <a:off x="4686300" y="1872734"/>
            <a:ext cx="62345" cy="794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67" name="Straight Connector 15366"/>
          <p:cNvCxnSpPr>
            <a:endCxn id="5" idx="2"/>
          </p:cNvCxnSpPr>
          <p:nvPr/>
        </p:nvCxnSpPr>
        <p:spPr>
          <a:xfrm>
            <a:off x="2680855" y="707767"/>
            <a:ext cx="73429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69" name="Straight Connector 15368"/>
          <p:cNvCxnSpPr>
            <a:stCxn id="7" idx="2"/>
            <a:endCxn id="5" idx="6"/>
          </p:cNvCxnSpPr>
          <p:nvPr/>
        </p:nvCxnSpPr>
        <p:spPr>
          <a:xfrm flipH="1">
            <a:off x="6082145" y="707767"/>
            <a:ext cx="39485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71" name="Straight Connector 15370"/>
          <p:cNvCxnSpPr>
            <a:stCxn id="8" idx="0"/>
            <a:endCxn id="5" idx="6"/>
          </p:cNvCxnSpPr>
          <p:nvPr/>
        </p:nvCxnSpPr>
        <p:spPr>
          <a:xfrm flipH="1" flipV="1">
            <a:off x="6082145" y="1164967"/>
            <a:ext cx="1742210" cy="511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74" name="Straight Connector 15373"/>
          <p:cNvCxnSpPr/>
          <p:nvPr/>
        </p:nvCxnSpPr>
        <p:spPr>
          <a:xfrm flipV="1">
            <a:off x="6108406" y="4399913"/>
            <a:ext cx="213674" cy="107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78" name="Straight Connector 15377"/>
          <p:cNvCxnSpPr/>
          <p:nvPr/>
        </p:nvCxnSpPr>
        <p:spPr>
          <a:xfrm flipV="1">
            <a:off x="6556664" y="2667000"/>
            <a:ext cx="76200" cy="55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81" name="Straight Connector 15380"/>
          <p:cNvCxnSpPr>
            <a:endCxn id="8" idx="5"/>
          </p:cNvCxnSpPr>
          <p:nvPr/>
        </p:nvCxnSpPr>
        <p:spPr>
          <a:xfrm flipH="1" flipV="1">
            <a:off x="8767282" y="2884634"/>
            <a:ext cx="148118" cy="35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85" name="Straight Connector 15384"/>
          <p:cNvCxnSpPr/>
          <p:nvPr/>
        </p:nvCxnSpPr>
        <p:spPr>
          <a:xfrm>
            <a:off x="4686300" y="4617460"/>
            <a:ext cx="99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00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78234" cy="369332"/>
          </a:xfrm>
          <a:prstGeom prst="rect">
            <a:avLst/>
          </a:prstGeom>
        </p:spPr>
        <p:txBody>
          <a:bodyPr wrap="none">
            <a:spAutoFit/>
          </a:bodyPr>
          <a:lstStyle/>
          <a:p>
            <a:r>
              <a:rPr lang="en-US" b="1" i="1" u="sng" dirty="0" smtClean="0"/>
              <a:t>STANDARD WHI.5c</a:t>
            </a:r>
            <a:endParaRPr lang="en-US" dirty="0"/>
          </a:p>
        </p:txBody>
      </p:sp>
      <p:sp>
        <p:nvSpPr>
          <p:cNvPr id="5" name="Oval 4"/>
          <p:cNvSpPr/>
          <p:nvPr/>
        </p:nvSpPr>
        <p:spPr>
          <a:xfrm>
            <a:off x="-13855" y="2905899"/>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4724400"/>
            <a:ext cx="2819400" cy="21082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4918363"/>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48768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0" y="5201564"/>
            <a:ext cx="2667000" cy="923330"/>
          </a:xfrm>
          <a:prstGeom prst="rect">
            <a:avLst/>
          </a:prstGeom>
        </p:spPr>
        <p:txBody>
          <a:bodyPr wrap="square">
            <a:spAutoFit/>
          </a:bodyPr>
          <a:lstStyle/>
          <a:p>
            <a:pPr algn="ctr"/>
            <a:r>
              <a:rPr lang="en-US" b="1" i="1" dirty="0"/>
              <a:t>Social structure and citizenship in the Greek polis</a:t>
            </a:r>
          </a:p>
        </p:txBody>
      </p:sp>
      <p:sp>
        <p:nvSpPr>
          <p:cNvPr id="10" name="Rectangle 9"/>
          <p:cNvSpPr/>
          <p:nvPr/>
        </p:nvSpPr>
        <p:spPr>
          <a:xfrm>
            <a:off x="211281" y="4901367"/>
            <a:ext cx="2299855" cy="1754326"/>
          </a:xfrm>
          <a:prstGeom prst="rect">
            <a:avLst/>
          </a:prstGeom>
        </p:spPr>
        <p:txBody>
          <a:bodyPr wrap="square">
            <a:spAutoFit/>
          </a:bodyPr>
          <a:lstStyle/>
          <a:p>
            <a:pPr algn="ctr"/>
            <a:r>
              <a:rPr lang="en-US" dirty="0"/>
              <a:t>Citizens (free adult males) had political rights and the responsibility of civic participation in government.</a:t>
            </a:r>
          </a:p>
        </p:txBody>
      </p:sp>
      <p:sp>
        <p:nvSpPr>
          <p:cNvPr id="12" name="Rectangle 11"/>
          <p:cNvSpPr/>
          <p:nvPr/>
        </p:nvSpPr>
        <p:spPr>
          <a:xfrm>
            <a:off x="176645" y="3152001"/>
            <a:ext cx="2286000" cy="923330"/>
          </a:xfrm>
          <a:prstGeom prst="rect">
            <a:avLst/>
          </a:prstGeom>
        </p:spPr>
        <p:txBody>
          <a:bodyPr>
            <a:spAutoFit/>
          </a:bodyPr>
          <a:lstStyle/>
          <a:p>
            <a:pPr lvl="0" algn="ctr"/>
            <a:r>
              <a:rPr lang="en-US" dirty="0">
                <a:solidFill>
                  <a:prstClr val="black"/>
                </a:solidFill>
              </a:rPr>
              <a:t>Women and foreigners had no political rights.</a:t>
            </a:r>
          </a:p>
        </p:txBody>
      </p:sp>
      <p:sp>
        <p:nvSpPr>
          <p:cNvPr id="13" name="Rectangle 12"/>
          <p:cNvSpPr/>
          <p:nvPr/>
        </p:nvSpPr>
        <p:spPr>
          <a:xfrm>
            <a:off x="6497782" y="5340063"/>
            <a:ext cx="2653145" cy="646331"/>
          </a:xfrm>
          <a:prstGeom prst="rect">
            <a:avLst/>
          </a:prstGeom>
        </p:spPr>
        <p:txBody>
          <a:bodyPr wrap="square">
            <a:spAutoFit/>
          </a:bodyPr>
          <a:lstStyle/>
          <a:p>
            <a:pPr algn="ctr"/>
            <a:r>
              <a:rPr lang="en-US" dirty="0"/>
              <a:t>Slaves had no political rights</a:t>
            </a:r>
          </a:p>
        </p:txBody>
      </p:sp>
      <p:sp>
        <p:nvSpPr>
          <p:cNvPr id="14" name="Rectangle 13"/>
          <p:cNvSpPr/>
          <p:nvPr/>
        </p:nvSpPr>
        <p:spPr>
          <a:xfrm>
            <a:off x="6329511" y="1066800"/>
            <a:ext cx="2724433" cy="2724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p:cNvSpPr>
            <a:spLocks noChangeArrowheads="1"/>
          </p:cNvSpPr>
          <p:nvPr/>
        </p:nvSpPr>
        <p:spPr bwMode="auto">
          <a:xfrm>
            <a:off x="6329511" y="1066800"/>
            <a:ext cx="27244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Classical Athens developed the most democratic system of government the world had ever seen, although not everyone could participate in decision making. It became a foundation of modern democracies.</a:t>
            </a:r>
            <a:endPar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pic>
        <p:nvPicPr>
          <p:cNvPr id="17413" name="Picture 5" descr="http://upload.wikimedia.org/wikipedia/commons/thumb/c/c4/Akropolis_by_Leo_von_Klenze.jpg/300px-Akropolis_by_Leo_von_Klen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23" y="352991"/>
            <a:ext cx="5334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76646" y="153532"/>
            <a:ext cx="5919354" cy="2361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 idx="4"/>
          </p:cNvCxnSpPr>
          <p:nvPr/>
        </p:nvCxnSpPr>
        <p:spPr>
          <a:xfrm>
            <a:off x="1319645" y="4321433"/>
            <a:ext cx="1956955" cy="1088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6"/>
          </p:cNvCxnSpPr>
          <p:nvPr/>
        </p:nvCxnSpPr>
        <p:spPr>
          <a:xfrm flipV="1">
            <a:off x="2819400" y="5410200"/>
            <a:ext cx="457200" cy="368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2"/>
            <a:endCxn id="8" idx="6"/>
          </p:cNvCxnSpPr>
          <p:nvPr/>
        </p:nvCxnSpPr>
        <p:spPr>
          <a:xfrm flipH="1" flipV="1">
            <a:off x="5943600" y="5584567"/>
            <a:ext cx="533400" cy="41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0"/>
          </p:cNvCxnSpPr>
          <p:nvPr/>
        </p:nvCxnSpPr>
        <p:spPr>
          <a:xfrm flipV="1">
            <a:off x="4610100" y="4191000"/>
            <a:ext cx="0" cy="685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7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819400"/>
            <a:ext cx="25146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3276600" y="3412775"/>
            <a:ext cx="2514600" cy="369332"/>
          </a:xfrm>
          <a:prstGeom prst="rect">
            <a:avLst/>
          </a:prstGeom>
        </p:spPr>
        <p:txBody>
          <a:bodyPr wrap="square">
            <a:spAutoFit/>
          </a:bodyPr>
          <a:lstStyle/>
          <a:p>
            <a:pPr algn="ctr"/>
            <a:r>
              <a:rPr lang="en-US" b="1" dirty="0"/>
              <a:t>STANDARD WHI.5c</a:t>
            </a:r>
          </a:p>
        </p:txBody>
      </p:sp>
      <p:sp>
        <p:nvSpPr>
          <p:cNvPr id="4" name="Oval 3"/>
          <p:cNvSpPr/>
          <p:nvPr/>
        </p:nvSpPr>
        <p:spPr>
          <a:xfrm>
            <a:off x="76200" y="2650774"/>
            <a:ext cx="2819400" cy="1692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809" y="69273"/>
            <a:ext cx="2971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24600" y="616527"/>
            <a:ext cx="2514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76600" y="609600"/>
            <a:ext cx="2514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a:spLocks noChangeArrowheads="1"/>
          </p:cNvSpPr>
          <p:nvPr/>
        </p:nvSpPr>
        <p:spPr bwMode="auto">
          <a:xfrm>
            <a:off x="3290454" y="1053129"/>
            <a:ext cx="25007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Athens</a:t>
            </a:r>
            <a:endParaRPr kumimoji="0" lang="en-US" altLang="en-US" b="0" i="1"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103909" y="390435"/>
            <a:ext cx="2667000" cy="1200329"/>
          </a:xfrm>
          <a:prstGeom prst="rect">
            <a:avLst/>
          </a:prstGeom>
        </p:spPr>
        <p:txBody>
          <a:bodyPr wrap="square">
            <a:spAutoFit/>
          </a:bodyPr>
          <a:lstStyle/>
          <a:p>
            <a:pPr lvl="0" algn="ctr"/>
            <a:r>
              <a:rPr lang="en-US" dirty="0"/>
              <a:t>Stages in the evolution of Athenian government: Monarchy, aristocracy, tyranny, democracy</a:t>
            </a:r>
          </a:p>
        </p:txBody>
      </p:sp>
      <p:sp>
        <p:nvSpPr>
          <p:cNvPr id="10" name="Rectangle 9"/>
          <p:cNvSpPr/>
          <p:nvPr/>
        </p:nvSpPr>
        <p:spPr>
          <a:xfrm>
            <a:off x="6359236" y="1099295"/>
            <a:ext cx="2479964" cy="646331"/>
          </a:xfrm>
          <a:prstGeom prst="rect">
            <a:avLst/>
          </a:prstGeom>
        </p:spPr>
        <p:txBody>
          <a:bodyPr wrap="square">
            <a:spAutoFit/>
          </a:bodyPr>
          <a:lstStyle/>
          <a:p>
            <a:pPr algn="ctr"/>
            <a:r>
              <a:rPr lang="en-US" dirty="0"/>
              <a:t>Tyrants who worked for reform: Draco, Solon</a:t>
            </a:r>
          </a:p>
        </p:txBody>
      </p:sp>
      <p:sp>
        <p:nvSpPr>
          <p:cNvPr id="11" name="Rectangle 10"/>
          <p:cNvSpPr/>
          <p:nvPr/>
        </p:nvSpPr>
        <p:spPr>
          <a:xfrm>
            <a:off x="228600" y="2819400"/>
            <a:ext cx="2528455" cy="1477328"/>
          </a:xfrm>
          <a:prstGeom prst="rect">
            <a:avLst/>
          </a:prstGeom>
        </p:spPr>
        <p:txBody>
          <a:bodyPr wrap="square">
            <a:spAutoFit/>
          </a:bodyPr>
          <a:lstStyle/>
          <a:p>
            <a:pPr algn="ctr"/>
            <a:r>
              <a:rPr lang="en-US" dirty="0"/>
              <a:t>Origin of democratic principles: Direct democracy, public debate, duties of the citizen</a:t>
            </a:r>
          </a:p>
        </p:txBody>
      </p:sp>
      <p:sp>
        <p:nvSpPr>
          <p:cNvPr id="12" name="Rectangle 2"/>
          <p:cNvSpPr>
            <a:spLocks noChangeArrowheads="1"/>
          </p:cNvSpPr>
          <p:nvPr/>
        </p:nvSpPr>
        <p:spPr bwMode="auto">
          <a:xfrm>
            <a:off x="3314700" y="5530334"/>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Sparta</a:t>
            </a:r>
            <a:endParaRPr kumimoji="0" lang="en-US" altLang="en-US" b="0" i="1"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2"/>
          <p:cNvSpPr/>
          <p:nvPr/>
        </p:nvSpPr>
        <p:spPr>
          <a:xfrm>
            <a:off x="3314700" y="4953000"/>
            <a:ext cx="2514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200" y="5206800"/>
            <a:ext cx="2514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59236" y="5137666"/>
            <a:ext cx="2514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4745" y="5537168"/>
            <a:ext cx="2362200" cy="923330"/>
          </a:xfrm>
          <a:prstGeom prst="rect">
            <a:avLst/>
          </a:prstGeom>
        </p:spPr>
        <p:txBody>
          <a:bodyPr wrap="square">
            <a:spAutoFit/>
          </a:bodyPr>
          <a:lstStyle/>
          <a:p>
            <a:pPr algn="ctr"/>
            <a:r>
              <a:rPr lang="en-US" dirty="0"/>
              <a:t>Oligarchy (rule by a small group)</a:t>
            </a:r>
          </a:p>
          <a:p>
            <a:pPr algn="ctr"/>
            <a:r>
              <a:rPr lang="en-US" dirty="0"/>
              <a:t>Rigid social structure</a:t>
            </a:r>
          </a:p>
        </p:txBody>
      </p:sp>
      <p:sp>
        <p:nvSpPr>
          <p:cNvPr id="17" name="Rectangle 16"/>
          <p:cNvSpPr/>
          <p:nvPr/>
        </p:nvSpPr>
        <p:spPr>
          <a:xfrm>
            <a:off x="6407727" y="5645634"/>
            <a:ext cx="2479964" cy="646331"/>
          </a:xfrm>
          <a:prstGeom prst="rect">
            <a:avLst/>
          </a:prstGeom>
        </p:spPr>
        <p:txBody>
          <a:bodyPr wrap="square">
            <a:spAutoFit/>
          </a:bodyPr>
          <a:lstStyle/>
          <a:p>
            <a:pPr algn="ctr"/>
            <a:r>
              <a:rPr lang="en-US" dirty="0"/>
              <a:t>Militaristic and aggressive society</a:t>
            </a:r>
          </a:p>
        </p:txBody>
      </p:sp>
      <p:sp>
        <p:nvSpPr>
          <p:cNvPr id="18" name="Rectangle 17"/>
          <p:cNvSpPr/>
          <p:nvPr/>
        </p:nvSpPr>
        <p:spPr>
          <a:xfrm>
            <a:off x="6324600" y="2286000"/>
            <a:ext cx="25146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a:spLocks noChangeArrowheads="1"/>
          </p:cNvSpPr>
          <p:nvPr/>
        </p:nvSpPr>
        <p:spPr bwMode="auto">
          <a:xfrm>
            <a:off x="6317673" y="2427238"/>
            <a:ext cx="252152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Classical Athens developed the most democratic system of government the world had ever seen, although not everyone could participate in decision making. It became a foundation of modern democracies.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Contrasting philosophies of government divided the Greek city-states of Athens (democracy) and Sparta (oligarchy).</a:t>
            </a:r>
            <a:r>
              <a:rPr kumimoji="0" lang="en-US" altLang="en-US" sz="16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21" name="Straight Connector 20"/>
          <p:cNvCxnSpPr>
            <a:stCxn id="7" idx="4"/>
            <a:endCxn id="2" idx="0"/>
          </p:cNvCxnSpPr>
          <p:nvPr/>
        </p:nvCxnSpPr>
        <p:spPr>
          <a:xfrm>
            <a:off x="4533900" y="21336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6"/>
            <a:endCxn id="7" idx="2"/>
          </p:cNvCxnSpPr>
          <p:nvPr/>
        </p:nvCxnSpPr>
        <p:spPr>
          <a:xfrm>
            <a:off x="2905991" y="983673"/>
            <a:ext cx="370609" cy="387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0"/>
          </p:cNvCxnSpPr>
          <p:nvPr/>
        </p:nvCxnSpPr>
        <p:spPr>
          <a:xfrm flipV="1">
            <a:off x="1485900" y="1422460"/>
            <a:ext cx="1804554" cy="1228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2"/>
          </p:cNvCxnSpPr>
          <p:nvPr/>
        </p:nvCxnSpPr>
        <p:spPr>
          <a:xfrm flipH="1" flipV="1">
            <a:off x="5829300" y="1371600"/>
            <a:ext cx="495300" cy="6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0"/>
          </p:cNvCxnSpPr>
          <p:nvPr/>
        </p:nvCxnSpPr>
        <p:spPr>
          <a:xfrm flipV="1">
            <a:off x="4572000" y="4343399"/>
            <a:ext cx="0" cy="609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3" idx="2"/>
          </p:cNvCxnSpPr>
          <p:nvPr/>
        </p:nvCxnSpPr>
        <p:spPr>
          <a:xfrm flipV="1">
            <a:off x="2590800" y="5715000"/>
            <a:ext cx="723900" cy="25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2"/>
          </p:cNvCxnSpPr>
          <p:nvPr/>
        </p:nvCxnSpPr>
        <p:spPr>
          <a:xfrm flipH="1" flipV="1">
            <a:off x="5829300" y="5841900"/>
            <a:ext cx="529936" cy="577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51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WHI.5d</a:t>
            </a:r>
            <a:endParaRPr lang="en-US" dirty="0"/>
          </a:p>
        </p:txBody>
      </p:sp>
      <p:sp>
        <p:nvSpPr>
          <p:cNvPr id="4" name="Oval 3"/>
          <p:cNvSpPr/>
          <p:nvPr/>
        </p:nvSpPr>
        <p:spPr>
          <a:xfrm>
            <a:off x="-30702" y="1842165"/>
            <a:ext cx="2667000" cy="18242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69182" y="301382"/>
            <a:ext cx="2874818" cy="20482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307" y="92518"/>
            <a:ext cx="2522807" cy="1444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76600" y="228600"/>
            <a:ext cx="2667000" cy="1415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97382" y="549717"/>
            <a:ext cx="2646218" cy="923330"/>
          </a:xfrm>
          <a:prstGeom prst="rect">
            <a:avLst/>
          </a:prstGeom>
        </p:spPr>
        <p:txBody>
          <a:bodyPr wrap="square">
            <a:spAutoFit/>
          </a:bodyPr>
          <a:lstStyle/>
          <a:p>
            <a:pPr algn="ctr"/>
            <a:r>
              <a:rPr lang="en-US" b="1" i="1" dirty="0"/>
              <a:t>Importance of Persian Wars (499–449</a:t>
            </a:r>
            <a:r>
              <a:rPr lang="en-US" b="1" i="1" cap="small" dirty="0"/>
              <a:t> </a:t>
            </a:r>
            <a:r>
              <a:rPr lang="en-US" b="1" i="1" cap="small" dirty="0" err="1"/>
              <a:t>b.c.</a:t>
            </a:r>
            <a:r>
              <a:rPr lang="en-US" b="1" i="1" cap="small" dirty="0"/>
              <a:t> [</a:t>
            </a:r>
            <a:r>
              <a:rPr lang="en-US" b="1" i="1" cap="small" dirty="0" err="1"/>
              <a:t>b.c.e</a:t>
            </a:r>
            <a:r>
              <a:rPr lang="en-US" b="1" i="1" cap="small" dirty="0"/>
              <a:t>.])</a:t>
            </a:r>
            <a:endParaRPr lang="en-US" b="1" i="1" dirty="0"/>
          </a:p>
        </p:txBody>
      </p:sp>
      <p:sp>
        <p:nvSpPr>
          <p:cNvPr id="9" name="Rectangle 8"/>
          <p:cNvSpPr/>
          <p:nvPr/>
        </p:nvSpPr>
        <p:spPr>
          <a:xfrm>
            <a:off x="107037" y="305075"/>
            <a:ext cx="2286000" cy="1200329"/>
          </a:xfrm>
          <a:prstGeom prst="rect">
            <a:avLst/>
          </a:prstGeom>
        </p:spPr>
        <p:txBody>
          <a:bodyPr wrap="square">
            <a:spAutoFit/>
          </a:bodyPr>
          <a:lstStyle/>
          <a:p>
            <a:pPr algn="ctr"/>
            <a:r>
              <a:rPr lang="en-US" dirty="0"/>
              <a:t>Persian wars united Athens and Sparta against the Persian Empire.</a:t>
            </a:r>
          </a:p>
        </p:txBody>
      </p:sp>
      <p:sp>
        <p:nvSpPr>
          <p:cNvPr id="10" name="Rectangle 9"/>
          <p:cNvSpPr/>
          <p:nvPr/>
        </p:nvSpPr>
        <p:spPr>
          <a:xfrm>
            <a:off x="107037" y="2218252"/>
            <a:ext cx="2513656" cy="1077218"/>
          </a:xfrm>
          <a:prstGeom prst="rect">
            <a:avLst/>
          </a:prstGeom>
        </p:spPr>
        <p:txBody>
          <a:bodyPr wrap="square">
            <a:spAutoFit/>
          </a:bodyPr>
          <a:lstStyle/>
          <a:p>
            <a:pPr algn="ctr"/>
            <a:r>
              <a:rPr lang="en-US" sz="1600" dirty="0"/>
              <a:t>Athenian victories over the Persians at </a:t>
            </a:r>
            <a:r>
              <a:rPr lang="en-US" sz="1600" b="1" i="1" dirty="0"/>
              <a:t>Marathon</a:t>
            </a:r>
            <a:r>
              <a:rPr lang="en-US" sz="1600" dirty="0"/>
              <a:t> and </a:t>
            </a:r>
            <a:r>
              <a:rPr lang="en-US" sz="1600" b="1" i="1" dirty="0"/>
              <a:t>Salamis</a:t>
            </a:r>
            <a:r>
              <a:rPr lang="en-US" sz="1600" dirty="0"/>
              <a:t> left Greeks in control of the Aegean Sea</a:t>
            </a:r>
          </a:p>
        </p:txBody>
      </p:sp>
      <p:sp>
        <p:nvSpPr>
          <p:cNvPr id="11" name="Rectangle 10"/>
          <p:cNvSpPr/>
          <p:nvPr/>
        </p:nvSpPr>
        <p:spPr>
          <a:xfrm>
            <a:off x="6487391" y="567853"/>
            <a:ext cx="2438400" cy="1477328"/>
          </a:xfrm>
          <a:prstGeom prst="rect">
            <a:avLst/>
          </a:prstGeom>
        </p:spPr>
        <p:txBody>
          <a:bodyPr wrap="square">
            <a:spAutoFit/>
          </a:bodyPr>
          <a:lstStyle/>
          <a:p>
            <a:pPr algn="ctr"/>
            <a:r>
              <a:rPr lang="en-US" dirty="0"/>
              <a:t>Athens preserved its independence and continued innovations in government and culture.</a:t>
            </a:r>
          </a:p>
        </p:txBody>
      </p:sp>
      <p:sp>
        <p:nvSpPr>
          <p:cNvPr id="12" name="Rectangle 11"/>
          <p:cNvSpPr/>
          <p:nvPr/>
        </p:nvSpPr>
        <p:spPr>
          <a:xfrm>
            <a:off x="6391858" y="2575958"/>
            <a:ext cx="2724433" cy="1919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a:spLocks noChangeArrowheads="1"/>
          </p:cNvSpPr>
          <p:nvPr/>
        </p:nvSpPr>
        <p:spPr bwMode="auto">
          <a:xfrm>
            <a:off x="6433422" y="2828835"/>
            <a:ext cx="27244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Greeks defeated the Persian empire and preserved their political independence.</a:t>
            </a:r>
            <a:endPar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pic>
        <p:nvPicPr>
          <p:cNvPr id="18435" name="Picture 3" descr="http://greekandroman27.files.wordpress.com/2011/01/persian-wa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1" y="4024643"/>
            <a:ext cx="3009900" cy="26047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7036" y="3895634"/>
            <a:ext cx="3190346" cy="2809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7" name="Picture 5" descr="http://2.bp.blogspot.com/-YClgn2CahFo/UzLxn58Iv7I/AAAAAAAAAU8/lGbOgTWBSvY/s1600/Persian+w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138" y="4724400"/>
            <a:ext cx="5424861" cy="21336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a:stCxn id="7" idx="4"/>
          </p:cNvCxnSpPr>
          <p:nvPr/>
        </p:nvCxnSpPr>
        <p:spPr>
          <a:xfrm>
            <a:off x="4610100" y="1644134"/>
            <a:ext cx="0" cy="1022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0"/>
            <a:endCxn id="7" idx="2"/>
          </p:cNvCxnSpPr>
          <p:nvPr/>
        </p:nvCxnSpPr>
        <p:spPr>
          <a:xfrm flipV="1">
            <a:off x="1302798" y="936367"/>
            <a:ext cx="1973802" cy="905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6"/>
            <a:endCxn id="7" idx="2"/>
          </p:cNvCxnSpPr>
          <p:nvPr/>
        </p:nvCxnSpPr>
        <p:spPr>
          <a:xfrm>
            <a:off x="2476500" y="814525"/>
            <a:ext cx="800100" cy="12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2"/>
            <a:endCxn id="8" idx="3"/>
          </p:cNvCxnSpPr>
          <p:nvPr/>
        </p:nvCxnSpPr>
        <p:spPr>
          <a:xfrm flipH="1" flipV="1">
            <a:off x="5943600" y="1011382"/>
            <a:ext cx="325582" cy="314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4" idx="4"/>
          </p:cNvCxnSpPr>
          <p:nvPr/>
        </p:nvCxnSpPr>
        <p:spPr>
          <a:xfrm flipV="1">
            <a:off x="1302798" y="3666408"/>
            <a:ext cx="0" cy="2292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2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WHI.5d</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267" y="4558144"/>
            <a:ext cx="26892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3015" y="4954116"/>
            <a:ext cx="2814653" cy="17341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11191" y="3428999"/>
            <a:ext cx="2732809" cy="23777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3015" y="2667000"/>
            <a:ext cx="2724433" cy="2056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34714" y="4852736"/>
            <a:ext cx="2631111" cy="923330"/>
          </a:xfrm>
          <a:prstGeom prst="rect">
            <a:avLst/>
          </a:prstGeom>
        </p:spPr>
        <p:txBody>
          <a:bodyPr wrap="square">
            <a:spAutoFit/>
          </a:bodyPr>
          <a:lstStyle/>
          <a:p>
            <a:pPr algn="ctr"/>
            <a:r>
              <a:rPr lang="en-US" b="1" i="1" dirty="0"/>
              <a:t>Importance of Peloponnesian War (431–404 </a:t>
            </a:r>
            <a:r>
              <a:rPr lang="en-US" b="1" i="1" cap="small" dirty="0" err="1"/>
              <a:t>b.c.</a:t>
            </a:r>
            <a:r>
              <a:rPr lang="en-US" b="1" i="1" cap="small" dirty="0"/>
              <a:t> [</a:t>
            </a:r>
            <a:r>
              <a:rPr lang="en-US" b="1" i="1" cap="small" dirty="0" err="1"/>
              <a:t>b.c.e</a:t>
            </a:r>
            <a:r>
              <a:rPr lang="en-US" b="1" i="1" cap="small" dirty="0"/>
              <a:t>.])</a:t>
            </a:r>
            <a:endParaRPr lang="en-US" b="1" i="1" dirty="0"/>
          </a:p>
        </p:txBody>
      </p:sp>
      <p:sp>
        <p:nvSpPr>
          <p:cNvPr id="8" name="Rectangle 3"/>
          <p:cNvSpPr>
            <a:spLocks noChangeArrowheads="1"/>
          </p:cNvSpPr>
          <p:nvPr/>
        </p:nvSpPr>
        <p:spPr bwMode="auto">
          <a:xfrm>
            <a:off x="6665686" y="3610775"/>
            <a:ext cx="2362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Caused in part by competition for control of the Greek world: Athens and the Delian League versus Sparta and the Peloponnesian League</a:t>
            </a:r>
            <a:endParaRPr kumimoji="0" lang="en-US" altLang="en-US" b="0" i="0" u="none" strike="noStrike" cap="none" normalizeH="0" baseline="0" dirty="0" smtClean="0">
              <a:ln>
                <a:noFill/>
              </a:ln>
              <a:solidFill>
                <a:schemeClr val="tx1"/>
              </a:solidFill>
              <a:effectLst/>
            </a:endParaRPr>
          </a:p>
        </p:txBody>
      </p:sp>
      <p:sp>
        <p:nvSpPr>
          <p:cNvPr id="9" name="Rectangle 8"/>
          <p:cNvSpPr/>
          <p:nvPr/>
        </p:nvSpPr>
        <p:spPr>
          <a:xfrm>
            <a:off x="437341" y="5277281"/>
            <a:ext cx="2286000" cy="1200329"/>
          </a:xfrm>
          <a:prstGeom prst="rect">
            <a:avLst/>
          </a:prstGeom>
        </p:spPr>
        <p:txBody>
          <a:bodyPr wrap="square">
            <a:spAutoFit/>
          </a:bodyPr>
          <a:lstStyle/>
          <a:p>
            <a:pPr algn="ctr"/>
            <a:r>
              <a:rPr lang="en-US" dirty="0"/>
              <a:t>Resulted in slowing of cultural advance and the weakening of political power</a:t>
            </a:r>
          </a:p>
        </p:txBody>
      </p:sp>
      <p:sp>
        <p:nvSpPr>
          <p:cNvPr id="10" name="Rectangle 4"/>
          <p:cNvSpPr>
            <a:spLocks noChangeArrowheads="1"/>
          </p:cNvSpPr>
          <p:nvPr/>
        </p:nvSpPr>
        <p:spPr bwMode="auto">
          <a:xfrm>
            <a:off x="187529" y="3246318"/>
            <a:ext cx="272443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charset="0"/>
                <a:cs typeface="Times New Roman" pitchFamily="18" charset="0"/>
              </a:rPr>
              <a:t>Competition between Sparta and Athens for control of </a:t>
            </a: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charset="0"/>
                <a:cs typeface="Times New Roman" pitchFamily="18" charset="0"/>
              </a:rPr>
              <a:t>Greece</a:t>
            </a: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charset="0"/>
                <a:cs typeface="Times New Roman" pitchFamily="18" charset="0"/>
              </a:rPr>
              <a:t> helped cause the Peloponnesian War.</a:t>
            </a:r>
            <a:r>
              <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2" name="Rectangle 11"/>
          <p:cNvSpPr/>
          <p:nvPr/>
        </p:nvSpPr>
        <p:spPr>
          <a:xfrm>
            <a:off x="1143001" y="85442"/>
            <a:ext cx="41910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24624" y="85442"/>
            <a:ext cx="3327726"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824" y="223498"/>
            <a:ext cx="28733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9698"/>
            <a:ext cx="381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a:stCxn id="2" idx="4"/>
            <a:endCxn id="19458" idx="0"/>
          </p:cNvCxnSpPr>
          <p:nvPr/>
        </p:nvCxnSpPr>
        <p:spPr>
          <a:xfrm>
            <a:off x="4686300" y="4191000"/>
            <a:ext cx="35580" cy="367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6"/>
            <a:endCxn id="19458" idx="1"/>
          </p:cNvCxnSpPr>
          <p:nvPr/>
        </p:nvCxnSpPr>
        <p:spPr>
          <a:xfrm flipV="1">
            <a:off x="2987668" y="5277282"/>
            <a:ext cx="389599" cy="543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458" idx="3"/>
            <a:endCxn id="6" idx="2"/>
          </p:cNvCxnSpPr>
          <p:nvPr/>
        </p:nvCxnSpPr>
        <p:spPr>
          <a:xfrm flipV="1">
            <a:off x="6066492" y="4617886"/>
            <a:ext cx="344699" cy="659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2"/>
          </p:cNvCxnSpPr>
          <p:nvPr/>
        </p:nvCxnSpPr>
        <p:spPr>
          <a:xfrm>
            <a:off x="7388487" y="2371442"/>
            <a:ext cx="14024" cy="1057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1" y="2371442"/>
            <a:ext cx="2068510" cy="10575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9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050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97470" cy="369332"/>
          </a:xfrm>
          <a:prstGeom prst="rect">
            <a:avLst/>
          </a:prstGeom>
        </p:spPr>
        <p:txBody>
          <a:bodyPr wrap="none">
            <a:spAutoFit/>
          </a:bodyPr>
          <a:lstStyle/>
          <a:p>
            <a:r>
              <a:rPr lang="en-US" b="1" i="1" u="sng" dirty="0" smtClean="0"/>
              <a:t>STANDARD WHI.5e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822" y="178530"/>
            <a:ext cx="2502189" cy="266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435" y="380998"/>
            <a:ext cx="3259129"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799"/>
            <a:ext cx="26892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28999" y="638471"/>
            <a:ext cx="2438401" cy="1477328"/>
          </a:xfrm>
          <a:prstGeom prst="rect">
            <a:avLst/>
          </a:prstGeom>
        </p:spPr>
        <p:txBody>
          <a:bodyPr wrap="square">
            <a:spAutoFit/>
          </a:bodyPr>
          <a:lstStyle/>
          <a:p>
            <a:pPr algn="ctr"/>
            <a:r>
              <a:rPr lang="en-US" b="1" i="1" dirty="0"/>
              <a:t>Golden Age of Pericles (mostly occurring between the Persian and the Peloponnesian Wars)</a:t>
            </a:r>
          </a:p>
        </p:txBody>
      </p:sp>
      <p:sp>
        <p:nvSpPr>
          <p:cNvPr id="8" name="Rectangle 7"/>
          <p:cNvSpPr/>
          <p:nvPr/>
        </p:nvSpPr>
        <p:spPr>
          <a:xfrm>
            <a:off x="110835" y="814206"/>
            <a:ext cx="2438401" cy="1200329"/>
          </a:xfrm>
          <a:prstGeom prst="rect">
            <a:avLst/>
          </a:prstGeom>
        </p:spPr>
        <p:txBody>
          <a:bodyPr wrap="square">
            <a:spAutoFit/>
          </a:bodyPr>
          <a:lstStyle/>
          <a:p>
            <a:pPr algn="ctr"/>
            <a:r>
              <a:rPr lang="en-US" dirty="0"/>
              <a:t>Pericles extended democracy; most adult males had an equal voice.</a:t>
            </a:r>
          </a:p>
        </p:txBody>
      </p:sp>
      <p:sp>
        <p:nvSpPr>
          <p:cNvPr id="9" name="Rectangle 8"/>
          <p:cNvSpPr/>
          <p:nvPr/>
        </p:nvSpPr>
        <p:spPr>
          <a:xfrm>
            <a:off x="6799116" y="632463"/>
            <a:ext cx="2133600" cy="2031325"/>
          </a:xfrm>
          <a:prstGeom prst="rect">
            <a:avLst/>
          </a:prstGeom>
        </p:spPr>
        <p:txBody>
          <a:bodyPr wrap="square">
            <a:spAutoFit/>
          </a:bodyPr>
          <a:lstStyle/>
          <a:p>
            <a:pPr algn="ctr"/>
            <a:r>
              <a:rPr lang="en-US" dirty="0"/>
              <a:t>Pericles had Athens rebuilt after destruction in the Persian Wars; the Parthenon is an example of this reconstruction.</a:t>
            </a:r>
          </a:p>
        </p:txBody>
      </p:sp>
      <p:sp>
        <p:nvSpPr>
          <p:cNvPr id="10" name="Rectangle 9"/>
          <p:cNvSpPr/>
          <p:nvPr/>
        </p:nvSpPr>
        <p:spPr>
          <a:xfrm>
            <a:off x="3324083" y="4495800"/>
            <a:ext cx="2724433" cy="2056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92578" y="3474672"/>
            <a:ext cx="2724433" cy="29565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0147" y="2845531"/>
            <a:ext cx="2724433" cy="3585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24083" y="4861535"/>
            <a:ext cx="2724433" cy="1569660"/>
          </a:xfrm>
          <a:prstGeom prst="rect">
            <a:avLst/>
          </a:prstGeom>
        </p:spPr>
        <p:txBody>
          <a:bodyPr wrap="square">
            <a:spAutoFit/>
          </a:bodyPr>
          <a:lstStyle/>
          <a:p>
            <a:pPr algn="ctr"/>
            <a:r>
              <a:rPr lang="en-US" sz="2400" b="1" i="1" dirty="0">
                <a:latin typeface="Freestyle Script" panose="030804020302050B0404" pitchFamily="66" charset="0"/>
              </a:rPr>
              <a:t>Athenian culture during the classical era became one of the foundation stones of Western civilization.</a:t>
            </a:r>
          </a:p>
        </p:txBody>
      </p:sp>
      <p:pic>
        <p:nvPicPr>
          <p:cNvPr id="20482" name="Picture 2" descr="http://t2.gstatic.com/images?q=tbn:ANd9GcRIoHKhvho15P53vzk1H_cRDhkKyHeVpK9uUAPgJas5wDDAZ2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29" y="3047999"/>
            <a:ext cx="236269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encrypted-tbn2.gstatic.com/images?q=tbn:ANd9GcTZb0U66w0RuNOWvcgUT40Ny67G98DUGcgmU1J0Em-HcH7cxk_53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422" y="3590923"/>
            <a:ext cx="2529178" cy="265747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a:endCxn id="2" idx="0"/>
          </p:cNvCxnSpPr>
          <p:nvPr/>
        </p:nvCxnSpPr>
        <p:spPr>
          <a:xfrm>
            <a:off x="4686299" y="2209799"/>
            <a:ext cx="1" cy="457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3"/>
          </p:cNvCxnSpPr>
          <p:nvPr/>
        </p:nvCxnSpPr>
        <p:spPr>
          <a:xfrm>
            <a:off x="6137564" y="1295399"/>
            <a:ext cx="491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5" idx="1"/>
          </p:cNvCxnSpPr>
          <p:nvPr/>
        </p:nvCxnSpPr>
        <p:spPr>
          <a:xfrm flipV="1">
            <a:off x="2689225" y="1295399"/>
            <a:ext cx="189210" cy="109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0"/>
          </p:cNvCxnSpPr>
          <p:nvPr/>
        </p:nvCxnSpPr>
        <p:spPr>
          <a:xfrm flipV="1">
            <a:off x="1502364" y="2124074"/>
            <a:ext cx="5512" cy="72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4" idx="2"/>
          </p:cNvCxnSpPr>
          <p:nvPr/>
        </p:nvCxnSpPr>
        <p:spPr>
          <a:xfrm flipV="1">
            <a:off x="7865916" y="2845531"/>
            <a:ext cx="1" cy="5834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94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81680" y="3198167"/>
            <a:ext cx="2609240" cy="461665"/>
          </a:xfrm>
          <a:prstGeom prst="rect">
            <a:avLst/>
          </a:prstGeom>
        </p:spPr>
        <p:txBody>
          <a:bodyPr wrap="none">
            <a:spAutoFit/>
          </a:bodyPr>
          <a:lstStyle/>
          <a:p>
            <a:r>
              <a:rPr lang="en-US" sz="2400" b="1" i="1" u="sng" dirty="0"/>
              <a:t>STANDARD WHI.2b</a:t>
            </a:r>
          </a:p>
        </p:txBody>
      </p:sp>
      <p:sp>
        <p:nvSpPr>
          <p:cNvPr id="4" name="Rectangle 3"/>
          <p:cNvSpPr/>
          <p:nvPr/>
        </p:nvSpPr>
        <p:spPr>
          <a:xfrm>
            <a:off x="3546062" y="5509551"/>
            <a:ext cx="2444858" cy="646331"/>
          </a:xfrm>
          <a:prstGeom prst="rect">
            <a:avLst/>
          </a:prstGeom>
        </p:spPr>
        <p:txBody>
          <a:bodyPr wrap="square">
            <a:spAutoFit/>
          </a:bodyPr>
          <a:lstStyle/>
          <a:p>
            <a:pPr algn="ctr"/>
            <a:r>
              <a:rPr lang="en-US" b="1" i="1" dirty="0"/>
              <a:t>Paleolithic Era (Old Stone Age)</a:t>
            </a:r>
          </a:p>
        </p:txBody>
      </p:sp>
      <p:sp>
        <p:nvSpPr>
          <p:cNvPr id="5" name="Oval 4"/>
          <p:cNvSpPr/>
          <p:nvPr/>
        </p:nvSpPr>
        <p:spPr>
          <a:xfrm>
            <a:off x="3463871" y="5146917"/>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1" y="3615990"/>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1" y="1981200"/>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4801" y="5240458"/>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82641" y="5167698"/>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600" y="3733753"/>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 idx="4"/>
          </p:cNvCxnSpPr>
          <p:nvPr/>
        </p:nvCxnSpPr>
        <p:spPr>
          <a:xfrm>
            <a:off x="4686300" y="4191000"/>
            <a:ext cx="0" cy="955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6"/>
            <a:endCxn id="10" idx="3"/>
          </p:cNvCxnSpPr>
          <p:nvPr/>
        </p:nvCxnSpPr>
        <p:spPr>
          <a:xfrm flipV="1">
            <a:off x="5908729" y="4904487"/>
            <a:ext cx="773912" cy="928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6"/>
          </p:cNvCxnSpPr>
          <p:nvPr/>
        </p:nvCxnSpPr>
        <p:spPr>
          <a:xfrm>
            <a:off x="5908729" y="5832717"/>
            <a:ext cx="773912" cy="187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6"/>
            <a:endCxn id="5" idx="2"/>
          </p:cNvCxnSpPr>
          <p:nvPr/>
        </p:nvCxnSpPr>
        <p:spPr>
          <a:xfrm flipV="1">
            <a:off x="2749659" y="5832717"/>
            <a:ext cx="714212" cy="93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6"/>
            <a:endCxn id="5" idx="2"/>
          </p:cNvCxnSpPr>
          <p:nvPr/>
        </p:nvCxnSpPr>
        <p:spPr>
          <a:xfrm>
            <a:off x="2597259" y="4301790"/>
            <a:ext cx="866612" cy="1530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6"/>
            <a:endCxn id="5" idx="2"/>
          </p:cNvCxnSpPr>
          <p:nvPr/>
        </p:nvCxnSpPr>
        <p:spPr>
          <a:xfrm>
            <a:off x="2597259" y="2667000"/>
            <a:ext cx="866612" cy="3165717"/>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6130" y="2066835"/>
            <a:ext cx="2057399" cy="1200329"/>
          </a:xfrm>
          <a:prstGeom prst="rect">
            <a:avLst/>
          </a:prstGeom>
        </p:spPr>
        <p:txBody>
          <a:bodyPr wrap="square">
            <a:spAutoFit/>
          </a:bodyPr>
          <a:lstStyle/>
          <a:p>
            <a:pPr algn="ctr"/>
            <a:r>
              <a:rPr lang="en-US" dirty="0"/>
              <a:t>were nomadic, migrating in search of food, water, shelter</a:t>
            </a:r>
          </a:p>
        </p:txBody>
      </p:sp>
      <p:sp>
        <p:nvSpPr>
          <p:cNvPr id="26" name="Rectangle 25"/>
          <p:cNvSpPr/>
          <p:nvPr/>
        </p:nvSpPr>
        <p:spPr>
          <a:xfrm>
            <a:off x="270165" y="3840125"/>
            <a:ext cx="2186256" cy="923330"/>
          </a:xfrm>
          <a:prstGeom prst="rect">
            <a:avLst/>
          </a:prstGeom>
        </p:spPr>
        <p:txBody>
          <a:bodyPr wrap="square">
            <a:spAutoFit/>
          </a:bodyPr>
          <a:lstStyle/>
          <a:p>
            <a:pPr algn="ctr"/>
            <a:r>
              <a:rPr lang="en-US" dirty="0"/>
              <a:t>invented the first tools, including simple weapons</a:t>
            </a:r>
          </a:p>
        </p:txBody>
      </p:sp>
      <p:sp>
        <p:nvSpPr>
          <p:cNvPr id="28" name="Rectangle 27"/>
          <p:cNvSpPr/>
          <p:nvPr/>
        </p:nvSpPr>
        <p:spPr>
          <a:xfrm>
            <a:off x="463659" y="5464593"/>
            <a:ext cx="2133600" cy="923330"/>
          </a:xfrm>
          <a:prstGeom prst="rect">
            <a:avLst/>
          </a:prstGeom>
        </p:spPr>
        <p:txBody>
          <a:bodyPr wrap="square">
            <a:spAutoFit/>
          </a:bodyPr>
          <a:lstStyle/>
          <a:p>
            <a:pPr algn="ctr"/>
            <a:r>
              <a:rPr lang="en-US" dirty="0"/>
              <a:t>learned how to make and use fire</a:t>
            </a:r>
          </a:p>
          <a:p>
            <a:pPr algn="ctr"/>
            <a:r>
              <a:rPr lang="en-US" dirty="0"/>
              <a:t>lived in clans</a:t>
            </a:r>
          </a:p>
        </p:txBody>
      </p:sp>
      <p:sp>
        <p:nvSpPr>
          <p:cNvPr id="29" name="Rectangle 28"/>
          <p:cNvSpPr/>
          <p:nvPr/>
        </p:nvSpPr>
        <p:spPr>
          <a:xfrm>
            <a:off x="6682641" y="5668832"/>
            <a:ext cx="2487732" cy="369332"/>
          </a:xfrm>
          <a:prstGeom prst="rect">
            <a:avLst/>
          </a:prstGeom>
        </p:spPr>
        <p:txBody>
          <a:bodyPr wrap="none">
            <a:spAutoFit/>
          </a:bodyPr>
          <a:lstStyle/>
          <a:p>
            <a:r>
              <a:rPr lang="en-US" dirty="0"/>
              <a:t>developed oral language</a:t>
            </a:r>
          </a:p>
        </p:txBody>
      </p:sp>
      <p:sp>
        <p:nvSpPr>
          <p:cNvPr id="30" name="Rectangle 29"/>
          <p:cNvSpPr/>
          <p:nvPr/>
        </p:nvSpPr>
        <p:spPr>
          <a:xfrm>
            <a:off x="6682641" y="4234887"/>
            <a:ext cx="1911101" cy="369332"/>
          </a:xfrm>
          <a:prstGeom prst="rect">
            <a:avLst/>
          </a:prstGeom>
        </p:spPr>
        <p:txBody>
          <a:bodyPr wrap="none">
            <a:spAutoFit/>
          </a:bodyPr>
          <a:lstStyle/>
          <a:p>
            <a:r>
              <a:rPr lang="en-US" dirty="0"/>
              <a:t>created “cave art.”</a:t>
            </a:r>
          </a:p>
        </p:txBody>
      </p:sp>
      <p:cxnSp>
        <p:nvCxnSpPr>
          <p:cNvPr id="33" name="Straight Connector 32"/>
          <p:cNvCxnSpPr>
            <a:endCxn id="10" idx="0"/>
          </p:cNvCxnSpPr>
          <p:nvPr/>
        </p:nvCxnSpPr>
        <p:spPr>
          <a:xfrm>
            <a:off x="7547029" y="3198167"/>
            <a:ext cx="0" cy="535586"/>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https://encrypted-tbn2.gstatic.com/images?q=tbn:ANd9GcQQwSRSsYZEGjpwMA0CIVQVfxMaALrCYHWrdbNOkLSiOujYh2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143" y="762000"/>
            <a:ext cx="2444858" cy="2286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279338" y="609600"/>
            <a:ext cx="2619715" cy="2588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54094" y="-13855"/>
            <a:ext cx="3341906" cy="2588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06634" y="426555"/>
            <a:ext cx="3236826" cy="1569660"/>
          </a:xfrm>
          <a:prstGeom prst="rect">
            <a:avLst/>
          </a:prstGeom>
        </p:spPr>
        <p:txBody>
          <a:bodyPr wrap="square">
            <a:spAutoFit/>
          </a:bodyPr>
          <a:lstStyle/>
          <a:p>
            <a:pPr algn="ctr"/>
            <a:r>
              <a:rPr lang="en-US" sz="2400" b="1" dirty="0">
                <a:latin typeface="Freestyle Script" panose="030804020302050B0404" pitchFamily="66" charset="0"/>
              </a:rPr>
              <a:t>Early human societies, through the development of culture, began the process of overcoming the limits set by the physical environment.</a:t>
            </a:r>
          </a:p>
        </p:txBody>
      </p:sp>
    </p:spTree>
    <p:extLst>
      <p:ext uri="{BB962C8B-B14F-4D97-AF65-F5344CB8AC3E}">
        <p14:creationId xmlns:p14="http://schemas.microsoft.com/office/powerpoint/2010/main" val="33020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5999018"/>
            <a:ext cx="7162799" cy="923330"/>
          </a:xfrm>
          <a:prstGeom prst="rect">
            <a:avLst/>
          </a:prstGeom>
        </p:spPr>
        <p:txBody>
          <a:bodyPr wrap="square">
            <a:spAutoFit/>
          </a:bodyPr>
          <a:lstStyle/>
          <a:p>
            <a:pPr algn="ctr"/>
            <a:r>
              <a:rPr lang="en-US" sz="5400" dirty="0"/>
              <a:t>Parthenon</a:t>
            </a:r>
          </a:p>
        </p:txBody>
      </p:sp>
      <p:pic>
        <p:nvPicPr>
          <p:cNvPr id="7170" name="Picture 2" descr="Parthenon at Du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 y="367149"/>
            <a:ext cx="455468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timetrips.co.uk/athen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463" y="367149"/>
            <a:ext cx="4475016" cy="518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233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Straight Connector 4"/>
          <p:cNvCxnSpPr>
            <a:cxnSpLocks noChangeShapeType="1"/>
          </p:cNvCxnSpPr>
          <p:nvPr/>
        </p:nvCxnSpPr>
        <p:spPr bwMode="auto">
          <a:xfrm>
            <a:off x="0" y="0"/>
            <a:ext cx="9144000" cy="6858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1" name="Straight Connector 6"/>
          <p:cNvCxnSpPr>
            <a:cxnSpLocks noChangeShapeType="1"/>
          </p:cNvCxnSpPr>
          <p:nvPr/>
        </p:nvCxnSpPr>
        <p:spPr bwMode="auto">
          <a:xfrm flipH="1">
            <a:off x="533400" y="381000"/>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2" name="Straight Connector 9"/>
          <p:cNvCxnSpPr>
            <a:cxnSpLocks noChangeShapeType="1"/>
          </p:cNvCxnSpPr>
          <p:nvPr/>
        </p:nvCxnSpPr>
        <p:spPr bwMode="auto">
          <a:xfrm flipH="1">
            <a:off x="1447800" y="974725"/>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3" name="Straight Connector 10"/>
          <p:cNvCxnSpPr>
            <a:cxnSpLocks noChangeShapeType="1"/>
          </p:cNvCxnSpPr>
          <p:nvPr/>
        </p:nvCxnSpPr>
        <p:spPr bwMode="auto">
          <a:xfrm flipH="1">
            <a:off x="2286000" y="1676400"/>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4" name="Straight Connector 11"/>
          <p:cNvCxnSpPr>
            <a:cxnSpLocks noChangeShapeType="1"/>
          </p:cNvCxnSpPr>
          <p:nvPr/>
        </p:nvCxnSpPr>
        <p:spPr bwMode="auto">
          <a:xfrm flipH="1">
            <a:off x="3086100" y="2247900"/>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5" name="Straight Connector 12"/>
          <p:cNvCxnSpPr>
            <a:cxnSpLocks noChangeShapeType="1"/>
          </p:cNvCxnSpPr>
          <p:nvPr/>
        </p:nvCxnSpPr>
        <p:spPr bwMode="auto">
          <a:xfrm flipH="1">
            <a:off x="3886200" y="2770188"/>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6" name="Straight Connector 13"/>
          <p:cNvCxnSpPr>
            <a:cxnSpLocks noChangeShapeType="1"/>
          </p:cNvCxnSpPr>
          <p:nvPr/>
        </p:nvCxnSpPr>
        <p:spPr bwMode="auto">
          <a:xfrm flipH="1">
            <a:off x="4670425" y="3429000"/>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7" name="Straight Connector 14"/>
          <p:cNvCxnSpPr>
            <a:cxnSpLocks noChangeShapeType="1"/>
          </p:cNvCxnSpPr>
          <p:nvPr/>
        </p:nvCxnSpPr>
        <p:spPr bwMode="auto">
          <a:xfrm flipH="1">
            <a:off x="5257800" y="3886200"/>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8" name="Rectangle 16"/>
          <p:cNvSpPr>
            <a:spLocks noChangeArrowheads="1"/>
          </p:cNvSpPr>
          <p:nvPr/>
        </p:nvSpPr>
        <p:spPr bwMode="auto">
          <a:xfrm rot="2262705">
            <a:off x="922338" y="33338"/>
            <a:ext cx="569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500</a:t>
            </a:r>
            <a:endParaRPr lang="en-US" altLang="en-US" sz="1800"/>
          </a:p>
        </p:txBody>
      </p:sp>
      <p:sp>
        <p:nvSpPr>
          <p:cNvPr id="37899" name="Rectangle 17"/>
          <p:cNvSpPr>
            <a:spLocks noChangeArrowheads="1"/>
          </p:cNvSpPr>
          <p:nvPr/>
        </p:nvSpPr>
        <p:spPr bwMode="auto">
          <a:xfrm rot="2196868">
            <a:off x="3400425" y="473075"/>
            <a:ext cx="16430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1800" b="1"/>
              <a:t>Persian Wars</a:t>
            </a:r>
          </a:p>
          <a:p>
            <a:pPr algn="ctr" eaLnBrk="1" hangingPunct="1">
              <a:spcBef>
                <a:spcPct val="0"/>
              </a:spcBef>
              <a:buClrTx/>
              <a:buFontTx/>
              <a:buNone/>
            </a:pPr>
            <a:r>
              <a:rPr lang="en-US" altLang="en-US" sz="1800" b="1"/>
              <a:t> 499-449</a:t>
            </a:r>
          </a:p>
          <a:p>
            <a:pPr algn="ctr" eaLnBrk="1" hangingPunct="1">
              <a:spcBef>
                <a:spcPct val="0"/>
              </a:spcBef>
              <a:buClrTx/>
              <a:buFontTx/>
              <a:buNone/>
            </a:pPr>
            <a:r>
              <a:rPr lang="en-US" altLang="en-US" sz="1800" b="1"/>
              <a:t>b.c.</a:t>
            </a:r>
            <a:endParaRPr lang="en-US" altLang="en-US" sz="1800"/>
          </a:p>
        </p:txBody>
      </p:sp>
      <p:cxnSp>
        <p:nvCxnSpPr>
          <p:cNvPr id="37900" name="Straight Connector 18"/>
          <p:cNvCxnSpPr>
            <a:cxnSpLocks noChangeShapeType="1"/>
          </p:cNvCxnSpPr>
          <p:nvPr/>
        </p:nvCxnSpPr>
        <p:spPr bwMode="auto">
          <a:xfrm flipH="1">
            <a:off x="5943600" y="4441825"/>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1" name="Straight Connector 19"/>
          <p:cNvCxnSpPr>
            <a:cxnSpLocks noChangeShapeType="1"/>
          </p:cNvCxnSpPr>
          <p:nvPr/>
        </p:nvCxnSpPr>
        <p:spPr bwMode="auto">
          <a:xfrm flipH="1">
            <a:off x="6629400" y="4975225"/>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2" name="Rectangle 20"/>
          <p:cNvSpPr>
            <a:spLocks noChangeArrowheads="1"/>
          </p:cNvSpPr>
          <p:nvPr/>
        </p:nvSpPr>
        <p:spPr bwMode="auto">
          <a:xfrm rot="2262705">
            <a:off x="1835150" y="576263"/>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490</a:t>
            </a:r>
            <a:endParaRPr lang="en-US" altLang="en-US" sz="1800"/>
          </a:p>
        </p:txBody>
      </p:sp>
      <p:sp>
        <p:nvSpPr>
          <p:cNvPr id="37903" name="Rectangle 21"/>
          <p:cNvSpPr>
            <a:spLocks noChangeArrowheads="1"/>
          </p:cNvSpPr>
          <p:nvPr/>
        </p:nvSpPr>
        <p:spPr bwMode="auto">
          <a:xfrm rot="2262705">
            <a:off x="2665413" y="1322388"/>
            <a:ext cx="56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480</a:t>
            </a:r>
            <a:endParaRPr lang="en-US" altLang="en-US" sz="1800"/>
          </a:p>
        </p:txBody>
      </p:sp>
      <p:sp>
        <p:nvSpPr>
          <p:cNvPr id="37904" name="Rectangle 22"/>
          <p:cNvSpPr>
            <a:spLocks noChangeArrowheads="1"/>
          </p:cNvSpPr>
          <p:nvPr/>
        </p:nvSpPr>
        <p:spPr bwMode="auto">
          <a:xfrm rot="2262705">
            <a:off x="3517900" y="1930400"/>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470</a:t>
            </a:r>
            <a:endParaRPr lang="en-US" altLang="en-US" sz="1800"/>
          </a:p>
        </p:txBody>
      </p:sp>
      <p:sp>
        <p:nvSpPr>
          <p:cNvPr id="37905" name="Rectangle 23"/>
          <p:cNvSpPr>
            <a:spLocks noChangeArrowheads="1"/>
          </p:cNvSpPr>
          <p:nvPr/>
        </p:nvSpPr>
        <p:spPr bwMode="auto">
          <a:xfrm rot="2262705">
            <a:off x="4287838" y="2420938"/>
            <a:ext cx="56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460</a:t>
            </a:r>
            <a:endParaRPr lang="en-US" altLang="en-US" sz="1800"/>
          </a:p>
        </p:txBody>
      </p:sp>
      <p:sp>
        <p:nvSpPr>
          <p:cNvPr id="37906" name="Rectangle 24"/>
          <p:cNvSpPr>
            <a:spLocks noChangeArrowheads="1"/>
          </p:cNvSpPr>
          <p:nvPr/>
        </p:nvSpPr>
        <p:spPr bwMode="auto">
          <a:xfrm rot="2262705">
            <a:off x="4989513" y="3124200"/>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450</a:t>
            </a:r>
            <a:endParaRPr lang="en-US" altLang="en-US" sz="1800"/>
          </a:p>
        </p:txBody>
      </p:sp>
      <p:sp>
        <p:nvSpPr>
          <p:cNvPr id="37907" name="Rectangle 25"/>
          <p:cNvSpPr>
            <a:spLocks noChangeArrowheads="1"/>
          </p:cNvSpPr>
          <p:nvPr/>
        </p:nvSpPr>
        <p:spPr bwMode="auto">
          <a:xfrm rot="2262705">
            <a:off x="5665788" y="3581400"/>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440</a:t>
            </a:r>
            <a:endParaRPr lang="en-US" altLang="en-US" sz="1800"/>
          </a:p>
        </p:txBody>
      </p:sp>
      <p:sp>
        <p:nvSpPr>
          <p:cNvPr id="37908" name="Rectangle 26"/>
          <p:cNvSpPr>
            <a:spLocks noChangeArrowheads="1"/>
          </p:cNvSpPr>
          <p:nvPr/>
        </p:nvSpPr>
        <p:spPr bwMode="auto">
          <a:xfrm rot="2262705">
            <a:off x="6343650" y="4137025"/>
            <a:ext cx="56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430</a:t>
            </a:r>
            <a:endParaRPr lang="en-US" altLang="en-US" sz="1800"/>
          </a:p>
        </p:txBody>
      </p:sp>
      <p:sp>
        <p:nvSpPr>
          <p:cNvPr id="37909" name="Rectangle 27"/>
          <p:cNvSpPr>
            <a:spLocks noChangeArrowheads="1"/>
          </p:cNvSpPr>
          <p:nvPr/>
        </p:nvSpPr>
        <p:spPr bwMode="auto">
          <a:xfrm rot="2262705">
            <a:off x="7019925" y="4619625"/>
            <a:ext cx="56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420</a:t>
            </a:r>
            <a:endParaRPr lang="en-US" altLang="en-US" sz="1800"/>
          </a:p>
        </p:txBody>
      </p:sp>
      <p:sp>
        <p:nvSpPr>
          <p:cNvPr id="37910" name="Rectangle 28"/>
          <p:cNvSpPr>
            <a:spLocks noChangeArrowheads="1"/>
          </p:cNvSpPr>
          <p:nvPr/>
        </p:nvSpPr>
        <p:spPr bwMode="auto">
          <a:xfrm rot="2262705">
            <a:off x="7823200" y="5181600"/>
            <a:ext cx="59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US" altLang="en-US" sz="1800" b="1"/>
              <a:t>410</a:t>
            </a:r>
            <a:endParaRPr lang="en-US" altLang="en-US" sz="1800"/>
          </a:p>
        </p:txBody>
      </p:sp>
      <p:cxnSp>
        <p:nvCxnSpPr>
          <p:cNvPr id="37911" name="Straight Connector 29"/>
          <p:cNvCxnSpPr>
            <a:cxnSpLocks noChangeShapeType="1"/>
          </p:cNvCxnSpPr>
          <p:nvPr/>
        </p:nvCxnSpPr>
        <p:spPr bwMode="auto">
          <a:xfrm flipH="1">
            <a:off x="7505700" y="5600700"/>
            <a:ext cx="53340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2" name="Straight Connector 32"/>
          <p:cNvCxnSpPr>
            <a:cxnSpLocks noChangeShapeType="1"/>
          </p:cNvCxnSpPr>
          <p:nvPr/>
        </p:nvCxnSpPr>
        <p:spPr bwMode="auto">
          <a:xfrm flipV="1">
            <a:off x="914400" y="76200"/>
            <a:ext cx="631825" cy="5715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3" name="Straight Connector 34"/>
          <p:cNvCxnSpPr>
            <a:cxnSpLocks noChangeShapeType="1"/>
          </p:cNvCxnSpPr>
          <p:nvPr/>
        </p:nvCxnSpPr>
        <p:spPr bwMode="auto">
          <a:xfrm>
            <a:off x="1546225" y="76200"/>
            <a:ext cx="4067175" cy="31242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4" name="Straight Connector 37"/>
          <p:cNvCxnSpPr>
            <a:cxnSpLocks noChangeShapeType="1"/>
          </p:cNvCxnSpPr>
          <p:nvPr/>
        </p:nvCxnSpPr>
        <p:spPr bwMode="auto">
          <a:xfrm flipH="1">
            <a:off x="5029200" y="3200400"/>
            <a:ext cx="584200" cy="566738"/>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5" name="Rectangle 40"/>
          <p:cNvSpPr>
            <a:spLocks noChangeArrowheads="1"/>
          </p:cNvSpPr>
          <p:nvPr/>
        </p:nvSpPr>
        <p:spPr bwMode="auto">
          <a:xfrm rot="2265632">
            <a:off x="4999038" y="2079625"/>
            <a:ext cx="270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1800" b="1"/>
              <a:t>Golden Age of Pericles</a:t>
            </a:r>
          </a:p>
          <a:p>
            <a:pPr algn="ctr">
              <a:spcBef>
                <a:spcPct val="0"/>
              </a:spcBef>
              <a:buClrTx/>
              <a:buFontTx/>
              <a:buNone/>
            </a:pPr>
            <a:r>
              <a:rPr lang="en-US" altLang="en-US" sz="1800" b="1"/>
              <a:t> 461 to 429</a:t>
            </a:r>
            <a:r>
              <a:rPr lang="en-US" altLang="en-US" sz="1800"/>
              <a:t> </a:t>
            </a:r>
          </a:p>
        </p:txBody>
      </p:sp>
      <p:cxnSp>
        <p:nvCxnSpPr>
          <p:cNvPr id="37916" name="Straight Connector 42"/>
          <p:cNvCxnSpPr>
            <a:cxnSpLocks noChangeShapeType="1"/>
          </p:cNvCxnSpPr>
          <p:nvPr/>
        </p:nvCxnSpPr>
        <p:spPr bwMode="auto">
          <a:xfrm flipV="1">
            <a:off x="3962400" y="2284413"/>
            <a:ext cx="708025" cy="704850"/>
          </a:xfrm>
          <a:prstGeom prst="line">
            <a:avLst/>
          </a:prstGeom>
          <a:noFill/>
          <a:ln w="9525" algn="ctr">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7" name="Straight Connector 44"/>
          <p:cNvCxnSpPr>
            <a:cxnSpLocks noChangeShapeType="1"/>
          </p:cNvCxnSpPr>
          <p:nvPr/>
        </p:nvCxnSpPr>
        <p:spPr bwMode="auto">
          <a:xfrm flipV="1">
            <a:off x="6477000" y="4152900"/>
            <a:ext cx="609600" cy="650875"/>
          </a:xfrm>
          <a:prstGeom prst="line">
            <a:avLst/>
          </a:prstGeom>
          <a:noFill/>
          <a:ln w="9525" algn="ctr">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8" name="Straight Connector 46"/>
          <p:cNvCxnSpPr>
            <a:cxnSpLocks noChangeShapeType="1"/>
          </p:cNvCxnSpPr>
          <p:nvPr/>
        </p:nvCxnSpPr>
        <p:spPr bwMode="auto">
          <a:xfrm>
            <a:off x="4670425" y="2284413"/>
            <a:ext cx="2416175" cy="1868487"/>
          </a:xfrm>
          <a:prstGeom prst="line">
            <a:avLst/>
          </a:prstGeom>
          <a:noFill/>
          <a:ln w="9525" algn="ctr">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9" name="Straight Connector 48"/>
          <p:cNvCxnSpPr>
            <a:cxnSpLocks noChangeShapeType="1"/>
            <a:stCxn id="37915" idx="2"/>
          </p:cNvCxnSpPr>
          <p:nvPr/>
        </p:nvCxnSpPr>
        <p:spPr bwMode="auto">
          <a:xfrm flipH="1">
            <a:off x="5791200" y="2657475"/>
            <a:ext cx="360363" cy="466725"/>
          </a:xfrm>
          <a:prstGeom prst="line">
            <a:avLst/>
          </a:prstGeom>
          <a:noFill/>
          <a:ln w="9525" algn="ctr">
            <a:solidFill>
              <a:schemeClr val="accent1">
                <a:lumMod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0" name="Straight Connector 52"/>
          <p:cNvCxnSpPr>
            <a:cxnSpLocks noChangeShapeType="1"/>
            <a:stCxn id="37899" idx="2"/>
          </p:cNvCxnSpPr>
          <p:nvPr/>
        </p:nvCxnSpPr>
        <p:spPr bwMode="auto">
          <a:xfrm flipH="1">
            <a:off x="3619500" y="1304925"/>
            <a:ext cx="327025" cy="33337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21" name="Rectangle 56"/>
          <p:cNvSpPr>
            <a:spLocks noChangeArrowheads="1"/>
          </p:cNvSpPr>
          <p:nvPr/>
        </p:nvSpPr>
        <p:spPr bwMode="auto">
          <a:xfrm rot="2299022">
            <a:off x="7470775" y="3763963"/>
            <a:ext cx="1987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1800" b="1"/>
              <a:t>Peloponnesian </a:t>
            </a:r>
          </a:p>
          <a:p>
            <a:pPr eaLnBrk="1" hangingPunct="1">
              <a:spcBef>
                <a:spcPct val="0"/>
              </a:spcBef>
              <a:buClrTx/>
              <a:buFontTx/>
              <a:buNone/>
            </a:pPr>
            <a:r>
              <a:rPr lang="en-US" altLang="en-US" sz="1800" b="1"/>
              <a:t>War 431-404 b.c.</a:t>
            </a:r>
            <a:endParaRPr lang="en-US" altLang="en-US" sz="1800"/>
          </a:p>
        </p:txBody>
      </p:sp>
      <p:cxnSp>
        <p:nvCxnSpPr>
          <p:cNvPr id="37922" name="Straight Connector 57"/>
          <p:cNvCxnSpPr>
            <a:cxnSpLocks noChangeShapeType="1"/>
          </p:cNvCxnSpPr>
          <p:nvPr/>
        </p:nvCxnSpPr>
        <p:spPr bwMode="auto">
          <a:xfrm flipV="1">
            <a:off x="6129338" y="3886200"/>
            <a:ext cx="652462" cy="687388"/>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3" name="Straight Connector 58"/>
          <p:cNvCxnSpPr>
            <a:cxnSpLocks noChangeShapeType="1"/>
          </p:cNvCxnSpPr>
          <p:nvPr/>
        </p:nvCxnSpPr>
        <p:spPr bwMode="auto">
          <a:xfrm flipH="1">
            <a:off x="8305800" y="5508625"/>
            <a:ext cx="538163" cy="62547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4" name="Straight Connector 60"/>
          <p:cNvCxnSpPr>
            <a:cxnSpLocks noChangeShapeType="1"/>
          </p:cNvCxnSpPr>
          <p:nvPr/>
        </p:nvCxnSpPr>
        <p:spPr bwMode="auto">
          <a:xfrm>
            <a:off x="6781800" y="3886200"/>
            <a:ext cx="2062163" cy="1622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5" name="Straight Connector 67"/>
          <p:cNvCxnSpPr>
            <a:cxnSpLocks noChangeShapeType="1"/>
          </p:cNvCxnSpPr>
          <p:nvPr/>
        </p:nvCxnSpPr>
        <p:spPr bwMode="auto">
          <a:xfrm flipH="1">
            <a:off x="7812088" y="4373563"/>
            <a:ext cx="327025" cy="33496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26" name="Rectangle 72"/>
          <p:cNvSpPr>
            <a:spLocks noChangeArrowheads="1"/>
          </p:cNvSpPr>
          <p:nvPr/>
        </p:nvSpPr>
        <p:spPr bwMode="auto">
          <a:xfrm>
            <a:off x="-58738" y="5507038"/>
            <a:ext cx="628967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a:spcBef>
                <a:spcPct val="0"/>
              </a:spcBef>
              <a:buClrTx/>
              <a:buFontTx/>
              <a:buNone/>
            </a:pPr>
            <a:r>
              <a:rPr lang="en-US" altLang="en-US" sz="4000" b="1"/>
              <a:t>The Fifth Century B.C.</a:t>
            </a:r>
          </a:p>
          <a:p>
            <a:pPr algn="ctr">
              <a:spcBef>
                <a:spcPct val="0"/>
              </a:spcBef>
              <a:buClrTx/>
              <a:buFontTx/>
              <a:buNone/>
            </a:pPr>
            <a:r>
              <a:rPr lang="en-US" altLang="en-US" sz="4000" b="1"/>
              <a:t>In Greece</a:t>
            </a:r>
            <a:endParaRPr lang="en-US" altLang="en-US" sz="4000"/>
          </a:p>
        </p:txBody>
      </p:sp>
    </p:spTree>
    <p:extLst>
      <p:ext uri="{BB962C8B-B14F-4D97-AF65-F5344CB8AC3E}">
        <p14:creationId xmlns:p14="http://schemas.microsoft.com/office/powerpoint/2010/main" val="3659787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97470" cy="369332"/>
          </a:xfrm>
          <a:prstGeom prst="rect">
            <a:avLst/>
          </a:prstGeom>
        </p:spPr>
        <p:txBody>
          <a:bodyPr wrap="none">
            <a:spAutoFit/>
          </a:bodyPr>
          <a:lstStyle/>
          <a:p>
            <a:r>
              <a:rPr lang="en-US" b="1" i="1" u="sng" dirty="0" smtClean="0"/>
              <a:t>STANDARD WHI.5f</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7" y="1985"/>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602" y="73686"/>
            <a:ext cx="3259129"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719137" y="385685"/>
            <a:ext cx="2008061" cy="1200329"/>
          </a:xfrm>
          <a:prstGeom prst="rect">
            <a:avLst/>
          </a:prstGeom>
        </p:spPr>
        <p:txBody>
          <a:bodyPr wrap="square">
            <a:spAutoFit/>
          </a:bodyPr>
          <a:lstStyle/>
          <a:p>
            <a:pPr algn="ctr"/>
            <a:r>
              <a:rPr lang="en-US" b="1" dirty="0"/>
              <a:t>Contributions of Greek culture to Western civilization</a:t>
            </a:r>
          </a:p>
        </p:txBody>
      </p:sp>
      <p:sp>
        <p:nvSpPr>
          <p:cNvPr id="14" name="Rectangle 13"/>
          <p:cNvSpPr/>
          <p:nvPr/>
        </p:nvSpPr>
        <p:spPr>
          <a:xfrm>
            <a:off x="114468" y="524185"/>
            <a:ext cx="1559311" cy="923330"/>
          </a:xfrm>
          <a:prstGeom prst="rect">
            <a:avLst/>
          </a:prstGeom>
        </p:spPr>
        <p:txBody>
          <a:bodyPr wrap="square">
            <a:spAutoFit/>
          </a:bodyPr>
          <a:lstStyle/>
          <a:p>
            <a:pPr algn="ctr"/>
            <a:r>
              <a:rPr lang="en-US" dirty="0"/>
              <a:t>Drama: </a:t>
            </a:r>
            <a:endParaRPr lang="en-US" dirty="0" smtClean="0"/>
          </a:p>
          <a:p>
            <a:pPr algn="ctr"/>
            <a:r>
              <a:rPr lang="en-US" dirty="0" smtClean="0"/>
              <a:t>Aeschylus</a:t>
            </a:r>
            <a:r>
              <a:rPr lang="en-US" dirty="0"/>
              <a:t>, Sophocles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1004"/>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6610" y="2701904"/>
            <a:ext cx="1718976" cy="923330"/>
          </a:xfrm>
          <a:prstGeom prst="rect">
            <a:avLst/>
          </a:prstGeom>
        </p:spPr>
        <p:txBody>
          <a:bodyPr wrap="square">
            <a:spAutoFit/>
          </a:bodyPr>
          <a:lstStyle/>
          <a:p>
            <a:pPr algn="ctr"/>
            <a:r>
              <a:rPr lang="en-US" dirty="0"/>
              <a:t>Poetry: </a:t>
            </a:r>
            <a:endParaRPr lang="en-US" dirty="0" smtClean="0"/>
          </a:p>
          <a:p>
            <a:pPr algn="ctr"/>
            <a:r>
              <a:rPr lang="en-US" dirty="0" smtClean="0"/>
              <a:t>Homer </a:t>
            </a:r>
            <a:r>
              <a:rPr lang="en-US" dirty="0"/>
              <a:t>(</a:t>
            </a:r>
            <a:r>
              <a:rPr lang="en-US" b="1" i="1" dirty="0"/>
              <a:t>Iliad and Odyssey</a:t>
            </a:r>
            <a:r>
              <a:rPr lang="en-US" dirty="0"/>
              <a:t>)</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7" y="4601310"/>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213" y="5151126"/>
            <a:ext cx="1790622" cy="923330"/>
          </a:xfrm>
          <a:prstGeom prst="rect">
            <a:avLst/>
          </a:prstGeom>
        </p:spPr>
        <p:txBody>
          <a:bodyPr wrap="square">
            <a:spAutoFit/>
          </a:bodyPr>
          <a:lstStyle/>
          <a:p>
            <a:pPr algn="ctr"/>
            <a:r>
              <a:rPr lang="en-US" dirty="0"/>
              <a:t>History: Herodotus, Thucydides</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407" y="4640017"/>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905751" y="5300716"/>
            <a:ext cx="1813387" cy="646331"/>
          </a:xfrm>
          <a:prstGeom prst="rect">
            <a:avLst/>
          </a:prstGeom>
        </p:spPr>
        <p:txBody>
          <a:bodyPr wrap="square">
            <a:spAutoFit/>
          </a:bodyPr>
          <a:lstStyle/>
          <a:p>
            <a:pPr algn="ctr"/>
            <a:r>
              <a:rPr lang="en-US" dirty="0"/>
              <a:t>Sculpture</a:t>
            </a:r>
            <a:r>
              <a:rPr lang="en-US" dirty="0" smtClean="0"/>
              <a:t>:</a:t>
            </a:r>
          </a:p>
          <a:p>
            <a:pPr algn="ctr"/>
            <a:r>
              <a:rPr lang="en-US" dirty="0" smtClean="0"/>
              <a:t> </a:t>
            </a:r>
            <a:r>
              <a:rPr lang="en-US" dirty="0"/>
              <a:t>Phidias</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778" y="3493"/>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320778" y="325638"/>
            <a:ext cx="1837077" cy="1323439"/>
          </a:xfrm>
          <a:prstGeom prst="rect">
            <a:avLst/>
          </a:prstGeom>
        </p:spPr>
        <p:txBody>
          <a:bodyPr wrap="square">
            <a:spAutoFit/>
          </a:bodyPr>
          <a:lstStyle/>
          <a:p>
            <a:pPr algn="ctr"/>
            <a:r>
              <a:rPr lang="en-US" sz="1600" dirty="0"/>
              <a:t>Architecture: </a:t>
            </a:r>
            <a:endParaRPr lang="en-US" sz="1600" dirty="0" smtClean="0"/>
          </a:p>
          <a:p>
            <a:pPr algn="ctr"/>
            <a:r>
              <a:rPr lang="en-US" sz="1600" dirty="0" smtClean="0"/>
              <a:t>Types </a:t>
            </a:r>
            <a:r>
              <a:rPr lang="en-US" sz="1600" dirty="0"/>
              <a:t>of columns, including the Doric (Parthenon), Ionic, and Corinthian</a:t>
            </a: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778" y="2143726"/>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320779" y="2658254"/>
            <a:ext cx="1823222" cy="923330"/>
          </a:xfrm>
          <a:prstGeom prst="rect">
            <a:avLst/>
          </a:prstGeom>
        </p:spPr>
        <p:txBody>
          <a:bodyPr wrap="square">
            <a:spAutoFit/>
          </a:bodyPr>
          <a:lstStyle/>
          <a:p>
            <a:pPr algn="ctr"/>
            <a:r>
              <a:rPr lang="en-US" dirty="0"/>
              <a:t>Science: Archimedes, Hippocrates</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924" y="4601310"/>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7320778" y="5162217"/>
            <a:ext cx="1850931" cy="923330"/>
          </a:xfrm>
          <a:prstGeom prst="rect">
            <a:avLst/>
          </a:prstGeom>
        </p:spPr>
        <p:txBody>
          <a:bodyPr wrap="square">
            <a:spAutoFit/>
          </a:bodyPr>
          <a:lstStyle/>
          <a:p>
            <a:pPr algn="ctr"/>
            <a:r>
              <a:rPr lang="en-US" dirty="0"/>
              <a:t>Mathematics: Euclid, Pythagoras</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962" y="4601310"/>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5431963" y="5123510"/>
            <a:ext cx="1823222" cy="923330"/>
          </a:xfrm>
          <a:prstGeom prst="rect">
            <a:avLst/>
          </a:prstGeom>
        </p:spPr>
        <p:txBody>
          <a:bodyPr wrap="square">
            <a:spAutoFit/>
          </a:bodyPr>
          <a:lstStyle/>
          <a:p>
            <a:pPr algn="ctr"/>
            <a:r>
              <a:rPr lang="en-US" dirty="0"/>
              <a:t>Philosophy: </a:t>
            </a:r>
            <a:endParaRPr lang="en-US" dirty="0" smtClean="0"/>
          </a:p>
          <a:p>
            <a:pPr algn="ctr"/>
            <a:r>
              <a:rPr lang="en-US" dirty="0" smtClean="0"/>
              <a:t>Socrates</a:t>
            </a:r>
            <a:r>
              <a:rPr lang="en-US" dirty="0"/>
              <a:t>, Plato, Aristotle</a:t>
            </a:r>
          </a:p>
        </p:txBody>
      </p:sp>
      <p:sp>
        <p:nvSpPr>
          <p:cNvPr id="29" name="Rectangle 28"/>
          <p:cNvSpPr/>
          <p:nvPr/>
        </p:nvSpPr>
        <p:spPr>
          <a:xfrm>
            <a:off x="3886200" y="4495800"/>
            <a:ext cx="1447800" cy="2209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86200" y="4708012"/>
            <a:ext cx="1447800" cy="1754326"/>
          </a:xfrm>
          <a:prstGeom prst="rect">
            <a:avLst/>
          </a:prstGeom>
        </p:spPr>
        <p:txBody>
          <a:bodyPr wrap="square">
            <a:spAutoFit/>
          </a:bodyPr>
          <a:lstStyle/>
          <a:p>
            <a:pPr algn="ctr"/>
            <a:r>
              <a:rPr lang="en-US" b="1" i="1" dirty="0">
                <a:latin typeface="Freestyle Script" panose="030804020302050B0404" pitchFamily="66" charset="0"/>
              </a:rPr>
              <a:t>Athenian culture during the classical era became one of the foundation stones of Western civilization.</a:t>
            </a:r>
          </a:p>
        </p:txBody>
      </p:sp>
      <p:cxnSp>
        <p:nvCxnSpPr>
          <p:cNvPr id="34" name="Straight Connector 33"/>
          <p:cNvCxnSpPr>
            <a:stCxn id="7" idx="3"/>
            <a:endCxn id="10" idx="1"/>
          </p:cNvCxnSpPr>
          <p:nvPr/>
        </p:nvCxnSpPr>
        <p:spPr>
          <a:xfrm>
            <a:off x="1805735" y="985850"/>
            <a:ext cx="1287867" cy="2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22" idx="1"/>
          </p:cNvCxnSpPr>
          <p:nvPr/>
        </p:nvCxnSpPr>
        <p:spPr>
          <a:xfrm flipV="1">
            <a:off x="6352731" y="987358"/>
            <a:ext cx="968047" cy="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2"/>
          </p:cNvCxnSpPr>
          <p:nvPr/>
        </p:nvCxnSpPr>
        <p:spPr>
          <a:xfrm>
            <a:off x="4723167" y="1902487"/>
            <a:ext cx="0" cy="755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0" idx="3"/>
          </p:cNvCxnSpPr>
          <p:nvPr/>
        </p:nvCxnSpPr>
        <p:spPr>
          <a:xfrm flipH="1" flipV="1">
            <a:off x="6352731" y="988087"/>
            <a:ext cx="1114869" cy="152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0" idx="3"/>
          </p:cNvCxnSpPr>
          <p:nvPr/>
        </p:nvCxnSpPr>
        <p:spPr>
          <a:xfrm flipH="1" flipV="1">
            <a:off x="6352731" y="988087"/>
            <a:ext cx="1419669" cy="3719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7" idx="0"/>
            <a:endCxn id="10" idx="3"/>
          </p:cNvCxnSpPr>
          <p:nvPr/>
        </p:nvCxnSpPr>
        <p:spPr>
          <a:xfrm flipV="1">
            <a:off x="6343573" y="988087"/>
            <a:ext cx="9158" cy="3613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673779" y="1052491"/>
            <a:ext cx="1419823" cy="1526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0" idx="1"/>
          </p:cNvCxnSpPr>
          <p:nvPr/>
        </p:nvCxnSpPr>
        <p:spPr>
          <a:xfrm flipV="1">
            <a:off x="1524000" y="988087"/>
            <a:ext cx="1569602" cy="3888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9" idx="0"/>
            <a:endCxn id="10" idx="1"/>
          </p:cNvCxnSpPr>
          <p:nvPr/>
        </p:nvCxnSpPr>
        <p:spPr>
          <a:xfrm flipV="1">
            <a:off x="2856018" y="988087"/>
            <a:ext cx="237584" cy="36519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92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P spid="24" grpId="0"/>
      <p:bldP spid="26"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3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067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do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48200"/>
            <a:ext cx="1421990" cy="218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o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900" y="4648200"/>
            <a:ext cx="142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orinth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34200" y="4648200"/>
            <a:ext cx="1485900" cy="220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6418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WHI.5g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152" y="304800"/>
            <a:ext cx="2303471"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3" y="73685"/>
            <a:ext cx="3259129"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47" y="194492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1934"/>
            <a:ext cx="3259129" cy="137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871" y="5029199"/>
            <a:ext cx="3259129"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724400"/>
            <a:ext cx="2143223"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526567" y="734749"/>
            <a:ext cx="2092640" cy="646331"/>
          </a:xfrm>
          <a:prstGeom prst="rect">
            <a:avLst/>
          </a:prstGeom>
        </p:spPr>
        <p:txBody>
          <a:bodyPr wrap="square">
            <a:spAutoFit/>
          </a:bodyPr>
          <a:lstStyle/>
          <a:p>
            <a:pPr algn="ctr"/>
            <a:r>
              <a:rPr lang="en-US" b="1" dirty="0"/>
              <a:t>Philip II, King of Macedon</a:t>
            </a:r>
          </a:p>
        </p:txBody>
      </p:sp>
      <p:sp>
        <p:nvSpPr>
          <p:cNvPr id="11" name="Rectangle 1"/>
          <p:cNvSpPr>
            <a:spLocks noChangeArrowheads="1"/>
          </p:cNvSpPr>
          <p:nvPr/>
        </p:nvSpPr>
        <p:spPr bwMode="auto">
          <a:xfrm>
            <a:off x="-33908" y="750138"/>
            <a:ext cx="32452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Conquered most of Greece</a:t>
            </a:r>
            <a:endParaRPr kumimoji="0" lang="en-US" altLang="en-US" b="0" i="0" u="none" strike="noStrike" cap="none" normalizeH="0" baseline="0" dirty="0" smtClean="0">
              <a:ln>
                <a:noFill/>
              </a:ln>
              <a:solidFill>
                <a:schemeClr val="tx1"/>
              </a:solidFill>
              <a:effectLst/>
            </a:endParaRPr>
          </a:p>
        </p:txBody>
      </p:sp>
      <p:sp>
        <p:nvSpPr>
          <p:cNvPr id="12" name="Rectangle 11"/>
          <p:cNvSpPr/>
          <p:nvPr/>
        </p:nvSpPr>
        <p:spPr>
          <a:xfrm>
            <a:off x="3692138" y="5315634"/>
            <a:ext cx="1988324" cy="646331"/>
          </a:xfrm>
          <a:prstGeom prst="rect">
            <a:avLst/>
          </a:prstGeom>
        </p:spPr>
        <p:txBody>
          <a:bodyPr wrap="square">
            <a:spAutoFit/>
          </a:bodyPr>
          <a:lstStyle/>
          <a:p>
            <a:pPr algn="ctr"/>
            <a:r>
              <a:rPr lang="en-US" b="1" dirty="0"/>
              <a:t>Alexander the Great</a:t>
            </a:r>
          </a:p>
        </p:txBody>
      </p:sp>
      <p:sp>
        <p:nvSpPr>
          <p:cNvPr id="13" name="Rectangle 12"/>
          <p:cNvSpPr/>
          <p:nvPr/>
        </p:nvSpPr>
        <p:spPr>
          <a:xfrm>
            <a:off x="5939368" y="5481934"/>
            <a:ext cx="3204632" cy="923330"/>
          </a:xfrm>
          <a:prstGeom prst="rect">
            <a:avLst/>
          </a:prstGeom>
        </p:spPr>
        <p:txBody>
          <a:bodyPr wrap="square">
            <a:spAutoFit/>
          </a:bodyPr>
          <a:lstStyle/>
          <a:p>
            <a:pPr algn="ctr"/>
            <a:r>
              <a:rPr lang="en-US" dirty="0"/>
              <a:t>Established an empire from Greece to Egypt and the margins of India</a:t>
            </a:r>
          </a:p>
        </p:txBody>
      </p:sp>
      <p:sp>
        <p:nvSpPr>
          <p:cNvPr id="14" name="Rectangle 13"/>
          <p:cNvSpPr/>
          <p:nvPr/>
        </p:nvSpPr>
        <p:spPr>
          <a:xfrm>
            <a:off x="31493" y="5777299"/>
            <a:ext cx="3179873" cy="646331"/>
          </a:xfrm>
          <a:prstGeom prst="rect">
            <a:avLst/>
          </a:prstGeom>
        </p:spPr>
        <p:txBody>
          <a:bodyPr wrap="square">
            <a:spAutoFit/>
          </a:bodyPr>
          <a:lstStyle/>
          <a:p>
            <a:pPr lvl="0" algn="ctr"/>
            <a:r>
              <a:rPr lang="en-US" dirty="0"/>
              <a:t>Extended Greek cultural influences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3" y="3692282"/>
            <a:ext cx="30165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73626" y="2482334"/>
            <a:ext cx="1588640" cy="369332"/>
          </a:xfrm>
          <a:prstGeom prst="rect">
            <a:avLst/>
          </a:prstGeom>
        </p:spPr>
        <p:txBody>
          <a:bodyPr wrap="none">
            <a:spAutoFit/>
          </a:bodyPr>
          <a:lstStyle/>
          <a:p>
            <a:r>
              <a:rPr lang="en-US" b="1" dirty="0"/>
              <a:t>Hellenistic Age</a:t>
            </a:r>
          </a:p>
        </p:txBody>
      </p:sp>
      <p:sp>
        <p:nvSpPr>
          <p:cNvPr id="17" name="Rectangle 16"/>
          <p:cNvSpPr/>
          <p:nvPr/>
        </p:nvSpPr>
        <p:spPr>
          <a:xfrm>
            <a:off x="323174" y="3926488"/>
            <a:ext cx="2489544" cy="1200329"/>
          </a:xfrm>
          <a:prstGeom prst="rect">
            <a:avLst/>
          </a:prstGeom>
        </p:spPr>
        <p:txBody>
          <a:bodyPr wrap="square">
            <a:spAutoFit/>
          </a:bodyPr>
          <a:lstStyle/>
          <a:p>
            <a:pPr marL="285750" indent="-285750">
              <a:buFont typeface="Wingdings" panose="05000000000000000000" pitchFamily="2" charset="2"/>
              <a:buChar char="ü"/>
            </a:pPr>
            <a:r>
              <a:rPr lang="en-US" dirty="0"/>
              <a:t>Blend of Greek and oriental elements</a:t>
            </a:r>
          </a:p>
          <a:p>
            <a:pPr marL="285750" indent="-285750">
              <a:buFont typeface="Wingdings" panose="05000000000000000000" pitchFamily="2" charset="2"/>
              <a:buChar char="ü"/>
            </a:pPr>
            <a:r>
              <a:rPr lang="en-US" dirty="0"/>
              <a:t>Spread of Hellenistic culture through trade</a:t>
            </a:r>
          </a:p>
        </p:txBody>
      </p:sp>
      <p:cxnSp>
        <p:nvCxnSpPr>
          <p:cNvPr id="19" name="Straight Connector 18"/>
          <p:cNvCxnSpPr>
            <a:stCxn id="2" idx="4"/>
            <a:endCxn id="9" idx="0"/>
          </p:cNvCxnSpPr>
          <p:nvPr/>
        </p:nvCxnSpPr>
        <p:spPr>
          <a:xfrm flipH="1">
            <a:off x="4653012" y="4191000"/>
            <a:ext cx="33288"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2"/>
          </p:cNvCxnSpPr>
          <p:nvPr/>
        </p:nvCxnSpPr>
        <p:spPr>
          <a:xfrm flipH="1">
            <a:off x="4572887" y="2133601"/>
            <a:ext cx="1" cy="533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p:cNvCxnSpPr>
          <p:nvPr/>
        </p:nvCxnSpPr>
        <p:spPr>
          <a:xfrm flipV="1">
            <a:off x="3211366" y="988085"/>
            <a:ext cx="20978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9" idx="1"/>
          </p:cNvCxnSpPr>
          <p:nvPr/>
        </p:nvCxnSpPr>
        <p:spPr>
          <a:xfrm flipV="1">
            <a:off x="2937654" y="5638801"/>
            <a:ext cx="643746" cy="138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9" idx="3"/>
          </p:cNvCxnSpPr>
          <p:nvPr/>
        </p:nvCxnSpPr>
        <p:spPr>
          <a:xfrm flipH="1">
            <a:off x="5724623" y="5638801"/>
            <a:ext cx="214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3"/>
            <a:endCxn id="2" idx="2"/>
          </p:cNvCxnSpPr>
          <p:nvPr/>
        </p:nvCxnSpPr>
        <p:spPr>
          <a:xfrm>
            <a:off x="2937654" y="2779295"/>
            <a:ext cx="338946" cy="649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5" idx="0"/>
            <a:endCxn id="6" idx="2"/>
          </p:cNvCxnSpPr>
          <p:nvPr/>
        </p:nvCxnSpPr>
        <p:spPr>
          <a:xfrm flipV="1">
            <a:off x="1539747" y="3613666"/>
            <a:ext cx="42054" cy="78616"/>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400800" y="2482334"/>
            <a:ext cx="2286000" cy="2470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179467" y="114367"/>
            <a:ext cx="2724433" cy="2285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p:cNvSpPr>
            <a:spLocks noChangeArrowheads="1"/>
          </p:cNvSpPr>
          <p:nvPr/>
        </p:nvSpPr>
        <p:spPr bwMode="auto">
          <a:xfrm>
            <a:off x="6179467" y="304800"/>
            <a:ext cx="27244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Macedonian conquest of Greece followed the weakening of Greek defenses during the Peloponnesian Wars.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Alexander the Great adopted Greek culture and spread Hellenistic influences throughout his vast empire</a:t>
            </a:r>
            <a:r>
              <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pic>
        <p:nvPicPr>
          <p:cNvPr id="22534" name="Picture 6" descr="http://www.arts.magic-nation.co.uk/mark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73482"/>
            <a:ext cx="1905000" cy="223760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flipV="1">
            <a:off x="7696200" y="4952933"/>
            <a:ext cx="0" cy="762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7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ap Depicting the Empire of Alexander the Great - Preview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38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Romans</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#6</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650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WHI.6a</a:t>
            </a:r>
            <a:endParaRPr lang="en-US" dirty="0"/>
          </a:p>
        </p:txBody>
      </p:sp>
      <p:sp>
        <p:nvSpPr>
          <p:cNvPr id="4" name="Oval 3"/>
          <p:cNvSpPr/>
          <p:nvPr/>
        </p:nvSpPr>
        <p:spPr>
          <a:xfrm>
            <a:off x="3428999" y="685799"/>
            <a:ext cx="2295623" cy="12591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3" y="240996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2667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46" y="152400"/>
            <a:ext cx="2711707" cy="17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61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428999" y="1130694"/>
            <a:ext cx="2295623" cy="369332"/>
          </a:xfrm>
          <a:prstGeom prst="rect">
            <a:avLst/>
          </a:prstGeom>
        </p:spPr>
        <p:txBody>
          <a:bodyPr wrap="square">
            <a:spAutoFit/>
          </a:bodyPr>
          <a:lstStyle/>
          <a:p>
            <a:pPr algn="ctr"/>
            <a:r>
              <a:rPr lang="en-US" b="1" dirty="0"/>
              <a:t>Locations and places</a:t>
            </a:r>
          </a:p>
        </p:txBody>
      </p:sp>
      <p:sp>
        <p:nvSpPr>
          <p:cNvPr id="11" name="Rectangle 10"/>
          <p:cNvSpPr/>
          <p:nvPr/>
        </p:nvSpPr>
        <p:spPr>
          <a:xfrm>
            <a:off x="427326" y="448831"/>
            <a:ext cx="2286000" cy="1323439"/>
          </a:xfrm>
          <a:prstGeom prst="rect">
            <a:avLst/>
          </a:prstGeom>
        </p:spPr>
        <p:txBody>
          <a:bodyPr wrap="square">
            <a:spAutoFit/>
          </a:bodyPr>
          <a:lstStyle/>
          <a:p>
            <a:pPr algn="ctr"/>
            <a:r>
              <a:rPr lang="en-US" sz="1600" dirty="0"/>
              <a:t>Rome: Centrally located in the Mediterranean Basin and distant from eastern Mediterranean powers</a:t>
            </a:r>
          </a:p>
        </p:txBody>
      </p:sp>
      <p:sp>
        <p:nvSpPr>
          <p:cNvPr id="12" name="Rectangle 11"/>
          <p:cNvSpPr/>
          <p:nvPr/>
        </p:nvSpPr>
        <p:spPr>
          <a:xfrm>
            <a:off x="6172200" y="863995"/>
            <a:ext cx="2711707" cy="369332"/>
          </a:xfrm>
          <a:prstGeom prst="rect">
            <a:avLst/>
          </a:prstGeom>
        </p:spPr>
        <p:txBody>
          <a:bodyPr wrap="square">
            <a:spAutoFit/>
          </a:bodyPr>
          <a:lstStyle/>
          <a:p>
            <a:pPr algn="ctr"/>
            <a:r>
              <a:rPr lang="en-US" dirty="0"/>
              <a:t>Italian Peninsula</a:t>
            </a:r>
          </a:p>
        </p:txBody>
      </p:sp>
      <p:sp>
        <p:nvSpPr>
          <p:cNvPr id="13" name="Rectangle 12"/>
          <p:cNvSpPr/>
          <p:nvPr/>
        </p:nvSpPr>
        <p:spPr>
          <a:xfrm>
            <a:off x="214473" y="3034329"/>
            <a:ext cx="2711707" cy="369332"/>
          </a:xfrm>
          <a:prstGeom prst="rect">
            <a:avLst/>
          </a:prstGeom>
        </p:spPr>
        <p:txBody>
          <a:bodyPr wrap="square">
            <a:spAutoFit/>
          </a:bodyPr>
          <a:lstStyle/>
          <a:p>
            <a:pPr algn="ctr"/>
            <a:r>
              <a:rPr lang="en-US" dirty="0"/>
              <a:t>Alps: Protection</a:t>
            </a:r>
          </a:p>
        </p:txBody>
      </p:sp>
      <p:sp>
        <p:nvSpPr>
          <p:cNvPr id="14" name="Rectangle 13"/>
          <p:cNvSpPr/>
          <p:nvPr/>
        </p:nvSpPr>
        <p:spPr>
          <a:xfrm>
            <a:off x="6418438" y="2941996"/>
            <a:ext cx="2711707" cy="923330"/>
          </a:xfrm>
          <a:prstGeom prst="rect">
            <a:avLst/>
          </a:prstGeom>
        </p:spPr>
        <p:txBody>
          <a:bodyPr wrap="square">
            <a:spAutoFit/>
          </a:bodyPr>
          <a:lstStyle/>
          <a:p>
            <a:pPr algn="ctr"/>
            <a:r>
              <a:rPr lang="en-US" dirty="0"/>
              <a:t>Mediterranean Sea: Protection, sea-borne commerce</a:t>
            </a:r>
          </a:p>
        </p:txBody>
      </p:sp>
      <p:cxnSp>
        <p:nvCxnSpPr>
          <p:cNvPr id="16" name="Straight Connector 15"/>
          <p:cNvCxnSpPr>
            <a:stCxn id="7" idx="0"/>
            <a:endCxn id="4" idx="2"/>
          </p:cNvCxnSpPr>
          <p:nvPr/>
        </p:nvCxnSpPr>
        <p:spPr>
          <a:xfrm flipV="1">
            <a:off x="1570327" y="1315361"/>
            <a:ext cx="1858672" cy="1094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4" idx="2"/>
          </p:cNvCxnSpPr>
          <p:nvPr/>
        </p:nvCxnSpPr>
        <p:spPr>
          <a:xfrm>
            <a:off x="2937653" y="1048662"/>
            <a:ext cx="491346" cy="266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0"/>
            <a:endCxn id="4" idx="6"/>
          </p:cNvCxnSpPr>
          <p:nvPr/>
        </p:nvCxnSpPr>
        <p:spPr>
          <a:xfrm flipH="1" flipV="1">
            <a:off x="5724622" y="1315361"/>
            <a:ext cx="2063525" cy="1351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1"/>
            <a:endCxn id="4" idx="6"/>
          </p:cNvCxnSpPr>
          <p:nvPr/>
        </p:nvCxnSpPr>
        <p:spPr>
          <a:xfrm flipH="1">
            <a:off x="5724622" y="1080472"/>
            <a:ext cx="447578" cy="234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4"/>
          </p:cNvCxnSpPr>
          <p:nvPr/>
        </p:nvCxnSpPr>
        <p:spPr>
          <a:xfrm flipH="1">
            <a:off x="4576810" y="1944922"/>
            <a:ext cx="1" cy="72207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1747" y="4218709"/>
            <a:ext cx="2724433" cy="2285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3"/>
          <p:cNvSpPr>
            <a:spLocks noChangeArrowheads="1"/>
          </p:cNvSpPr>
          <p:nvPr/>
        </p:nvSpPr>
        <p:spPr bwMode="auto">
          <a:xfrm>
            <a:off x="225946" y="4207512"/>
            <a:ext cx="27002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city of Rome, with its central location on the Italian peninsula, was able to extend its influence over the entire Mediterranean Basin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a:t>
            </a:r>
            <a:endPar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Italian peninsula was protected by the sea and the arc of the Alps mountains.</a:t>
            </a:r>
            <a:r>
              <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28" name="Rectangle 27"/>
          <p:cNvSpPr/>
          <p:nvPr/>
        </p:nvSpPr>
        <p:spPr>
          <a:xfrm>
            <a:off x="3810000" y="4495800"/>
            <a:ext cx="5073907" cy="2285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9" name="Picture 7" descr="http://www.circusmaximus.us/rome-ma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572000"/>
            <a:ext cx="419099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WHI.6b</a:t>
            </a:r>
            <a:endParaRPr lang="en-US" dirty="0"/>
          </a:p>
        </p:txBody>
      </p:sp>
      <p:sp>
        <p:nvSpPr>
          <p:cNvPr id="4" name="Rectangle 3"/>
          <p:cNvSpPr/>
          <p:nvPr/>
        </p:nvSpPr>
        <p:spPr>
          <a:xfrm>
            <a:off x="7033524" y="337691"/>
            <a:ext cx="1958075" cy="1077218"/>
          </a:xfrm>
          <a:prstGeom prst="rect">
            <a:avLst/>
          </a:prstGeom>
        </p:spPr>
        <p:txBody>
          <a:bodyPr wrap="square">
            <a:spAutoFit/>
          </a:bodyPr>
          <a:lstStyle/>
          <a:p>
            <a:pPr algn="ctr"/>
            <a:r>
              <a:rPr lang="en-US" sz="1600" dirty="0" smtClean="0"/>
              <a:t>Explanations </a:t>
            </a:r>
            <a:r>
              <a:rPr lang="en-US" sz="1600" dirty="0"/>
              <a:t>of natural phenomena,</a:t>
            </a:r>
          </a:p>
          <a:p>
            <a:pPr algn="ctr"/>
            <a:r>
              <a:rPr lang="en-US" sz="1600" dirty="0"/>
              <a:t>human qualities, and life events</a:t>
            </a:r>
          </a:p>
        </p:txBody>
      </p:sp>
      <p:sp>
        <p:nvSpPr>
          <p:cNvPr id="5" name="Oval 4"/>
          <p:cNvSpPr/>
          <p:nvPr/>
        </p:nvSpPr>
        <p:spPr>
          <a:xfrm>
            <a:off x="3504887" y="304800"/>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70370" y="1323385"/>
            <a:ext cx="2263153" cy="1274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42761" y="190500"/>
            <a:ext cx="2362825"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04887" y="691634"/>
            <a:ext cx="2362825" cy="369332"/>
          </a:xfrm>
          <a:prstGeom prst="rect">
            <a:avLst/>
          </a:prstGeom>
        </p:spPr>
        <p:txBody>
          <a:bodyPr wrap="square">
            <a:spAutoFit/>
          </a:bodyPr>
          <a:lstStyle/>
          <a:p>
            <a:pPr algn="ctr"/>
            <a:r>
              <a:rPr lang="en-US" b="1" dirty="0"/>
              <a:t>Roman mythology</a:t>
            </a:r>
          </a:p>
        </p:txBody>
      </p:sp>
      <p:sp>
        <p:nvSpPr>
          <p:cNvPr id="10" name="Rectangle 9"/>
          <p:cNvSpPr/>
          <p:nvPr/>
        </p:nvSpPr>
        <p:spPr>
          <a:xfrm>
            <a:off x="4890088" y="1515248"/>
            <a:ext cx="2029691" cy="923330"/>
          </a:xfrm>
          <a:prstGeom prst="rect">
            <a:avLst/>
          </a:prstGeom>
        </p:spPr>
        <p:txBody>
          <a:bodyPr wrap="square">
            <a:spAutoFit/>
          </a:bodyPr>
          <a:lstStyle/>
          <a:p>
            <a:pPr algn="ctr"/>
            <a:r>
              <a:rPr lang="en-US" dirty="0"/>
              <a:t>Based on the Greek polytheistic</a:t>
            </a:r>
          </a:p>
          <a:p>
            <a:pPr algn="ctr"/>
            <a:r>
              <a:rPr lang="en-US" dirty="0"/>
              <a:t>religion</a:t>
            </a:r>
          </a:p>
        </p:txBody>
      </p:sp>
      <p:sp>
        <p:nvSpPr>
          <p:cNvPr id="11" name="Rectangle 10"/>
          <p:cNvSpPr/>
          <p:nvPr/>
        </p:nvSpPr>
        <p:spPr>
          <a:xfrm>
            <a:off x="0" y="-34034"/>
            <a:ext cx="3074318" cy="3278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t>
            </a:r>
            <a:endParaRPr lang="en-US" dirty="0"/>
          </a:p>
        </p:txBody>
      </p:sp>
      <p:sp>
        <p:nvSpPr>
          <p:cNvPr id="12" name="Rectangle 11"/>
          <p:cNvSpPr/>
          <p:nvPr/>
        </p:nvSpPr>
        <p:spPr>
          <a:xfrm>
            <a:off x="123578" y="10391"/>
            <a:ext cx="2664216" cy="1631216"/>
          </a:xfrm>
          <a:prstGeom prst="rect">
            <a:avLst/>
          </a:prstGeom>
        </p:spPr>
        <p:txBody>
          <a:bodyPr wrap="square">
            <a:spAutoFit/>
          </a:bodyPr>
          <a:lstStyle/>
          <a:p>
            <a:pPr algn="ctr"/>
            <a:r>
              <a:rPr lang="en-US" sz="2000" b="1" i="1" dirty="0">
                <a:latin typeface="Freestyle Script" panose="030804020302050B0404" pitchFamily="66" charset="0"/>
              </a:rPr>
              <a:t>Roman mythology, like Greek</a:t>
            </a:r>
          </a:p>
          <a:p>
            <a:pPr algn="ctr"/>
            <a:r>
              <a:rPr lang="en-US" sz="2000" b="1" i="1" dirty="0">
                <a:latin typeface="Freestyle Script" panose="030804020302050B0404" pitchFamily="66" charset="0"/>
              </a:rPr>
              <a:t>mythology, was based upon a</a:t>
            </a:r>
          </a:p>
          <a:p>
            <a:pPr algn="ctr"/>
            <a:r>
              <a:rPr lang="en-US" sz="2000" b="1" i="1" dirty="0">
                <a:latin typeface="Freestyle Script" panose="030804020302050B0404" pitchFamily="66" charset="0"/>
              </a:rPr>
              <a:t>polytheistic religion that was integral to</a:t>
            </a:r>
          </a:p>
          <a:p>
            <a:pPr algn="ctr"/>
            <a:r>
              <a:rPr lang="en-US" sz="2000" b="1" i="1" dirty="0">
                <a:latin typeface="Freestyle Script" panose="030804020302050B0404" pitchFamily="66" charset="0"/>
              </a:rPr>
              <a:t>culture, politics, and art.</a:t>
            </a:r>
          </a:p>
        </p:txBody>
      </p:sp>
      <p:cxnSp>
        <p:nvCxnSpPr>
          <p:cNvPr id="14" name="Straight Connector 13"/>
          <p:cNvCxnSpPr>
            <a:stCxn id="5" idx="4"/>
            <a:endCxn id="2" idx="0"/>
          </p:cNvCxnSpPr>
          <p:nvPr/>
        </p:nvCxnSpPr>
        <p:spPr>
          <a:xfrm>
            <a:off x="4686300" y="14478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7"/>
            <a:endCxn id="5" idx="6"/>
          </p:cNvCxnSpPr>
          <p:nvPr/>
        </p:nvCxnSpPr>
        <p:spPr>
          <a:xfrm flipH="1" flipV="1">
            <a:off x="5867712" y="876300"/>
            <a:ext cx="834380" cy="63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6"/>
            <a:endCxn id="7" idx="2"/>
          </p:cNvCxnSpPr>
          <p:nvPr/>
        </p:nvCxnSpPr>
        <p:spPr>
          <a:xfrm flipV="1">
            <a:off x="5867712" y="838200"/>
            <a:ext cx="875049" cy="381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657882" y="2177534"/>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57882" y="3658371"/>
            <a:ext cx="2490982" cy="14308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195528" y="5089175"/>
            <a:ext cx="2362825" cy="15964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75199" y="2430839"/>
            <a:ext cx="2328189" cy="646331"/>
          </a:xfrm>
          <a:prstGeom prst="rect">
            <a:avLst/>
          </a:prstGeom>
        </p:spPr>
        <p:txBody>
          <a:bodyPr wrap="square">
            <a:spAutoFit/>
          </a:bodyPr>
          <a:lstStyle/>
          <a:p>
            <a:pPr algn="ctr"/>
            <a:r>
              <a:rPr lang="en-US" b="1" dirty="0"/>
              <a:t>Roman gods and goddesses</a:t>
            </a:r>
            <a:endParaRPr lang="en-US" dirty="0"/>
          </a:p>
        </p:txBody>
      </p:sp>
      <p:sp>
        <p:nvSpPr>
          <p:cNvPr id="26" name="Rectangle 25"/>
          <p:cNvSpPr/>
          <p:nvPr/>
        </p:nvSpPr>
        <p:spPr>
          <a:xfrm>
            <a:off x="6933639" y="3912108"/>
            <a:ext cx="2157843" cy="923330"/>
          </a:xfrm>
          <a:prstGeom prst="rect">
            <a:avLst/>
          </a:prstGeom>
        </p:spPr>
        <p:txBody>
          <a:bodyPr wrap="square">
            <a:spAutoFit/>
          </a:bodyPr>
          <a:lstStyle/>
          <a:p>
            <a:pPr algn="ctr"/>
            <a:r>
              <a:rPr lang="en-US" dirty="0"/>
              <a:t>Jupiter, Juno, Apollo, Diana,</a:t>
            </a:r>
          </a:p>
          <a:p>
            <a:pPr algn="ctr"/>
            <a:r>
              <a:rPr lang="en-US" dirty="0"/>
              <a:t>Minerva, and Venus</a:t>
            </a:r>
          </a:p>
        </p:txBody>
      </p:sp>
      <p:sp>
        <p:nvSpPr>
          <p:cNvPr id="27" name="Rectangle 26"/>
          <p:cNvSpPr/>
          <p:nvPr/>
        </p:nvSpPr>
        <p:spPr>
          <a:xfrm>
            <a:off x="5358695" y="5449554"/>
            <a:ext cx="2165022" cy="923330"/>
          </a:xfrm>
          <a:prstGeom prst="rect">
            <a:avLst/>
          </a:prstGeom>
        </p:spPr>
        <p:txBody>
          <a:bodyPr wrap="square">
            <a:spAutoFit/>
          </a:bodyPr>
          <a:lstStyle/>
          <a:p>
            <a:pPr algn="ctr"/>
            <a:r>
              <a:rPr lang="en-US" dirty="0" smtClean="0"/>
              <a:t>Symbols </a:t>
            </a:r>
            <a:r>
              <a:rPr lang="en-US" dirty="0"/>
              <a:t>and images in literature, art,</a:t>
            </a:r>
          </a:p>
          <a:p>
            <a:pPr algn="ctr"/>
            <a:r>
              <a:rPr lang="en-US" dirty="0"/>
              <a:t>and architecture</a:t>
            </a:r>
          </a:p>
        </p:txBody>
      </p:sp>
      <p:cxnSp>
        <p:nvCxnSpPr>
          <p:cNvPr id="29" name="Straight Connector 28"/>
          <p:cNvCxnSpPr>
            <a:stCxn id="23" idx="1"/>
          </p:cNvCxnSpPr>
          <p:nvPr/>
        </p:nvCxnSpPr>
        <p:spPr>
          <a:xfrm flipH="1" flipV="1">
            <a:off x="6742761" y="2931122"/>
            <a:ext cx="279917" cy="936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4" idx="0"/>
          </p:cNvCxnSpPr>
          <p:nvPr/>
        </p:nvCxnSpPr>
        <p:spPr>
          <a:xfrm flipV="1">
            <a:off x="6376941" y="2920621"/>
            <a:ext cx="365820" cy="2168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 idx="6"/>
            <a:endCxn id="22" idx="2"/>
          </p:cNvCxnSpPr>
          <p:nvPr/>
        </p:nvCxnSpPr>
        <p:spPr>
          <a:xfrm flipV="1">
            <a:off x="6096000" y="2749034"/>
            <a:ext cx="561882" cy="6418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4348" y="1607683"/>
            <a:ext cx="2664216" cy="1323439"/>
          </a:xfrm>
          <a:prstGeom prst="rect">
            <a:avLst/>
          </a:prstGeom>
        </p:spPr>
        <p:txBody>
          <a:bodyPr wrap="square">
            <a:spAutoFit/>
          </a:bodyPr>
          <a:lstStyle/>
          <a:p>
            <a:pPr algn="ctr"/>
            <a:r>
              <a:rPr lang="en-US" sz="2000" b="1" i="1" dirty="0">
                <a:latin typeface="Freestyle Script" panose="030804020302050B0404" pitchFamily="66" charset="0"/>
              </a:rPr>
              <a:t>Many of Western civilization’s</a:t>
            </a:r>
          </a:p>
          <a:p>
            <a:pPr algn="ctr"/>
            <a:r>
              <a:rPr lang="en-US" sz="2000" b="1" i="1" dirty="0">
                <a:latin typeface="Freestyle Script" panose="030804020302050B0404" pitchFamily="66" charset="0"/>
              </a:rPr>
              <a:t>symbols, metaphors, words, and</a:t>
            </a:r>
          </a:p>
          <a:p>
            <a:pPr algn="ctr"/>
            <a:r>
              <a:rPr lang="en-US" sz="2000" b="1" i="1" dirty="0">
                <a:latin typeface="Freestyle Script" panose="030804020302050B0404" pitchFamily="66" charset="0"/>
              </a:rPr>
              <a:t>idealized images come from ancient</a:t>
            </a:r>
          </a:p>
          <a:p>
            <a:pPr algn="ctr"/>
            <a:r>
              <a:rPr lang="en-US" sz="2000" b="1" i="1" dirty="0">
                <a:latin typeface="Freestyle Script" panose="030804020302050B0404" pitchFamily="66" charset="0"/>
              </a:rPr>
              <a:t>Roman mythology.</a:t>
            </a:r>
          </a:p>
        </p:txBody>
      </p:sp>
      <p:pic>
        <p:nvPicPr>
          <p:cNvPr id="29698" name="Picture 2" descr="https://encrypted-tbn0.gstatic.com/images?q=tbn:ANd9GcQTistVwrAbt-xvdi_snuMjRAnaq1Z25QDb7q1jswoQlT8hvto9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14" y="4317922"/>
            <a:ext cx="4658356" cy="2486026"/>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44348" y="4191000"/>
            <a:ext cx="484574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6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6"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78234" cy="369332"/>
          </a:xfrm>
          <a:prstGeom prst="rect">
            <a:avLst/>
          </a:prstGeom>
        </p:spPr>
        <p:txBody>
          <a:bodyPr wrap="none">
            <a:spAutoFit/>
          </a:bodyPr>
          <a:lstStyle/>
          <a:p>
            <a:r>
              <a:rPr lang="en-US" b="1" i="1" u="sng" dirty="0" smtClean="0"/>
              <a:t>STANDARD WHI.6c</a:t>
            </a:r>
            <a:endParaRPr lang="en-US" dirty="0"/>
          </a:p>
        </p:txBody>
      </p:sp>
      <p:sp>
        <p:nvSpPr>
          <p:cNvPr id="4" name="Oval 3"/>
          <p:cNvSpPr/>
          <p:nvPr/>
        </p:nvSpPr>
        <p:spPr>
          <a:xfrm>
            <a:off x="3504887" y="304800"/>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7117" y="2095500"/>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175" y="122001"/>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162790"/>
            <a:ext cx="2362825" cy="12850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2732" y="368606"/>
            <a:ext cx="2302493" cy="923330"/>
          </a:xfrm>
          <a:prstGeom prst="rect">
            <a:avLst/>
          </a:prstGeom>
        </p:spPr>
        <p:txBody>
          <a:bodyPr wrap="square">
            <a:spAutoFit/>
          </a:bodyPr>
          <a:lstStyle/>
          <a:p>
            <a:pPr algn="ctr"/>
            <a:r>
              <a:rPr lang="en-US" dirty="0"/>
              <a:t>Patricians: Powerful nobility (few in number)</a:t>
            </a:r>
          </a:p>
        </p:txBody>
      </p:sp>
      <p:sp>
        <p:nvSpPr>
          <p:cNvPr id="9" name="Rectangle 1"/>
          <p:cNvSpPr>
            <a:spLocks noChangeArrowheads="1"/>
          </p:cNvSpPr>
          <p:nvPr/>
        </p:nvSpPr>
        <p:spPr bwMode="auto">
          <a:xfrm>
            <a:off x="3719138" y="614690"/>
            <a:ext cx="21485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Social structure in the Roman Republic</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6781174" y="370336"/>
            <a:ext cx="2362825" cy="646331"/>
          </a:xfrm>
          <a:prstGeom prst="rect">
            <a:avLst/>
          </a:prstGeom>
        </p:spPr>
        <p:txBody>
          <a:bodyPr wrap="square">
            <a:spAutoFit/>
          </a:bodyPr>
          <a:lstStyle/>
          <a:p>
            <a:pPr algn="ctr"/>
            <a:r>
              <a:rPr lang="en-US" dirty="0"/>
              <a:t>Plebeians: Majority of population</a:t>
            </a:r>
          </a:p>
        </p:txBody>
      </p:sp>
      <p:sp>
        <p:nvSpPr>
          <p:cNvPr id="11" name="Rectangle 10"/>
          <p:cNvSpPr/>
          <p:nvPr/>
        </p:nvSpPr>
        <p:spPr>
          <a:xfrm>
            <a:off x="212732" y="2343834"/>
            <a:ext cx="2318108" cy="646331"/>
          </a:xfrm>
          <a:prstGeom prst="rect">
            <a:avLst/>
          </a:prstGeom>
        </p:spPr>
        <p:txBody>
          <a:bodyPr wrap="square">
            <a:spAutoFit/>
          </a:bodyPr>
          <a:lstStyle/>
          <a:p>
            <a:pPr algn="ctr"/>
            <a:r>
              <a:rPr lang="en-US" dirty="0"/>
              <a:t>Slaves: Not based on race</a:t>
            </a:r>
          </a:p>
        </p:txBody>
      </p:sp>
      <p:cxnSp>
        <p:nvCxnSpPr>
          <p:cNvPr id="13" name="Straight Connector 12"/>
          <p:cNvCxnSpPr>
            <a:stCxn id="4" idx="4"/>
            <a:endCxn id="2" idx="0"/>
          </p:cNvCxnSpPr>
          <p:nvPr/>
        </p:nvCxnSpPr>
        <p:spPr>
          <a:xfrm>
            <a:off x="4686300" y="14478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3"/>
            <a:endCxn id="4" idx="2"/>
          </p:cNvCxnSpPr>
          <p:nvPr/>
        </p:nvCxnSpPr>
        <p:spPr>
          <a:xfrm>
            <a:off x="2515225" y="830271"/>
            <a:ext cx="989662" cy="46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2"/>
            <a:endCxn id="4" idx="6"/>
          </p:cNvCxnSpPr>
          <p:nvPr/>
        </p:nvCxnSpPr>
        <p:spPr>
          <a:xfrm flipH="1">
            <a:off x="5867712" y="693501"/>
            <a:ext cx="913463" cy="182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2"/>
            <a:endCxn id="5" idx="7"/>
          </p:cNvCxnSpPr>
          <p:nvPr/>
        </p:nvCxnSpPr>
        <p:spPr>
          <a:xfrm flipH="1">
            <a:off x="2213914" y="876300"/>
            <a:ext cx="1290973" cy="1386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13989" y="3613666"/>
            <a:ext cx="2515594" cy="309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81173" y="2470666"/>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00400" y="4495800"/>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14587" y="5705176"/>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81175" y="4190077"/>
            <a:ext cx="2362825" cy="1514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81174" y="2805499"/>
            <a:ext cx="2286625" cy="369332"/>
          </a:xfrm>
          <a:prstGeom prst="rect">
            <a:avLst/>
          </a:prstGeom>
        </p:spPr>
        <p:txBody>
          <a:bodyPr wrap="square">
            <a:spAutoFit/>
          </a:bodyPr>
          <a:lstStyle/>
          <a:p>
            <a:pPr algn="ctr"/>
            <a:r>
              <a:rPr lang="en-US" b="1" dirty="0"/>
              <a:t>Citizenship</a:t>
            </a:r>
          </a:p>
        </p:txBody>
      </p:sp>
      <p:sp>
        <p:nvSpPr>
          <p:cNvPr id="30" name="Rectangle 29"/>
          <p:cNvSpPr/>
          <p:nvPr/>
        </p:nvSpPr>
        <p:spPr>
          <a:xfrm>
            <a:off x="3276600" y="4744134"/>
            <a:ext cx="2286625" cy="646331"/>
          </a:xfrm>
          <a:prstGeom prst="rect">
            <a:avLst/>
          </a:prstGeom>
        </p:spPr>
        <p:txBody>
          <a:bodyPr wrap="square">
            <a:spAutoFit/>
          </a:bodyPr>
          <a:lstStyle/>
          <a:p>
            <a:pPr algn="ctr"/>
            <a:r>
              <a:rPr lang="en-US" dirty="0"/>
              <a:t>Patrician and plebeian men</a:t>
            </a:r>
          </a:p>
        </p:txBody>
      </p:sp>
      <p:sp>
        <p:nvSpPr>
          <p:cNvPr id="31" name="Rectangle 30"/>
          <p:cNvSpPr/>
          <p:nvPr/>
        </p:nvSpPr>
        <p:spPr>
          <a:xfrm>
            <a:off x="4914586" y="6096000"/>
            <a:ext cx="2362825" cy="369332"/>
          </a:xfrm>
          <a:prstGeom prst="rect">
            <a:avLst/>
          </a:prstGeom>
        </p:spPr>
        <p:txBody>
          <a:bodyPr wrap="square">
            <a:spAutoFit/>
          </a:bodyPr>
          <a:lstStyle/>
          <a:p>
            <a:pPr algn="ctr"/>
            <a:r>
              <a:rPr lang="en-US" dirty="0"/>
              <a:t>Selected foreigners</a:t>
            </a:r>
          </a:p>
        </p:txBody>
      </p:sp>
      <p:sp>
        <p:nvSpPr>
          <p:cNvPr id="32" name="Rectangle 31"/>
          <p:cNvSpPr/>
          <p:nvPr/>
        </p:nvSpPr>
        <p:spPr>
          <a:xfrm>
            <a:off x="6978756" y="4190077"/>
            <a:ext cx="1891460" cy="1477328"/>
          </a:xfrm>
          <a:prstGeom prst="rect">
            <a:avLst/>
          </a:prstGeom>
        </p:spPr>
        <p:txBody>
          <a:bodyPr wrap="square">
            <a:spAutoFit/>
          </a:bodyPr>
          <a:lstStyle/>
          <a:p>
            <a:pPr algn="ctr"/>
            <a:r>
              <a:rPr lang="en-US" dirty="0"/>
              <a:t>Rights and responsibilities of citizenship (e.g., taxes, military service)</a:t>
            </a:r>
          </a:p>
        </p:txBody>
      </p:sp>
      <p:cxnSp>
        <p:nvCxnSpPr>
          <p:cNvPr id="34" name="Straight Connector 33"/>
          <p:cNvCxnSpPr/>
          <p:nvPr/>
        </p:nvCxnSpPr>
        <p:spPr>
          <a:xfrm flipV="1">
            <a:off x="5563225" y="3174831"/>
            <a:ext cx="1217950" cy="1892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8" idx="1"/>
            <a:endCxn id="25" idx="2"/>
          </p:cNvCxnSpPr>
          <p:nvPr/>
        </p:nvCxnSpPr>
        <p:spPr>
          <a:xfrm flipH="1" flipV="1">
            <a:off x="6781173" y="3042166"/>
            <a:ext cx="346030" cy="1369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0"/>
          </p:cNvCxnSpPr>
          <p:nvPr/>
        </p:nvCxnSpPr>
        <p:spPr>
          <a:xfrm flipV="1">
            <a:off x="6096000" y="3174831"/>
            <a:ext cx="685175" cy="2530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 idx="6"/>
          </p:cNvCxnSpPr>
          <p:nvPr/>
        </p:nvCxnSpPr>
        <p:spPr>
          <a:xfrm flipH="1">
            <a:off x="6096000" y="3174831"/>
            <a:ext cx="685173" cy="254169"/>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003" y="3733150"/>
            <a:ext cx="2359949" cy="2862322"/>
          </a:xfrm>
          <a:prstGeom prst="rect">
            <a:avLst/>
          </a:prstGeom>
        </p:spPr>
        <p:txBody>
          <a:bodyPr wrap="square">
            <a:spAutoFit/>
          </a:bodyPr>
          <a:lstStyle/>
          <a:p>
            <a:pPr algn="ctr"/>
            <a:r>
              <a:rPr lang="en-US" sz="2000" b="1" i="1" dirty="0">
                <a:latin typeface="Freestyle Script" panose="030804020302050B0404" pitchFamily="66" charset="0"/>
              </a:rPr>
              <a:t>Although women, most aliens (non-Romans living in the Republic), and slaves were excluded from the governing process, the Roman Republic made major strides in the development of representative democracy, which became a foundation of modern democracy.</a:t>
            </a:r>
          </a:p>
        </p:txBody>
      </p:sp>
    </p:spTree>
    <p:extLst>
      <p:ext uri="{BB962C8B-B14F-4D97-AF65-F5344CB8AC3E}">
        <p14:creationId xmlns:p14="http://schemas.microsoft.com/office/powerpoint/2010/main" val="16788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599" y="2706284"/>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3400114" y="3198167"/>
            <a:ext cx="2572371" cy="461665"/>
          </a:xfrm>
          <a:prstGeom prst="rect">
            <a:avLst/>
          </a:prstGeom>
        </p:spPr>
        <p:txBody>
          <a:bodyPr wrap="none">
            <a:spAutoFit/>
          </a:bodyPr>
          <a:lstStyle/>
          <a:p>
            <a:r>
              <a:rPr lang="en-US" sz="2400" b="1" i="1" u="sng" dirty="0"/>
              <a:t>STANDARD WHI.2c</a:t>
            </a:r>
          </a:p>
        </p:txBody>
      </p:sp>
      <p:sp>
        <p:nvSpPr>
          <p:cNvPr id="4" name="Oval 3"/>
          <p:cNvSpPr/>
          <p:nvPr/>
        </p:nvSpPr>
        <p:spPr>
          <a:xfrm>
            <a:off x="145474" y="1757294"/>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1" y="124691"/>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04709" y="1881985"/>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71597"/>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07041" y="782782"/>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3968" y="1099250"/>
            <a:ext cx="2437931" cy="646331"/>
          </a:xfrm>
          <a:prstGeom prst="rect">
            <a:avLst/>
          </a:prstGeom>
        </p:spPr>
        <p:txBody>
          <a:bodyPr wrap="square">
            <a:spAutoFit/>
          </a:bodyPr>
          <a:lstStyle/>
          <a:p>
            <a:pPr algn="ctr"/>
            <a:r>
              <a:rPr lang="en-US" b="1" i="1" dirty="0"/>
              <a:t>Neolithic Era (New Stone Age)</a:t>
            </a:r>
          </a:p>
        </p:txBody>
      </p:sp>
      <p:cxnSp>
        <p:nvCxnSpPr>
          <p:cNvPr id="11" name="Straight Connector 10"/>
          <p:cNvCxnSpPr>
            <a:stCxn id="8" idx="4"/>
          </p:cNvCxnSpPr>
          <p:nvPr/>
        </p:nvCxnSpPr>
        <p:spPr>
          <a:xfrm>
            <a:off x="4629470" y="2154382"/>
            <a:ext cx="0" cy="51261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9328" y="348826"/>
            <a:ext cx="2444858" cy="923330"/>
          </a:xfrm>
          <a:prstGeom prst="rect">
            <a:avLst/>
          </a:prstGeom>
        </p:spPr>
        <p:txBody>
          <a:bodyPr wrap="square">
            <a:spAutoFit/>
          </a:bodyPr>
          <a:lstStyle/>
          <a:p>
            <a:pPr algn="ctr"/>
            <a:r>
              <a:rPr lang="en-US" dirty="0"/>
              <a:t>developed agriculture (domesticated </a:t>
            </a:r>
            <a:r>
              <a:rPr lang="en-US" dirty="0" smtClean="0"/>
              <a:t>plants and animals)</a:t>
            </a:r>
            <a:endParaRPr lang="en-US" dirty="0"/>
          </a:p>
        </p:txBody>
      </p:sp>
      <p:sp>
        <p:nvSpPr>
          <p:cNvPr id="13" name="Rectangle 12"/>
          <p:cNvSpPr/>
          <p:nvPr/>
        </p:nvSpPr>
        <p:spPr>
          <a:xfrm>
            <a:off x="249390" y="2198453"/>
            <a:ext cx="2340941" cy="369332"/>
          </a:xfrm>
          <a:prstGeom prst="rect">
            <a:avLst/>
          </a:prstGeom>
        </p:spPr>
        <p:txBody>
          <a:bodyPr wrap="square">
            <a:spAutoFit/>
          </a:bodyPr>
          <a:lstStyle/>
          <a:p>
            <a:pPr algn="ctr"/>
            <a:r>
              <a:rPr lang="en-US" dirty="0"/>
              <a:t>used advanced tools</a:t>
            </a:r>
          </a:p>
        </p:txBody>
      </p:sp>
      <p:sp>
        <p:nvSpPr>
          <p:cNvPr id="14" name="Rectangle 13"/>
          <p:cNvSpPr/>
          <p:nvPr/>
        </p:nvSpPr>
        <p:spPr>
          <a:xfrm>
            <a:off x="6532418" y="2337043"/>
            <a:ext cx="2417149" cy="369332"/>
          </a:xfrm>
          <a:prstGeom prst="rect">
            <a:avLst/>
          </a:prstGeom>
        </p:spPr>
        <p:txBody>
          <a:bodyPr wrap="square">
            <a:spAutoFit/>
          </a:bodyPr>
          <a:lstStyle/>
          <a:p>
            <a:pPr algn="ctr"/>
            <a:r>
              <a:rPr lang="en-US" dirty="0"/>
              <a:t>made pottery</a:t>
            </a:r>
          </a:p>
        </p:txBody>
      </p:sp>
      <p:sp>
        <p:nvSpPr>
          <p:cNvPr id="15" name="Rectangle 14"/>
          <p:cNvSpPr/>
          <p:nvPr/>
        </p:nvSpPr>
        <p:spPr>
          <a:xfrm>
            <a:off x="6577680" y="348826"/>
            <a:ext cx="2389440" cy="646331"/>
          </a:xfrm>
          <a:prstGeom prst="rect">
            <a:avLst/>
          </a:prstGeom>
        </p:spPr>
        <p:txBody>
          <a:bodyPr wrap="square">
            <a:spAutoFit/>
          </a:bodyPr>
          <a:lstStyle/>
          <a:p>
            <a:pPr algn="ctr"/>
            <a:r>
              <a:rPr lang="en-US" dirty="0"/>
              <a:t>developed weaving skills</a:t>
            </a:r>
          </a:p>
        </p:txBody>
      </p:sp>
      <p:cxnSp>
        <p:nvCxnSpPr>
          <p:cNvPr id="17" name="Straight Connector 16"/>
          <p:cNvCxnSpPr>
            <a:stCxn id="5" idx="6"/>
            <a:endCxn id="9" idx="1"/>
          </p:cNvCxnSpPr>
          <p:nvPr/>
        </p:nvCxnSpPr>
        <p:spPr>
          <a:xfrm>
            <a:off x="2597259" y="810491"/>
            <a:ext cx="816709" cy="61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a:endCxn id="8" idx="2"/>
          </p:cNvCxnSpPr>
          <p:nvPr/>
        </p:nvCxnSpPr>
        <p:spPr>
          <a:xfrm flipV="1">
            <a:off x="2590332" y="1468582"/>
            <a:ext cx="816709" cy="97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2"/>
            <a:endCxn id="8" idx="6"/>
          </p:cNvCxnSpPr>
          <p:nvPr/>
        </p:nvCxnSpPr>
        <p:spPr>
          <a:xfrm flipH="1">
            <a:off x="5851899" y="757397"/>
            <a:ext cx="625101" cy="711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2"/>
            <a:endCxn id="8" idx="6"/>
          </p:cNvCxnSpPr>
          <p:nvPr/>
        </p:nvCxnSpPr>
        <p:spPr>
          <a:xfrm flipH="1" flipV="1">
            <a:off x="5851899" y="1468582"/>
            <a:ext cx="652810" cy="10992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69672" y="4472739"/>
            <a:ext cx="2956768" cy="2161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304308" y="4671813"/>
            <a:ext cx="2922132" cy="1569660"/>
          </a:xfrm>
          <a:prstGeom prst="rect">
            <a:avLst/>
          </a:prstGeom>
        </p:spPr>
        <p:txBody>
          <a:bodyPr wrap="square">
            <a:spAutoFit/>
          </a:bodyPr>
          <a:lstStyle/>
          <a:p>
            <a:pPr algn="ctr"/>
            <a:r>
              <a:rPr lang="en-US" sz="2400" b="1" dirty="0">
                <a:latin typeface="Freestyle Script" panose="030804020302050B0404" pitchFamily="66" charset="0"/>
              </a:rPr>
              <a:t>The beginning of agriculture, including permanent settlements, was a major step in the advance of civilization.</a:t>
            </a:r>
          </a:p>
        </p:txBody>
      </p:sp>
      <p:sp>
        <p:nvSpPr>
          <p:cNvPr id="27" name="Rectangle 26"/>
          <p:cNvSpPr/>
          <p:nvPr/>
        </p:nvSpPr>
        <p:spPr>
          <a:xfrm>
            <a:off x="162558" y="3581400"/>
            <a:ext cx="2874810" cy="3052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eolithic implements of stone, flint and horn, c1890. Artist: Unkn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0" y="3733800"/>
            <a:ext cx="2646210" cy="2798619"/>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a:stCxn id="4" idx="4"/>
          </p:cNvCxnSpPr>
          <p:nvPr/>
        </p:nvCxnSpPr>
        <p:spPr>
          <a:xfrm>
            <a:off x="1367903" y="3128894"/>
            <a:ext cx="0" cy="45250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477000" y="3733801"/>
            <a:ext cx="2590800" cy="2900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7" descr="r97p8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37" y="3886200"/>
            <a:ext cx="2424039" cy="26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stCxn id="6" idx="4"/>
            <a:endCxn id="24" idx="0"/>
          </p:cNvCxnSpPr>
          <p:nvPr/>
        </p:nvCxnSpPr>
        <p:spPr>
          <a:xfrm>
            <a:off x="7727138" y="3253585"/>
            <a:ext cx="45262" cy="4802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78234" cy="369332"/>
          </a:xfrm>
          <a:prstGeom prst="rect">
            <a:avLst/>
          </a:prstGeom>
        </p:spPr>
        <p:txBody>
          <a:bodyPr wrap="none">
            <a:spAutoFit/>
          </a:bodyPr>
          <a:lstStyle/>
          <a:p>
            <a:r>
              <a:rPr lang="en-US" b="1" i="1" u="sng" dirty="0" smtClean="0"/>
              <a:t>STANDARD WHI.6c</a:t>
            </a:r>
            <a:endParaRPr lang="en-US" dirty="0"/>
          </a:p>
        </p:txBody>
      </p:sp>
      <p:sp>
        <p:nvSpPr>
          <p:cNvPr id="4" name="Rectangle 3"/>
          <p:cNvSpPr/>
          <p:nvPr/>
        </p:nvSpPr>
        <p:spPr>
          <a:xfrm>
            <a:off x="6508669" y="152400"/>
            <a:ext cx="2515594" cy="309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86491" y="267206"/>
            <a:ext cx="2359949" cy="2862322"/>
          </a:xfrm>
          <a:prstGeom prst="rect">
            <a:avLst/>
          </a:prstGeom>
        </p:spPr>
        <p:txBody>
          <a:bodyPr wrap="square">
            <a:spAutoFit/>
          </a:bodyPr>
          <a:lstStyle/>
          <a:p>
            <a:pPr algn="ctr"/>
            <a:r>
              <a:rPr lang="en-US" sz="2000" b="1" i="1" dirty="0">
                <a:latin typeface="Freestyle Script" panose="030804020302050B0404" pitchFamily="66" charset="0"/>
              </a:rPr>
              <a:t>Although women, most aliens (non-Romans living in the Republic), and slaves were excluded from the governing process, the Roman Republic made major strides in the development of representative democracy, which became a foundation of modern democracy.</a:t>
            </a:r>
          </a:p>
        </p:txBody>
      </p:sp>
      <p:sp>
        <p:nvSpPr>
          <p:cNvPr id="6" name="Oval 5"/>
          <p:cNvSpPr/>
          <p:nvPr/>
        </p:nvSpPr>
        <p:spPr>
          <a:xfrm>
            <a:off x="3526842" y="5032664"/>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163" y="3146847"/>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163" y="5270607"/>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61438" y="5489864"/>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86491" y="3420981"/>
            <a:ext cx="2362825" cy="1291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6799" y="1371600"/>
            <a:ext cx="236282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26842" y="5419498"/>
            <a:ext cx="2362826" cy="369332"/>
          </a:xfrm>
          <a:prstGeom prst="rect">
            <a:avLst/>
          </a:prstGeom>
        </p:spPr>
        <p:txBody>
          <a:bodyPr wrap="square">
            <a:spAutoFit/>
          </a:bodyPr>
          <a:lstStyle/>
          <a:p>
            <a:pPr algn="ctr"/>
            <a:r>
              <a:rPr lang="en-US" b="1" dirty="0"/>
              <a:t>Features of democracy</a:t>
            </a:r>
          </a:p>
        </p:txBody>
      </p:sp>
      <p:sp>
        <p:nvSpPr>
          <p:cNvPr id="13" name="Rectangle 12"/>
          <p:cNvSpPr/>
          <p:nvPr/>
        </p:nvSpPr>
        <p:spPr>
          <a:xfrm>
            <a:off x="96799" y="1481435"/>
            <a:ext cx="2362825" cy="923330"/>
          </a:xfrm>
          <a:prstGeom prst="rect">
            <a:avLst/>
          </a:prstGeom>
        </p:spPr>
        <p:txBody>
          <a:bodyPr wrap="square">
            <a:spAutoFit/>
          </a:bodyPr>
          <a:lstStyle/>
          <a:p>
            <a:pPr algn="ctr"/>
            <a:r>
              <a:rPr lang="en-US" dirty="0"/>
              <a:t>Representative </a:t>
            </a:r>
            <a:r>
              <a:rPr lang="en-US" dirty="0" smtClean="0"/>
              <a:t>democracy</a:t>
            </a:r>
          </a:p>
          <a:p>
            <a:pPr algn="ctr"/>
            <a:r>
              <a:rPr lang="en-US" dirty="0" smtClean="0"/>
              <a:t>(Republic)</a:t>
            </a:r>
            <a:endParaRPr lang="en-US" dirty="0"/>
          </a:p>
        </p:txBody>
      </p:sp>
      <p:sp>
        <p:nvSpPr>
          <p:cNvPr id="14" name="Rectangle 13"/>
          <p:cNvSpPr/>
          <p:nvPr/>
        </p:nvSpPr>
        <p:spPr>
          <a:xfrm>
            <a:off x="287610" y="3533681"/>
            <a:ext cx="1981200" cy="369332"/>
          </a:xfrm>
          <a:prstGeom prst="rect">
            <a:avLst/>
          </a:prstGeom>
        </p:spPr>
        <p:txBody>
          <a:bodyPr wrap="square">
            <a:spAutoFit/>
          </a:bodyPr>
          <a:lstStyle/>
          <a:p>
            <a:pPr algn="ctr"/>
            <a:r>
              <a:rPr lang="en-US" dirty="0"/>
              <a:t>Assemblies</a:t>
            </a:r>
          </a:p>
        </p:txBody>
      </p:sp>
      <p:sp>
        <p:nvSpPr>
          <p:cNvPr id="15" name="Rectangle 14"/>
          <p:cNvSpPr/>
          <p:nvPr/>
        </p:nvSpPr>
        <p:spPr>
          <a:xfrm>
            <a:off x="62163" y="5489864"/>
            <a:ext cx="2362825" cy="646331"/>
          </a:xfrm>
          <a:prstGeom prst="rect">
            <a:avLst/>
          </a:prstGeom>
        </p:spPr>
        <p:txBody>
          <a:bodyPr wrap="square">
            <a:spAutoFit/>
          </a:bodyPr>
          <a:lstStyle/>
          <a:p>
            <a:pPr algn="ctr"/>
            <a:r>
              <a:rPr lang="en-US" dirty="0"/>
              <a:t>The </a:t>
            </a:r>
            <a:r>
              <a:rPr lang="en-US" dirty="0" smtClean="0"/>
              <a:t>Senate </a:t>
            </a:r>
          </a:p>
          <a:p>
            <a:pPr algn="ctr"/>
            <a:r>
              <a:rPr lang="en-US" dirty="0" smtClean="0"/>
              <a:t>(The governing body) </a:t>
            </a:r>
            <a:endParaRPr lang="en-US" dirty="0"/>
          </a:p>
        </p:txBody>
      </p:sp>
      <p:sp>
        <p:nvSpPr>
          <p:cNvPr id="16" name="Rectangle 15"/>
          <p:cNvSpPr/>
          <p:nvPr/>
        </p:nvSpPr>
        <p:spPr>
          <a:xfrm>
            <a:off x="6603729" y="3455617"/>
            <a:ext cx="2342711" cy="923330"/>
          </a:xfrm>
          <a:prstGeom prst="rect">
            <a:avLst/>
          </a:prstGeom>
        </p:spPr>
        <p:txBody>
          <a:bodyPr wrap="square">
            <a:spAutoFit/>
          </a:bodyPr>
          <a:lstStyle/>
          <a:p>
            <a:pPr algn="ctr"/>
            <a:r>
              <a:rPr lang="en-US" dirty="0" smtClean="0"/>
              <a:t>Consuls</a:t>
            </a:r>
          </a:p>
          <a:p>
            <a:pPr algn="ctr"/>
            <a:r>
              <a:rPr lang="en-US" dirty="0" smtClean="0"/>
              <a:t>(leaders of senate- 1 year term- there are 2)</a:t>
            </a:r>
            <a:endParaRPr lang="en-US" dirty="0"/>
          </a:p>
        </p:txBody>
      </p:sp>
      <p:sp>
        <p:nvSpPr>
          <p:cNvPr id="17" name="Rectangle 16"/>
          <p:cNvSpPr/>
          <p:nvPr/>
        </p:nvSpPr>
        <p:spPr>
          <a:xfrm>
            <a:off x="6659149" y="5843108"/>
            <a:ext cx="2290168" cy="646331"/>
          </a:xfrm>
          <a:prstGeom prst="rect">
            <a:avLst/>
          </a:prstGeom>
        </p:spPr>
        <p:txBody>
          <a:bodyPr wrap="square">
            <a:spAutoFit/>
          </a:bodyPr>
          <a:lstStyle/>
          <a:p>
            <a:pPr algn="ctr"/>
            <a:r>
              <a:rPr lang="en-US" dirty="0"/>
              <a:t>Laws of Rome codified as Twelve Tables</a:t>
            </a:r>
          </a:p>
        </p:txBody>
      </p:sp>
      <p:cxnSp>
        <p:nvCxnSpPr>
          <p:cNvPr id="19" name="Straight Connector 18"/>
          <p:cNvCxnSpPr>
            <a:stCxn id="11" idx="6"/>
            <a:endCxn id="12" idx="1"/>
          </p:cNvCxnSpPr>
          <p:nvPr/>
        </p:nvCxnSpPr>
        <p:spPr>
          <a:xfrm>
            <a:off x="2459624" y="1943100"/>
            <a:ext cx="1067218" cy="366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6"/>
            <a:endCxn id="12" idx="1"/>
          </p:cNvCxnSpPr>
          <p:nvPr/>
        </p:nvCxnSpPr>
        <p:spPr>
          <a:xfrm>
            <a:off x="2424988" y="3718347"/>
            <a:ext cx="1101854" cy="1885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3"/>
            <a:endCxn id="6" idx="2"/>
          </p:cNvCxnSpPr>
          <p:nvPr/>
        </p:nvCxnSpPr>
        <p:spPr>
          <a:xfrm flipV="1">
            <a:off x="2424988" y="5604164"/>
            <a:ext cx="1101854" cy="208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a:endCxn id="6" idx="6"/>
          </p:cNvCxnSpPr>
          <p:nvPr/>
        </p:nvCxnSpPr>
        <p:spPr>
          <a:xfrm flipH="1">
            <a:off x="5889667" y="4066949"/>
            <a:ext cx="696824" cy="1537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1"/>
            <a:endCxn id="6" idx="6"/>
          </p:cNvCxnSpPr>
          <p:nvPr/>
        </p:nvCxnSpPr>
        <p:spPr>
          <a:xfrm flipH="1" flipV="1">
            <a:off x="5889667" y="5604164"/>
            <a:ext cx="769482" cy="562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 idx="4"/>
            <a:endCxn id="6" idx="0"/>
          </p:cNvCxnSpPr>
          <p:nvPr/>
        </p:nvCxnSpPr>
        <p:spPr>
          <a:xfrm>
            <a:off x="4686300" y="4191000"/>
            <a:ext cx="21955" cy="841664"/>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54939" y="117764"/>
            <a:ext cx="2823616" cy="240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t>
            </a:r>
            <a:endParaRPr lang="en-US" dirty="0"/>
          </a:p>
        </p:txBody>
      </p:sp>
      <p:pic>
        <p:nvPicPr>
          <p:cNvPr id="31746" name="Picture 2" descr="C:\Users\landerson\Pictures\Picture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2962"/>
            <a:ext cx="2460668" cy="2228850"/>
          </a:xfrm>
          <a:prstGeom prst="rect">
            <a:avLst/>
          </a:prstGeom>
          <a:noFill/>
          <a:extLst>
            <a:ext uri="{909E8E84-426E-40DD-AFC4-6F175D3DCCD1}">
              <a14:hiddenFill xmlns:a14="http://schemas.microsoft.com/office/drawing/2010/main">
                <a:solidFill>
                  <a:srgbClr val="FFFFFF"/>
                </a:solidFill>
              </a14:hiddenFill>
            </a:ext>
          </a:extLst>
        </p:spPr>
      </p:pic>
      <p:cxnSp>
        <p:nvCxnSpPr>
          <p:cNvPr id="31744" name="Straight Connector 31743"/>
          <p:cNvCxnSpPr>
            <a:stCxn id="30" idx="3"/>
            <a:endCxn id="10" idx="2"/>
          </p:cNvCxnSpPr>
          <p:nvPr/>
        </p:nvCxnSpPr>
        <p:spPr>
          <a:xfrm>
            <a:off x="6078555" y="1320147"/>
            <a:ext cx="507936" cy="27468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0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WHI.6d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11" y="23224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 y="2133600"/>
            <a:ext cx="2837329" cy="205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9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602" y="2460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3276600" y="618804"/>
            <a:ext cx="26817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Punic Wars: Rome vs. Carthage (264–146 </a:t>
            </a:r>
            <a:r>
              <a:rPr kumimoji="0" lang="en-US" alt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b.c.</a:t>
            </a: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b.c.e</a:t>
            </a: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128155" y="635075"/>
            <a:ext cx="2462645" cy="923330"/>
          </a:xfrm>
          <a:prstGeom prst="rect">
            <a:avLst/>
          </a:prstGeom>
        </p:spPr>
        <p:txBody>
          <a:bodyPr wrap="square">
            <a:spAutoFit/>
          </a:bodyPr>
          <a:lstStyle/>
          <a:p>
            <a:pPr algn="ctr"/>
            <a:r>
              <a:rPr lang="en-US" dirty="0"/>
              <a:t>Rome and Carthage were in competition for trade.</a:t>
            </a:r>
          </a:p>
        </p:txBody>
      </p:sp>
      <p:sp>
        <p:nvSpPr>
          <p:cNvPr id="10" name="Rectangle 9"/>
          <p:cNvSpPr/>
          <p:nvPr/>
        </p:nvSpPr>
        <p:spPr>
          <a:xfrm>
            <a:off x="6429654" y="660682"/>
            <a:ext cx="2711707" cy="646331"/>
          </a:xfrm>
          <a:prstGeom prst="rect">
            <a:avLst/>
          </a:prstGeom>
        </p:spPr>
        <p:txBody>
          <a:bodyPr wrap="square">
            <a:spAutoFit/>
          </a:bodyPr>
          <a:lstStyle/>
          <a:p>
            <a:pPr algn="ctr"/>
            <a:r>
              <a:rPr lang="en-US" dirty="0"/>
              <a:t>Hannibal invaded the Italian Peninsula.</a:t>
            </a:r>
          </a:p>
        </p:txBody>
      </p:sp>
      <p:sp>
        <p:nvSpPr>
          <p:cNvPr id="11" name="Rectangle 10"/>
          <p:cNvSpPr/>
          <p:nvPr/>
        </p:nvSpPr>
        <p:spPr>
          <a:xfrm>
            <a:off x="191911" y="2505670"/>
            <a:ext cx="2462645" cy="1477328"/>
          </a:xfrm>
          <a:prstGeom prst="rect">
            <a:avLst/>
          </a:prstGeom>
        </p:spPr>
        <p:txBody>
          <a:bodyPr wrap="square">
            <a:spAutoFit/>
          </a:bodyPr>
          <a:lstStyle/>
          <a:p>
            <a:pPr algn="ctr"/>
            <a:r>
              <a:rPr lang="en-US" dirty="0"/>
              <a:t>Three wars resulted in Roman victory, the destruction of Carthage, and expanded trade and wealth for Rome.</a:t>
            </a:r>
          </a:p>
        </p:txBody>
      </p:sp>
      <p:pic>
        <p:nvPicPr>
          <p:cNvPr id="32771" name="Picture 3" descr="http://cdn2.vox-cdn.com/assets/4827768/hannibal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254" y="2438400"/>
            <a:ext cx="2511146" cy="3962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18838" y="2356366"/>
            <a:ext cx="2804691" cy="4120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45373" y="4379131"/>
            <a:ext cx="2544162" cy="2326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1911" y="4246965"/>
            <a:ext cx="2649986" cy="2458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5" name="Picture 7" descr="Mommsen p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446486"/>
            <a:ext cx="2057399" cy="21829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p:cNvSpPr>
            <a:spLocks noChangeArrowheads="1"/>
          </p:cNvSpPr>
          <p:nvPr/>
        </p:nvSpPr>
        <p:spPr bwMode="auto">
          <a:xfrm>
            <a:off x="191911" y="4345041"/>
            <a:ext cx="26499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After the victory over Carthage in the Punic Wars, Rome was able, over the next 100 years, to dominate the Mediterranean basin, leading to the diffusion of Roman culture.</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19" name="Straight Connector 18"/>
          <p:cNvCxnSpPr>
            <a:endCxn id="2" idx="0"/>
          </p:cNvCxnSpPr>
          <p:nvPr/>
        </p:nvCxnSpPr>
        <p:spPr>
          <a:xfrm>
            <a:off x="4686300" y="1914842"/>
            <a:ext cx="0" cy="752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3"/>
            <a:endCxn id="4" idx="1"/>
          </p:cNvCxnSpPr>
          <p:nvPr/>
        </p:nvCxnSpPr>
        <p:spPr>
          <a:xfrm flipV="1">
            <a:off x="5958309" y="1066617"/>
            <a:ext cx="453202" cy="13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3"/>
            <a:endCxn id="7" idx="1"/>
          </p:cNvCxnSpPr>
          <p:nvPr/>
        </p:nvCxnSpPr>
        <p:spPr>
          <a:xfrm>
            <a:off x="2711707" y="1080470"/>
            <a:ext cx="53489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0"/>
          </p:cNvCxnSpPr>
          <p:nvPr/>
        </p:nvCxnSpPr>
        <p:spPr>
          <a:xfrm flipH="1">
            <a:off x="1423233" y="1914841"/>
            <a:ext cx="93672" cy="218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2"/>
          </p:cNvCxnSpPr>
          <p:nvPr/>
        </p:nvCxnSpPr>
        <p:spPr>
          <a:xfrm>
            <a:off x="7767365" y="1900988"/>
            <a:ext cx="18142" cy="45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69" name="Straight Connector 32768"/>
          <p:cNvCxnSpPr>
            <a:stCxn id="17" idx="3"/>
          </p:cNvCxnSpPr>
          <p:nvPr/>
        </p:nvCxnSpPr>
        <p:spPr>
          <a:xfrm flipV="1">
            <a:off x="5889535" y="5181600"/>
            <a:ext cx="295375" cy="3607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43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WHI.6d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6" y="48005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438" y="3886201"/>
            <a:ext cx="2711707" cy="294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00598"/>
            <a:ext cx="2711707" cy="201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ChangeArrowheads="1"/>
          </p:cNvSpPr>
          <p:nvPr/>
        </p:nvSpPr>
        <p:spPr bwMode="auto">
          <a:xfrm>
            <a:off x="3358155" y="5219472"/>
            <a:ext cx="2683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Evolution of the Roman Empire and spread of Roman culture</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12852" y="5126896"/>
            <a:ext cx="2286000" cy="1323439"/>
          </a:xfrm>
          <a:prstGeom prst="rect">
            <a:avLst/>
          </a:prstGeom>
        </p:spPr>
        <p:txBody>
          <a:bodyPr wrap="square">
            <a:spAutoFit/>
          </a:bodyPr>
          <a:lstStyle/>
          <a:p>
            <a:pPr algn="ctr"/>
            <a:r>
              <a:rPr lang="en-US" sz="1600" dirty="0"/>
              <a:t>Mediterranean basin (Africa, Asia, Europe, including the Hellenistic world of the Eastern Mediterranean)</a:t>
            </a:r>
          </a:p>
        </p:txBody>
      </p:sp>
      <p:sp>
        <p:nvSpPr>
          <p:cNvPr id="9" name="Rectangle 8"/>
          <p:cNvSpPr/>
          <p:nvPr/>
        </p:nvSpPr>
        <p:spPr>
          <a:xfrm>
            <a:off x="6432293" y="4802375"/>
            <a:ext cx="2711707" cy="923330"/>
          </a:xfrm>
          <a:prstGeom prst="rect">
            <a:avLst/>
          </a:prstGeom>
        </p:spPr>
        <p:txBody>
          <a:bodyPr wrap="square">
            <a:spAutoFit/>
          </a:bodyPr>
          <a:lstStyle/>
          <a:p>
            <a:pPr algn="ctr"/>
            <a:r>
              <a:rPr lang="en-US" dirty="0"/>
              <a:t>Western Europe (</a:t>
            </a:r>
            <a:r>
              <a:rPr lang="en-US" dirty="0" smtClean="0"/>
              <a:t>Gaul (By Julius Caesar) , </a:t>
            </a:r>
            <a:r>
              <a:rPr lang="en-US" dirty="0"/>
              <a:t>British </a:t>
            </a:r>
            <a:r>
              <a:rPr lang="en-US" dirty="0" smtClean="0"/>
              <a:t>Isles (by Claudius)</a:t>
            </a:r>
            <a:endParaRPr lang="en-US" dirty="0"/>
          </a:p>
        </p:txBody>
      </p:sp>
      <p:sp>
        <p:nvSpPr>
          <p:cNvPr id="11" name="Rectangle 10"/>
          <p:cNvSpPr/>
          <p:nvPr/>
        </p:nvSpPr>
        <p:spPr>
          <a:xfrm>
            <a:off x="61720" y="2319996"/>
            <a:ext cx="2649986" cy="22180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p:cNvSpPr>
            <a:spLocks noChangeArrowheads="1"/>
          </p:cNvSpPr>
          <p:nvPr/>
        </p:nvSpPr>
        <p:spPr bwMode="auto">
          <a:xfrm>
            <a:off x="63435" y="2274838"/>
            <a:ext cx="26499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After the victory over Carthage in the Punic Wars, Rome was able, over the next 100 years, to dominate the Mediterranean basin, leading to the diffusion of Roman culture.</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3" name="Rectangle 12"/>
          <p:cNvSpPr/>
          <p:nvPr/>
        </p:nvSpPr>
        <p:spPr>
          <a:xfrm>
            <a:off x="6418438" y="76200"/>
            <a:ext cx="2649986"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5800" y="13855"/>
            <a:ext cx="5240786" cy="2119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5" name="Picture 3" descr="http://www.usu.edu/markdamen/ClasDram/images/12/19map06caes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
            <a:ext cx="481022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C:\Users\landerson\Pictures\Picture1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228" y="228600"/>
            <a:ext cx="2430372" cy="259079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2" idx="4"/>
            <a:endCxn id="4" idx="0"/>
          </p:cNvCxnSpPr>
          <p:nvPr/>
        </p:nvCxnSpPr>
        <p:spPr>
          <a:xfrm>
            <a:off x="4686300" y="4191000"/>
            <a:ext cx="0" cy="609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a:endCxn id="4" idx="1"/>
          </p:cNvCxnSpPr>
          <p:nvPr/>
        </p:nvCxnSpPr>
        <p:spPr>
          <a:xfrm flipV="1">
            <a:off x="2711706" y="5634971"/>
            <a:ext cx="618740" cy="17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1"/>
            <a:endCxn id="7" idx="3"/>
          </p:cNvCxnSpPr>
          <p:nvPr/>
        </p:nvCxnSpPr>
        <p:spPr>
          <a:xfrm flipH="1">
            <a:off x="6042153" y="5356605"/>
            <a:ext cx="376285" cy="278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2"/>
            <a:endCxn id="5" idx="0"/>
          </p:cNvCxnSpPr>
          <p:nvPr/>
        </p:nvCxnSpPr>
        <p:spPr>
          <a:xfrm>
            <a:off x="7743431" y="2895600"/>
            <a:ext cx="30861" cy="990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26586" y="2133600"/>
            <a:ext cx="855214" cy="22098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778416" y="311727"/>
            <a:ext cx="735076"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8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58384" cy="369332"/>
          </a:xfrm>
          <a:prstGeom prst="rect">
            <a:avLst/>
          </a:prstGeom>
        </p:spPr>
        <p:txBody>
          <a:bodyPr wrap="none">
            <a:spAutoFit/>
          </a:bodyPr>
          <a:lstStyle/>
          <a:p>
            <a:r>
              <a:rPr lang="en-US" b="1" i="1" u="sng" dirty="0" smtClean="0"/>
              <a:t>STANDARD WHI.6.e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5" y="3809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266007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953" y="3463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286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30446" y="834371"/>
            <a:ext cx="2711707" cy="646331"/>
          </a:xfrm>
          <a:prstGeom prst="rect">
            <a:avLst/>
          </a:prstGeom>
        </p:spPr>
        <p:txBody>
          <a:bodyPr wrap="square">
            <a:spAutoFit/>
          </a:bodyPr>
          <a:lstStyle/>
          <a:p>
            <a:pPr algn="ctr"/>
            <a:r>
              <a:rPr lang="en-US" b="1" dirty="0"/>
              <a:t>Causes for the decline of the Roman Republic</a:t>
            </a:r>
          </a:p>
        </p:txBody>
      </p:sp>
      <p:sp>
        <p:nvSpPr>
          <p:cNvPr id="10" name="Rectangle 9"/>
          <p:cNvSpPr/>
          <p:nvPr/>
        </p:nvSpPr>
        <p:spPr>
          <a:xfrm>
            <a:off x="27710" y="407249"/>
            <a:ext cx="2683998" cy="646331"/>
          </a:xfrm>
          <a:prstGeom prst="rect">
            <a:avLst/>
          </a:prstGeom>
        </p:spPr>
        <p:txBody>
          <a:bodyPr wrap="square">
            <a:spAutoFit/>
          </a:bodyPr>
          <a:lstStyle/>
          <a:p>
            <a:pPr algn="ctr"/>
            <a:r>
              <a:rPr lang="en-US" dirty="0"/>
              <a:t>Spread of slavery in the agricultural system</a:t>
            </a:r>
          </a:p>
        </p:txBody>
      </p:sp>
      <p:sp>
        <p:nvSpPr>
          <p:cNvPr id="11" name="Rectangle 10"/>
          <p:cNvSpPr/>
          <p:nvPr/>
        </p:nvSpPr>
        <p:spPr>
          <a:xfrm>
            <a:off x="6432293" y="514303"/>
            <a:ext cx="2483107" cy="923330"/>
          </a:xfrm>
          <a:prstGeom prst="rect">
            <a:avLst/>
          </a:prstGeom>
        </p:spPr>
        <p:txBody>
          <a:bodyPr wrap="square">
            <a:spAutoFit/>
          </a:bodyPr>
          <a:lstStyle/>
          <a:p>
            <a:pPr algn="ctr"/>
            <a:r>
              <a:rPr lang="en-US" dirty="0"/>
              <a:t>Migration of small farmers into cities and unemployment</a:t>
            </a:r>
          </a:p>
        </p:txBody>
      </p:sp>
      <p:sp>
        <p:nvSpPr>
          <p:cNvPr id="12" name="Rectangle 11"/>
          <p:cNvSpPr/>
          <p:nvPr/>
        </p:nvSpPr>
        <p:spPr>
          <a:xfrm>
            <a:off x="55419" y="2764441"/>
            <a:ext cx="2683997" cy="646331"/>
          </a:xfrm>
          <a:prstGeom prst="rect">
            <a:avLst/>
          </a:prstGeom>
        </p:spPr>
        <p:txBody>
          <a:bodyPr wrap="square">
            <a:spAutoFit/>
          </a:bodyPr>
          <a:lstStyle/>
          <a:p>
            <a:pPr algn="ctr"/>
            <a:r>
              <a:rPr lang="en-US" dirty="0"/>
              <a:t>Civil war over the power of Julius Caesar</a:t>
            </a:r>
          </a:p>
        </p:txBody>
      </p:sp>
      <p:sp>
        <p:nvSpPr>
          <p:cNvPr id="13" name="Rectangle 12"/>
          <p:cNvSpPr/>
          <p:nvPr/>
        </p:nvSpPr>
        <p:spPr>
          <a:xfrm>
            <a:off x="6478426" y="3087606"/>
            <a:ext cx="2619440" cy="646331"/>
          </a:xfrm>
          <a:prstGeom prst="rect">
            <a:avLst/>
          </a:prstGeom>
        </p:spPr>
        <p:txBody>
          <a:bodyPr wrap="square">
            <a:spAutoFit/>
          </a:bodyPr>
          <a:lstStyle/>
          <a:p>
            <a:pPr algn="ctr"/>
            <a:r>
              <a:rPr lang="en-US" dirty="0"/>
              <a:t>Devaluation of Roman currency; inflation</a:t>
            </a:r>
          </a:p>
        </p:txBody>
      </p:sp>
      <p:cxnSp>
        <p:nvCxnSpPr>
          <p:cNvPr id="15" name="Straight Connector 14"/>
          <p:cNvCxnSpPr>
            <a:stCxn id="2" idx="0"/>
            <a:endCxn id="4" idx="2"/>
          </p:cNvCxnSpPr>
          <p:nvPr/>
        </p:nvCxnSpPr>
        <p:spPr>
          <a:xfrm flipH="1" flipV="1">
            <a:off x="4686299" y="2049742"/>
            <a:ext cx="1" cy="617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a:endCxn id="9" idx="1"/>
          </p:cNvCxnSpPr>
          <p:nvPr/>
        </p:nvCxnSpPr>
        <p:spPr>
          <a:xfrm>
            <a:off x="2711708" y="730415"/>
            <a:ext cx="618738" cy="42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1"/>
          </p:cNvCxnSpPr>
          <p:nvPr/>
        </p:nvCxnSpPr>
        <p:spPr>
          <a:xfrm flipV="1">
            <a:off x="2057400" y="1157537"/>
            <a:ext cx="1273046" cy="1200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a:endCxn id="4" idx="3"/>
          </p:cNvCxnSpPr>
          <p:nvPr/>
        </p:nvCxnSpPr>
        <p:spPr>
          <a:xfrm flipH="1">
            <a:off x="6042152" y="869007"/>
            <a:ext cx="304801" cy="346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0"/>
            <a:endCxn id="4" idx="3"/>
          </p:cNvCxnSpPr>
          <p:nvPr/>
        </p:nvCxnSpPr>
        <p:spPr>
          <a:xfrm flipH="1" flipV="1">
            <a:off x="6042152" y="1215371"/>
            <a:ext cx="1745995" cy="1444701"/>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63154" y="4399365"/>
            <a:ext cx="2649986" cy="2306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63154" y="4413220"/>
            <a:ext cx="2665574" cy="2308324"/>
          </a:xfrm>
          <a:prstGeom prst="rect">
            <a:avLst/>
          </a:prstGeom>
        </p:spPr>
        <p:txBody>
          <a:bodyPr wrap="square">
            <a:spAutoFit/>
          </a:bodyPr>
          <a:lstStyle/>
          <a:p>
            <a:pPr algn="ctr"/>
            <a:r>
              <a:rPr lang="en-US" sz="2400" b="1" i="1" dirty="0">
                <a:latin typeface="Freestyle Script" panose="030804020302050B0404" pitchFamily="66" charset="0"/>
              </a:rPr>
              <a:t>The Roman Republic, in the face of changing social and economic conditions, succumbed to civil war and was replaced by an imperial regime, the Roman Empire.</a:t>
            </a:r>
          </a:p>
        </p:txBody>
      </p:sp>
      <p:sp>
        <p:nvSpPr>
          <p:cNvPr id="30" name="Rectangle 29"/>
          <p:cNvSpPr/>
          <p:nvPr/>
        </p:nvSpPr>
        <p:spPr>
          <a:xfrm>
            <a:off x="2739415" y="4413220"/>
            <a:ext cx="3607537" cy="2292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8553" y="4191000"/>
            <a:ext cx="2514600" cy="2530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https://encrypted-tbn0.gstatic.com/images?q=tbn:ANd9GcS9tQrP7j7IplV5j5-jOAwxUrSxUT3LmgsEG2c63uWJFGAGjLW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3219"/>
            <a:ext cx="2209800" cy="2195213"/>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Vercingetorix throws down his arms at the feet of Julius Caesar, 1899 Wall Art &amp;amp; Canvas Prints by Lionel Noel Ro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030" y="4610974"/>
            <a:ext cx="3289522" cy="1997459"/>
          </a:xfrm>
          <a:prstGeom prst="rect">
            <a:avLst/>
          </a:prstGeom>
          <a:noFill/>
          <a:extLst>
            <a:ext uri="{909E8E84-426E-40DD-AFC4-6F175D3DCCD1}">
              <a14:hiddenFill xmlns:a14="http://schemas.microsoft.com/office/drawing/2010/main">
                <a:solidFill>
                  <a:srgbClr val="FFFFFF"/>
                </a:solidFill>
              </a14:hiddenFill>
            </a:ext>
          </a:extLst>
        </p:spPr>
      </p:pic>
      <p:cxnSp>
        <p:nvCxnSpPr>
          <p:cNvPr id="34819" name="Straight Connector 34818"/>
          <p:cNvCxnSpPr>
            <a:stCxn id="31" idx="0"/>
          </p:cNvCxnSpPr>
          <p:nvPr/>
        </p:nvCxnSpPr>
        <p:spPr>
          <a:xfrm flipV="1">
            <a:off x="1355853" y="3810000"/>
            <a:ext cx="701547"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21" name="Straight Connector 34820"/>
          <p:cNvCxnSpPr/>
          <p:nvPr/>
        </p:nvCxnSpPr>
        <p:spPr>
          <a:xfrm flipH="1" flipV="1">
            <a:off x="2057400" y="3810000"/>
            <a:ext cx="1616245" cy="5867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97470" cy="369332"/>
          </a:xfrm>
          <a:prstGeom prst="rect">
            <a:avLst/>
          </a:prstGeom>
        </p:spPr>
        <p:txBody>
          <a:bodyPr wrap="none">
            <a:spAutoFit/>
          </a:bodyPr>
          <a:lstStyle/>
          <a:p>
            <a:r>
              <a:rPr lang="en-US" b="1" i="1" u="sng" dirty="0" smtClean="0"/>
              <a:t>STANDARD WHI.6e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445" y="3809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293" y="50495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0"/>
            <a:ext cx="310668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257694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4876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330445" y="892204"/>
            <a:ext cx="2708671" cy="646331"/>
          </a:xfrm>
          <a:prstGeom prst="rect">
            <a:avLst/>
          </a:prstGeom>
        </p:spPr>
        <p:txBody>
          <a:bodyPr wrap="square">
            <a:spAutoFit/>
          </a:bodyPr>
          <a:lstStyle/>
          <a:p>
            <a:pPr algn="ctr"/>
            <a:r>
              <a:rPr lang="en-US" b="1" dirty="0"/>
              <a:t>The origin and evolution of Imperial Rome</a:t>
            </a:r>
          </a:p>
        </p:txBody>
      </p:sp>
      <p:sp>
        <p:nvSpPr>
          <p:cNvPr id="12" name="Rectangle 11"/>
          <p:cNvSpPr/>
          <p:nvPr/>
        </p:nvSpPr>
        <p:spPr>
          <a:xfrm>
            <a:off x="27709" y="5526505"/>
            <a:ext cx="2697853" cy="369332"/>
          </a:xfrm>
          <a:prstGeom prst="rect">
            <a:avLst/>
          </a:prstGeom>
        </p:spPr>
        <p:txBody>
          <a:bodyPr wrap="square">
            <a:spAutoFit/>
          </a:bodyPr>
          <a:lstStyle/>
          <a:p>
            <a:pPr algn="ctr"/>
            <a:r>
              <a:rPr lang="en-US" dirty="0"/>
              <a:t>First triumvirate</a:t>
            </a:r>
          </a:p>
        </p:txBody>
      </p:sp>
      <p:sp>
        <p:nvSpPr>
          <p:cNvPr id="13" name="Rectangle 12"/>
          <p:cNvSpPr/>
          <p:nvPr/>
        </p:nvSpPr>
        <p:spPr>
          <a:xfrm>
            <a:off x="13855" y="2967335"/>
            <a:ext cx="2697853" cy="646331"/>
          </a:xfrm>
          <a:prstGeom prst="rect">
            <a:avLst/>
          </a:prstGeom>
        </p:spPr>
        <p:txBody>
          <a:bodyPr wrap="square">
            <a:spAutoFit/>
          </a:bodyPr>
          <a:lstStyle/>
          <a:p>
            <a:pPr algn="ctr"/>
            <a:r>
              <a:rPr lang="en-US" dirty="0"/>
              <a:t>Julius Caesar: Seizure of power, assassination</a:t>
            </a:r>
          </a:p>
        </p:txBody>
      </p:sp>
      <p:sp>
        <p:nvSpPr>
          <p:cNvPr id="14" name="Rectangle 13"/>
          <p:cNvSpPr/>
          <p:nvPr/>
        </p:nvSpPr>
        <p:spPr>
          <a:xfrm>
            <a:off x="424196" y="223897"/>
            <a:ext cx="2286000" cy="2062103"/>
          </a:xfrm>
          <a:prstGeom prst="rect">
            <a:avLst/>
          </a:prstGeom>
        </p:spPr>
        <p:txBody>
          <a:bodyPr wrap="square">
            <a:spAutoFit/>
          </a:bodyPr>
          <a:lstStyle/>
          <a:p>
            <a:pPr algn="ctr"/>
            <a:r>
              <a:rPr lang="en-US" sz="1600" dirty="0"/>
              <a:t>Augustus Caesar: Civil war, defeat of Marc Anthony, Rome’s first emperor</a:t>
            </a:r>
          </a:p>
          <a:p>
            <a:pPr algn="ctr"/>
            <a:r>
              <a:rPr lang="en-US" sz="1600" dirty="0"/>
              <a:t>Empire: Unified and enlarged, using imperial authority and the military</a:t>
            </a:r>
          </a:p>
        </p:txBody>
      </p:sp>
      <p:sp>
        <p:nvSpPr>
          <p:cNvPr id="15" name="Rectangle 14"/>
          <p:cNvSpPr/>
          <p:nvPr/>
        </p:nvSpPr>
        <p:spPr>
          <a:xfrm>
            <a:off x="6620259" y="877665"/>
            <a:ext cx="2447541" cy="923330"/>
          </a:xfrm>
          <a:prstGeom prst="rect">
            <a:avLst/>
          </a:prstGeom>
        </p:spPr>
        <p:txBody>
          <a:bodyPr wrap="square">
            <a:spAutoFit/>
          </a:bodyPr>
          <a:lstStyle/>
          <a:p>
            <a:pPr algn="ctr"/>
            <a:r>
              <a:rPr lang="en-US" dirty="0"/>
              <a:t>Failure to provide for peaceful succession of Emperors</a:t>
            </a:r>
          </a:p>
        </p:txBody>
      </p:sp>
      <p:sp>
        <p:nvSpPr>
          <p:cNvPr id="16" name="Rectangle 15"/>
          <p:cNvSpPr/>
          <p:nvPr/>
        </p:nvSpPr>
        <p:spPr>
          <a:xfrm>
            <a:off x="3361938" y="4343400"/>
            <a:ext cx="3070355"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361938" y="5538370"/>
            <a:ext cx="3070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0"/>
            <a:endCxn id="16" idx="2"/>
          </p:cNvCxnSpPr>
          <p:nvPr/>
        </p:nvCxnSpPr>
        <p:spPr>
          <a:xfrm>
            <a:off x="4897116" y="4343400"/>
            <a:ext cx="0" cy="236220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405194"/>
            <a:ext cx="1179580" cy="10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1" y="4405194"/>
            <a:ext cx="1130310" cy="108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597614"/>
            <a:ext cx="1179580" cy="9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4717873" y="5724752"/>
            <a:ext cx="1535178" cy="523220"/>
          </a:xfrm>
          <a:prstGeom prst="rect">
            <a:avLst/>
          </a:prstGeom>
        </p:spPr>
        <p:txBody>
          <a:bodyPr wrap="square">
            <a:spAutoFit/>
          </a:bodyPr>
          <a:lstStyle/>
          <a:p>
            <a:pPr lvl="1" algn="ctr"/>
            <a:r>
              <a:rPr lang="en-US" altLang="en-US" sz="1400" b="1" dirty="0">
                <a:solidFill>
                  <a:srgbClr val="FF0000"/>
                </a:solidFill>
              </a:rPr>
              <a:t>First </a:t>
            </a:r>
            <a:endParaRPr lang="en-US" altLang="en-US" sz="1400" b="1" dirty="0" smtClean="0">
              <a:solidFill>
                <a:srgbClr val="FF0000"/>
              </a:solidFill>
            </a:endParaRPr>
          </a:p>
          <a:p>
            <a:pPr lvl="1" algn="ctr"/>
            <a:r>
              <a:rPr lang="en-US" altLang="en-US" sz="1400" b="1" dirty="0" smtClean="0">
                <a:solidFill>
                  <a:srgbClr val="FF0000"/>
                </a:solidFill>
              </a:rPr>
              <a:t>triumvirate</a:t>
            </a:r>
            <a:endParaRPr lang="en-US" altLang="en-US" sz="1400" b="1" dirty="0">
              <a:solidFill>
                <a:srgbClr val="FF0000"/>
              </a:solidFill>
            </a:endParaRPr>
          </a:p>
        </p:txBody>
      </p:sp>
      <p:sp>
        <p:nvSpPr>
          <p:cNvPr id="27" name="WordArt 9"/>
          <p:cNvSpPr>
            <a:spLocks noChangeArrowheads="1" noChangeShapeType="1" noTextEdit="1"/>
          </p:cNvSpPr>
          <p:nvPr/>
        </p:nvSpPr>
        <p:spPr bwMode="auto">
          <a:xfrm>
            <a:off x="4297040" y="5224732"/>
            <a:ext cx="600075" cy="247650"/>
          </a:xfrm>
          <a:prstGeom prst="rect">
            <a:avLst/>
          </a:prstGeom>
        </p:spPr>
        <p:txBody>
          <a:bodyPr wrap="none" fromWordArt="1">
            <a:prstTxWarp prst="textPlain">
              <a:avLst>
                <a:gd name="adj" fmla="val 50000"/>
              </a:avLst>
            </a:prstTxWarp>
          </a:bodyPr>
          <a:lstStyle/>
          <a:p>
            <a:pPr algn="ctr"/>
            <a:r>
              <a:rPr lang="en-US" sz="1600" kern="10" dirty="0">
                <a:ln w="19050">
                  <a:solidFill>
                    <a:srgbClr val="99CCFF"/>
                  </a:solidFill>
                  <a:round/>
                  <a:headEnd/>
                  <a:tailEnd/>
                </a:ln>
                <a:solidFill>
                  <a:srgbClr val="0066CC"/>
                </a:solidFill>
                <a:effectLst>
                  <a:outerShdw dist="35921" dir="2700000" algn="ctr" rotWithShape="0">
                    <a:srgbClr val="990000"/>
                  </a:outerShdw>
                </a:effectLst>
                <a:latin typeface="Impact"/>
              </a:rPr>
              <a:t>Caesar</a:t>
            </a:r>
          </a:p>
        </p:txBody>
      </p:sp>
      <p:sp>
        <p:nvSpPr>
          <p:cNvPr id="28" name="WordArt 11"/>
          <p:cNvSpPr>
            <a:spLocks noChangeArrowheads="1" noChangeShapeType="1" noTextEdit="1"/>
          </p:cNvSpPr>
          <p:nvPr/>
        </p:nvSpPr>
        <p:spPr bwMode="auto">
          <a:xfrm>
            <a:off x="5753100" y="5276850"/>
            <a:ext cx="685800" cy="247650"/>
          </a:xfrm>
          <a:prstGeom prst="rect">
            <a:avLst/>
          </a:prstGeom>
        </p:spPr>
        <p:txBody>
          <a:bodyPr wrap="none" fromWordArt="1">
            <a:prstTxWarp prst="textPlain">
              <a:avLst>
                <a:gd name="adj" fmla="val 50000"/>
              </a:avLst>
            </a:prstTxWarp>
          </a:bodyPr>
          <a:lstStyle/>
          <a:p>
            <a:pPr algn="ctr"/>
            <a:r>
              <a:rPr lang="en-US" sz="1600" kern="10" dirty="0">
                <a:ln w="19050">
                  <a:solidFill>
                    <a:srgbClr val="99CCFF"/>
                  </a:solidFill>
                  <a:round/>
                  <a:headEnd/>
                  <a:tailEnd/>
                </a:ln>
                <a:solidFill>
                  <a:srgbClr val="0066CC"/>
                </a:solidFill>
                <a:effectLst>
                  <a:outerShdw dist="35921" dir="2700000" algn="ctr" rotWithShape="0">
                    <a:srgbClr val="990000"/>
                  </a:outerShdw>
                </a:effectLst>
                <a:latin typeface="Impact"/>
              </a:rPr>
              <a:t>Crassus</a:t>
            </a:r>
          </a:p>
        </p:txBody>
      </p:sp>
      <p:sp>
        <p:nvSpPr>
          <p:cNvPr id="29" name="WordArt 13"/>
          <p:cNvSpPr>
            <a:spLocks noChangeArrowheads="1" noChangeShapeType="1" noTextEdit="1"/>
          </p:cNvSpPr>
          <p:nvPr/>
        </p:nvSpPr>
        <p:spPr bwMode="auto">
          <a:xfrm>
            <a:off x="4297040" y="6450239"/>
            <a:ext cx="609600" cy="219075"/>
          </a:xfrm>
          <a:prstGeom prst="rect">
            <a:avLst/>
          </a:prstGeom>
        </p:spPr>
        <p:txBody>
          <a:bodyPr wrap="none" fromWordArt="1">
            <a:prstTxWarp prst="textPlain">
              <a:avLst>
                <a:gd name="adj" fmla="val 50000"/>
              </a:avLst>
            </a:prstTxWarp>
          </a:bodyPr>
          <a:lstStyle/>
          <a:p>
            <a:pPr algn="ctr"/>
            <a:r>
              <a:rPr lang="en-US" sz="1400" kern="10" dirty="0">
                <a:ln w="19050">
                  <a:solidFill>
                    <a:srgbClr val="99CCFF"/>
                  </a:solidFill>
                  <a:round/>
                  <a:headEnd/>
                  <a:tailEnd/>
                </a:ln>
                <a:solidFill>
                  <a:srgbClr val="0066CC"/>
                </a:solidFill>
                <a:effectLst>
                  <a:outerShdw dist="35921" dir="2700000" algn="ctr" rotWithShape="0">
                    <a:srgbClr val="990000"/>
                  </a:outerShdw>
                </a:effectLst>
                <a:latin typeface="Impact"/>
              </a:rPr>
              <a:t>Pompey</a:t>
            </a:r>
          </a:p>
        </p:txBody>
      </p:sp>
      <p:sp>
        <p:nvSpPr>
          <p:cNvPr id="30" name="Rectangle 29"/>
          <p:cNvSpPr/>
          <p:nvPr/>
        </p:nvSpPr>
        <p:spPr>
          <a:xfrm>
            <a:off x="6620259" y="2272145"/>
            <a:ext cx="2456826" cy="2308324"/>
          </a:xfrm>
          <a:prstGeom prst="rect">
            <a:avLst/>
          </a:prstGeom>
        </p:spPr>
        <p:txBody>
          <a:bodyPr wrap="square">
            <a:spAutoFit/>
          </a:bodyPr>
          <a:lstStyle/>
          <a:p>
            <a:pPr algn="ctr"/>
            <a:r>
              <a:rPr lang="en-US" sz="2400" b="1" i="1" dirty="0">
                <a:latin typeface="Freestyle Script" panose="030804020302050B0404" pitchFamily="66" charset="0"/>
              </a:rPr>
              <a:t>The Roman Republic, in the face of changing social and economic conditions, succumbed to civil war and was replaced by an imperial regime, the Roman Empire.</a:t>
            </a:r>
          </a:p>
        </p:txBody>
      </p:sp>
      <p:sp>
        <p:nvSpPr>
          <p:cNvPr id="32" name="Rectangle 31"/>
          <p:cNvSpPr/>
          <p:nvPr/>
        </p:nvSpPr>
        <p:spPr>
          <a:xfrm>
            <a:off x="6620259" y="2286000"/>
            <a:ext cx="2447541"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20259" y="4714736"/>
            <a:ext cx="2447542" cy="1990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4876800"/>
            <a:ext cx="2209800" cy="168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WordArt 10"/>
          <p:cNvSpPr>
            <a:spLocks noChangeArrowheads="1" noChangeShapeType="1" noTextEdit="1"/>
          </p:cNvSpPr>
          <p:nvPr/>
        </p:nvSpPr>
        <p:spPr bwMode="auto">
          <a:xfrm>
            <a:off x="6705600" y="6326414"/>
            <a:ext cx="1295400" cy="247650"/>
          </a:xfrm>
          <a:prstGeom prst="rect">
            <a:avLst/>
          </a:prstGeom>
        </p:spPr>
        <p:txBody>
          <a:bodyPr wrap="none" fromWordArt="1">
            <a:prstTxWarp prst="textPlain">
              <a:avLst>
                <a:gd name="adj" fmla="val 50000"/>
              </a:avLst>
            </a:prstTxWarp>
          </a:bodyPr>
          <a:lstStyle/>
          <a:p>
            <a:pPr algn="ctr"/>
            <a:r>
              <a:rPr lang="en-US" sz="1600" kern="10" dirty="0">
                <a:ln w="19050">
                  <a:solidFill>
                    <a:srgbClr val="99CCFF"/>
                  </a:solidFill>
                  <a:round/>
                  <a:headEnd/>
                  <a:tailEnd/>
                </a:ln>
                <a:solidFill>
                  <a:srgbClr val="0066CC"/>
                </a:solidFill>
                <a:effectLst>
                  <a:outerShdw dist="35921" dir="2700000" algn="ctr" rotWithShape="0">
                    <a:srgbClr val="990000"/>
                  </a:outerShdw>
                </a:effectLst>
                <a:latin typeface="Impact"/>
              </a:rPr>
              <a:t>Augustus</a:t>
            </a:r>
          </a:p>
        </p:txBody>
      </p:sp>
      <p:cxnSp>
        <p:nvCxnSpPr>
          <p:cNvPr id="37" name="Straight Connector 36"/>
          <p:cNvCxnSpPr>
            <a:stCxn id="2" idx="0"/>
            <a:endCxn id="4" idx="2"/>
          </p:cNvCxnSpPr>
          <p:nvPr/>
        </p:nvCxnSpPr>
        <p:spPr>
          <a:xfrm flipH="1" flipV="1">
            <a:off x="4686299" y="2049742"/>
            <a:ext cx="1" cy="617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3"/>
            <a:endCxn id="11" idx="1"/>
          </p:cNvCxnSpPr>
          <p:nvPr/>
        </p:nvCxnSpPr>
        <p:spPr>
          <a:xfrm>
            <a:off x="3120538" y="1181100"/>
            <a:ext cx="209907" cy="34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 idx="1"/>
          </p:cNvCxnSpPr>
          <p:nvPr/>
        </p:nvCxnSpPr>
        <p:spPr>
          <a:xfrm flipV="1">
            <a:off x="2362200" y="1215371"/>
            <a:ext cx="968245" cy="1604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2" idx="3"/>
            <a:endCxn id="11" idx="1"/>
          </p:cNvCxnSpPr>
          <p:nvPr/>
        </p:nvCxnSpPr>
        <p:spPr>
          <a:xfrm flipV="1">
            <a:off x="2725562" y="1215370"/>
            <a:ext cx="604883" cy="4495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3"/>
          </p:cNvCxnSpPr>
          <p:nvPr/>
        </p:nvCxnSpPr>
        <p:spPr>
          <a:xfrm flipV="1">
            <a:off x="2725562" y="5710167"/>
            <a:ext cx="604883" cy="1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3" idx="1"/>
            <a:endCxn id="16" idx="3"/>
          </p:cNvCxnSpPr>
          <p:nvPr/>
        </p:nvCxnSpPr>
        <p:spPr>
          <a:xfrm flipH="1" flipV="1">
            <a:off x="6432293" y="5524500"/>
            <a:ext cx="187966" cy="185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 idx="3"/>
            <a:endCxn id="5" idx="1"/>
          </p:cNvCxnSpPr>
          <p:nvPr/>
        </p:nvCxnSpPr>
        <p:spPr>
          <a:xfrm>
            <a:off x="6042152" y="1215371"/>
            <a:ext cx="390141" cy="1239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8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AutoShape 4"/>
          <p:cNvCxnSpPr>
            <a:cxnSpLocks noChangeShapeType="1"/>
          </p:cNvCxnSpPr>
          <p:nvPr/>
        </p:nvCxnSpPr>
        <p:spPr bwMode="auto">
          <a:xfrm>
            <a:off x="914400" y="0"/>
            <a:ext cx="0" cy="6858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19" name="AutoShape 6"/>
          <p:cNvCxnSpPr>
            <a:cxnSpLocks noChangeShapeType="1"/>
          </p:cNvCxnSpPr>
          <p:nvPr/>
        </p:nvCxnSpPr>
        <p:spPr bwMode="auto">
          <a:xfrm>
            <a:off x="4572000" y="0"/>
            <a:ext cx="0" cy="6858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0" name="AutoShape 7"/>
          <p:cNvCxnSpPr>
            <a:cxnSpLocks noChangeShapeType="1"/>
          </p:cNvCxnSpPr>
          <p:nvPr/>
        </p:nvCxnSpPr>
        <p:spPr bwMode="auto">
          <a:xfrm>
            <a:off x="914400" y="6858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1" name="AutoShape 8"/>
          <p:cNvCxnSpPr>
            <a:cxnSpLocks noChangeShapeType="1"/>
          </p:cNvCxnSpPr>
          <p:nvPr/>
        </p:nvCxnSpPr>
        <p:spPr bwMode="auto">
          <a:xfrm>
            <a:off x="914400" y="16002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2" name="AutoShape 9"/>
          <p:cNvCxnSpPr>
            <a:cxnSpLocks noChangeShapeType="1"/>
          </p:cNvCxnSpPr>
          <p:nvPr/>
        </p:nvCxnSpPr>
        <p:spPr bwMode="auto">
          <a:xfrm>
            <a:off x="914400" y="25146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3" name="AutoShape 10"/>
          <p:cNvCxnSpPr>
            <a:cxnSpLocks noChangeShapeType="1"/>
          </p:cNvCxnSpPr>
          <p:nvPr/>
        </p:nvCxnSpPr>
        <p:spPr bwMode="auto">
          <a:xfrm>
            <a:off x="914400" y="34290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4" name="AutoShape 11"/>
          <p:cNvCxnSpPr>
            <a:cxnSpLocks noChangeShapeType="1"/>
          </p:cNvCxnSpPr>
          <p:nvPr/>
        </p:nvCxnSpPr>
        <p:spPr bwMode="auto">
          <a:xfrm>
            <a:off x="914400" y="43434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5" name="AutoShape 12"/>
          <p:cNvCxnSpPr>
            <a:cxnSpLocks noChangeShapeType="1"/>
          </p:cNvCxnSpPr>
          <p:nvPr/>
        </p:nvCxnSpPr>
        <p:spPr bwMode="auto">
          <a:xfrm>
            <a:off x="914400" y="52578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6" name="AutoShape 13"/>
          <p:cNvCxnSpPr>
            <a:cxnSpLocks noChangeShapeType="1"/>
          </p:cNvCxnSpPr>
          <p:nvPr/>
        </p:nvCxnSpPr>
        <p:spPr bwMode="auto">
          <a:xfrm>
            <a:off x="914400" y="61722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7" name="AutoShape 15"/>
          <p:cNvCxnSpPr>
            <a:cxnSpLocks noChangeShapeType="1"/>
          </p:cNvCxnSpPr>
          <p:nvPr/>
        </p:nvCxnSpPr>
        <p:spPr bwMode="auto">
          <a:xfrm>
            <a:off x="4572000" y="6858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8" name="AutoShape 17"/>
          <p:cNvCxnSpPr>
            <a:cxnSpLocks noChangeShapeType="1"/>
          </p:cNvCxnSpPr>
          <p:nvPr/>
        </p:nvCxnSpPr>
        <p:spPr bwMode="auto">
          <a:xfrm>
            <a:off x="4572000" y="16002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9" name="AutoShape 19"/>
          <p:cNvCxnSpPr>
            <a:cxnSpLocks noChangeShapeType="1"/>
          </p:cNvCxnSpPr>
          <p:nvPr/>
        </p:nvCxnSpPr>
        <p:spPr bwMode="auto">
          <a:xfrm>
            <a:off x="4648200" y="25146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0" name="AutoShape 21"/>
          <p:cNvCxnSpPr>
            <a:cxnSpLocks noChangeShapeType="1"/>
          </p:cNvCxnSpPr>
          <p:nvPr/>
        </p:nvCxnSpPr>
        <p:spPr bwMode="auto">
          <a:xfrm>
            <a:off x="4572000" y="3886200"/>
            <a:ext cx="9144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1" name="AutoShape 25"/>
          <p:cNvCxnSpPr>
            <a:cxnSpLocks noChangeShapeType="1"/>
          </p:cNvCxnSpPr>
          <p:nvPr/>
        </p:nvCxnSpPr>
        <p:spPr bwMode="auto">
          <a:xfrm>
            <a:off x="4572000" y="5257800"/>
            <a:ext cx="9906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2" name="AutoShape 27"/>
          <p:cNvCxnSpPr>
            <a:cxnSpLocks noChangeShapeType="1"/>
          </p:cNvCxnSpPr>
          <p:nvPr/>
        </p:nvCxnSpPr>
        <p:spPr bwMode="auto">
          <a:xfrm flipH="1">
            <a:off x="4572000" y="6172200"/>
            <a:ext cx="1066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3" name="WordArt 28"/>
          <p:cNvSpPr>
            <a:spLocks noChangeArrowheads="1" noChangeShapeType="1" noTextEdit="1"/>
          </p:cNvSpPr>
          <p:nvPr/>
        </p:nvSpPr>
        <p:spPr bwMode="auto">
          <a:xfrm>
            <a:off x="1066800" y="381000"/>
            <a:ext cx="657225"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100B.C.</a:t>
            </a:r>
          </a:p>
        </p:txBody>
      </p:sp>
      <p:sp>
        <p:nvSpPr>
          <p:cNvPr id="34834" name="WordArt 30"/>
          <p:cNvSpPr>
            <a:spLocks noChangeArrowheads="1" noChangeShapeType="1" noTextEdit="1"/>
          </p:cNvSpPr>
          <p:nvPr/>
        </p:nvSpPr>
        <p:spPr bwMode="auto">
          <a:xfrm>
            <a:off x="1066800" y="2209800"/>
            <a:ext cx="571500"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90 B.C</a:t>
            </a:r>
          </a:p>
        </p:txBody>
      </p:sp>
      <p:sp>
        <p:nvSpPr>
          <p:cNvPr id="34835" name="WordArt 31"/>
          <p:cNvSpPr>
            <a:spLocks noChangeArrowheads="1" noChangeShapeType="1" noTextEdit="1"/>
          </p:cNvSpPr>
          <p:nvPr/>
        </p:nvSpPr>
        <p:spPr bwMode="auto">
          <a:xfrm>
            <a:off x="1066800" y="3962400"/>
            <a:ext cx="609600"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80 B.C.</a:t>
            </a:r>
          </a:p>
        </p:txBody>
      </p:sp>
      <p:sp>
        <p:nvSpPr>
          <p:cNvPr id="34836" name="WordArt 32"/>
          <p:cNvSpPr>
            <a:spLocks noChangeArrowheads="1" noChangeShapeType="1" noTextEdit="1"/>
          </p:cNvSpPr>
          <p:nvPr/>
        </p:nvSpPr>
        <p:spPr bwMode="auto">
          <a:xfrm>
            <a:off x="1066800" y="5867400"/>
            <a:ext cx="571500"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70 B.C.</a:t>
            </a:r>
          </a:p>
        </p:txBody>
      </p:sp>
      <p:sp>
        <p:nvSpPr>
          <p:cNvPr id="34837" name="WordArt 33"/>
          <p:cNvSpPr>
            <a:spLocks noChangeArrowheads="1" noChangeShapeType="1" noTextEdit="1"/>
          </p:cNvSpPr>
          <p:nvPr/>
        </p:nvSpPr>
        <p:spPr bwMode="auto">
          <a:xfrm>
            <a:off x="4648200" y="304800"/>
            <a:ext cx="609600"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60 B.C.</a:t>
            </a:r>
          </a:p>
        </p:txBody>
      </p:sp>
      <p:sp>
        <p:nvSpPr>
          <p:cNvPr id="34838" name="WordArt 34"/>
          <p:cNvSpPr>
            <a:spLocks noChangeArrowheads="1" noChangeShapeType="1" noTextEdit="1"/>
          </p:cNvSpPr>
          <p:nvPr/>
        </p:nvSpPr>
        <p:spPr bwMode="auto">
          <a:xfrm>
            <a:off x="4800600" y="2133600"/>
            <a:ext cx="609600"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50 B.C.</a:t>
            </a:r>
          </a:p>
        </p:txBody>
      </p:sp>
      <p:sp>
        <p:nvSpPr>
          <p:cNvPr id="34839" name="WordArt 35"/>
          <p:cNvSpPr>
            <a:spLocks noChangeArrowheads="1" noChangeShapeType="1" noTextEdit="1"/>
          </p:cNvSpPr>
          <p:nvPr/>
        </p:nvSpPr>
        <p:spPr bwMode="auto">
          <a:xfrm>
            <a:off x="4724400" y="4953000"/>
            <a:ext cx="609600"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40 B.C.</a:t>
            </a:r>
          </a:p>
        </p:txBody>
      </p:sp>
      <p:sp>
        <p:nvSpPr>
          <p:cNvPr id="34840" name="WordArt 36"/>
          <p:cNvSpPr>
            <a:spLocks noChangeArrowheads="1" noChangeShapeType="1" noTextEdit="1"/>
          </p:cNvSpPr>
          <p:nvPr/>
        </p:nvSpPr>
        <p:spPr bwMode="auto">
          <a:xfrm>
            <a:off x="4876800" y="5867400"/>
            <a:ext cx="609600" cy="276225"/>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solidFill>
                  <a:srgbClr val="0066CC"/>
                </a:solidFill>
                <a:effectLst>
                  <a:outerShdw dist="35921" dir="2700000" algn="ctr" rotWithShape="0">
                    <a:srgbClr val="990000"/>
                  </a:outerShdw>
                </a:effectLst>
                <a:latin typeface="Impact"/>
              </a:rPr>
              <a:t>30 B.C.</a:t>
            </a:r>
          </a:p>
        </p:txBody>
      </p:sp>
      <p:sp>
        <p:nvSpPr>
          <p:cNvPr id="30745" name="Rectangle 37"/>
          <p:cNvSpPr>
            <a:spLocks noChangeArrowheads="1"/>
          </p:cNvSpPr>
          <p:nvPr/>
        </p:nvSpPr>
        <p:spPr bwMode="auto">
          <a:xfrm>
            <a:off x="1828800" y="378152"/>
            <a:ext cx="21018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100 B.C.- </a:t>
            </a:r>
            <a:r>
              <a:rPr lang="en-US" altLang="en-US" sz="1200" b="1" dirty="0">
                <a:solidFill>
                  <a:srgbClr val="FF0000"/>
                </a:solidFill>
              </a:rPr>
              <a:t>Birth of Caesar</a:t>
            </a:r>
          </a:p>
          <a:p>
            <a:pPr>
              <a:spcBef>
                <a:spcPct val="0"/>
              </a:spcBef>
              <a:buFontTx/>
              <a:buNone/>
            </a:pPr>
            <a:endParaRPr lang="en-US" altLang="en-US" sz="1400" dirty="0"/>
          </a:p>
        </p:txBody>
      </p:sp>
      <p:sp>
        <p:nvSpPr>
          <p:cNvPr id="30746" name="Rectangle 38"/>
          <p:cNvSpPr>
            <a:spLocks noChangeArrowheads="1"/>
          </p:cNvSpPr>
          <p:nvPr/>
        </p:nvSpPr>
        <p:spPr bwMode="auto">
          <a:xfrm>
            <a:off x="5210175" y="850741"/>
            <a:ext cx="39338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59 B.C.- </a:t>
            </a:r>
            <a:r>
              <a:rPr lang="en-US" altLang="en-US" sz="1200" b="1" dirty="0">
                <a:solidFill>
                  <a:srgbClr val="FF0000"/>
                </a:solidFill>
              </a:rPr>
              <a:t>1st Triumvirate (Caesar, Crassus, Pompey the Great)</a:t>
            </a:r>
          </a:p>
        </p:txBody>
      </p:sp>
      <p:sp>
        <p:nvSpPr>
          <p:cNvPr id="30747" name="Rectangle 39"/>
          <p:cNvSpPr>
            <a:spLocks noChangeArrowheads="1"/>
          </p:cNvSpPr>
          <p:nvPr/>
        </p:nvSpPr>
        <p:spPr bwMode="auto">
          <a:xfrm>
            <a:off x="5486400" y="1370112"/>
            <a:ext cx="30332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58 B.C – 51 B.C   </a:t>
            </a:r>
            <a:r>
              <a:rPr lang="en-US" altLang="en-US" sz="1200" b="1" dirty="0">
                <a:solidFill>
                  <a:srgbClr val="FF0000"/>
                </a:solidFill>
              </a:rPr>
              <a:t>Caesar war in Gaul</a:t>
            </a:r>
          </a:p>
        </p:txBody>
      </p:sp>
      <p:sp>
        <p:nvSpPr>
          <p:cNvPr id="30748" name="Rectangle 40"/>
          <p:cNvSpPr>
            <a:spLocks noChangeArrowheads="1"/>
          </p:cNvSpPr>
          <p:nvPr/>
        </p:nvSpPr>
        <p:spPr bwMode="auto">
          <a:xfrm>
            <a:off x="5486400" y="2405698"/>
            <a:ext cx="365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49 B.C.- 45 B.C.   </a:t>
            </a:r>
            <a:r>
              <a:rPr lang="en-US" altLang="en-US" sz="1200" b="1" dirty="0">
                <a:solidFill>
                  <a:srgbClr val="FF0000"/>
                </a:solidFill>
              </a:rPr>
              <a:t>Civil War with Caesar and the Senate (Pompey) </a:t>
            </a:r>
          </a:p>
        </p:txBody>
      </p:sp>
      <p:sp>
        <p:nvSpPr>
          <p:cNvPr id="30749" name="Rectangle 41"/>
          <p:cNvSpPr>
            <a:spLocks noChangeArrowheads="1"/>
          </p:cNvSpPr>
          <p:nvPr/>
        </p:nvSpPr>
        <p:spPr bwMode="auto">
          <a:xfrm>
            <a:off x="5562600" y="3014504"/>
            <a:ext cx="3581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48 B.C -     </a:t>
            </a:r>
            <a:r>
              <a:rPr lang="en-US" altLang="en-US" sz="1200" b="1" dirty="0">
                <a:solidFill>
                  <a:srgbClr val="FF0000"/>
                </a:solidFill>
              </a:rPr>
              <a:t>The Battle of Pharsalus  Caesar defeats Pompey</a:t>
            </a:r>
          </a:p>
        </p:txBody>
      </p:sp>
      <p:sp>
        <p:nvSpPr>
          <p:cNvPr id="30750" name="Rectangle 42"/>
          <p:cNvSpPr>
            <a:spLocks noChangeArrowheads="1"/>
          </p:cNvSpPr>
          <p:nvPr/>
        </p:nvSpPr>
        <p:spPr bwMode="auto">
          <a:xfrm>
            <a:off x="5105400" y="3868579"/>
            <a:ext cx="4267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43 B.C.- 33 B.C      </a:t>
            </a:r>
            <a:r>
              <a:rPr lang="en-US" altLang="en-US" sz="1200" b="1" dirty="0">
                <a:solidFill>
                  <a:srgbClr val="FF0000"/>
                </a:solidFill>
              </a:rPr>
              <a:t>2nd Triumvirate (Octavius , Lepidus, and Mark Antony)</a:t>
            </a:r>
          </a:p>
        </p:txBody>
      </p:sp>
      <p:sp>
        <p:nvSpPr>
          <p:cNvPr id="30751" name="Rectangle 43"/>
          <p:cNvSpPr>
            <a:spLocks noChangeArrowheads="1"/>
          </p:cNvSpPr>
          <p:nvPr/>
        </p:nvSpPr>
        <p:spPr bwMode="auto">
          <a:xfrm>
            <a:off x="5181599" y="4392196"/>
            <a:ext cx="399732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42 BC -      </a:t>
            </a:r>
            <a:r>
              <a:rPr lang="en-US" altLang="en-US" sz="1200" b="1" dirty="0">
                <a:solidFill>
                  <a:srgbClr val="FF0000"/>
                </a:solidFill>
              </a:rPr>
              <a:t>Octavian and Antony set out to war, defeating Brutus and Cassius in two battles fought at Battle of Philippi</a:t>
            </a:r>
          </a:p>
        </p:txBody>
      </p:sp>
      <p:sp>
        <p:nvSpPr>
          <p:cNvPr id="30752" name="Rectangle 44"/>
          <p:cNvSpPr>
            <a:spLocks noChangeArrowheads="1"/>
          </p:cNvSpPr>
          <p:nvPr/>
        </p:nvSpPr>
        <p:spPr bwMode="auto">
          <a:xfrm>
            <a:off x="4564063" y="5224224"/>
            <a:ext cx="48085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rgbClr val="FF0000"/>
                </a:solidFill>
              </a:rPr>
              <a:t>31 B.C	</a:t>
            </a:r>
            <a:r>
              <a:rPr lang="en-US" altLang="en-US" sz="1800" b="1" dirty="0" smtClean="0">
                <a:solidFill>
                  <a:srgbClr val="FF0000"/>
                </a:solidFill>
              </a:rPr>
              <a:t>-</a:t>
            </a:r>
            <a:r>
              <a:rPr lang="en-US" altLang="en-US" sz="1200" b="1" dirty="0" smtClean="0">
                <a:solidFill>
                  <a:srgbClr val="FF0000"/>
                </a:solidFill>
              </a:rPr>
              <a:t>The </a:t>
            </a:r>
            <a:r>
              <a:rPr lang="en-US" altLang="en-US" sz="1200" b="1" dirty="0">
                <a:solidFill>
                  <a:srgbClr val="FF0000"/>
                </a:solidFill>
              </a:rPr>
              <a:t>Battle of Actium was the decisive </a:t>
            </a:r>
            <a:r>
              <a:rPr lang="en-US" altLang="en-US" sz="1200" b="1" dirty="0" smtClean="0">
                <a:solidFill>
                  <a:srgbClr val="FF0000"/>
                </a:solidFill>
              </a:rPr>
              <a:t>	confrontation </a:t>
            </a:r>
            <a:r>
              <a:rPr lang="en-US" altLang="en-US" sz="1200" b="1" dirty="0">
                <a:solidFill>
                  <a:srgbClr val="FF0000"/>
                </a:solidFill>
              </a:rPr>
              <a:t>of the Final War of the Roman </a:t>
            </a:r>
            <a:r>
              <a:rPr lang="en-US" altLang="en-US" sz="1200" b="1" dirty="0" smtClean="0">
                <a:solidFill>
                  <a:srgbClr val="FF0000"/>
                </a:solidFill>
              </a:rPr>
              <a:t>	Republic</a:t>
            </a:r>
            <a:r>
              <a:rPr lang="en-US" altLang="en-US" sz="1200" b="1" dirty="0">
                <a:solidFill>
                  <a:srgbClr val="FF0000"/>
                </a:solidFill>
              </a:rPr>
              <a:t>.</a:t>
            </a:r>
          </a:p>
        </p:txBody>
      </p:sp>
      <p:sp>
        <p:nvSpPr>
          <p:cNvPr id="30753" name="Rectangle 45"/>
          <p:cNvSpPr>
            <a:spLocks noChangeArrowheads="1"/>
          </p:cNvSpPr>
          <p:nvPr/>
        </p:nvSpPr>
        <p:spPr bwMode="auto">
          <a:xfrm>
            <a:off x="4572000" y="6519962"/>
            <a:ext cx="35757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27 BC – </a:t>
            </a:r>
            <a:r>
              <a:rPr lang="en-US" altLang="en-US" sz="1200" b="1" dirty="0">
                <a:solidFill>
                  <a:srgbClr val="FF0000"/>
                </a:solidFill>
              </a:rPr>
              <a:t>Caesar Augustus becomes Emperor </a:t>
            </a:r>
          </a:p>
        </p:txBody>
      </p:sp>
      <p:sp>
        <p:nvSpPr>
          <p:cNvPr id="34850" name="Rectangle 1"/>
          <p:cNvSpPr>
            <a:spLocks noChangeArrowheads="1"/>
          </p:cNvSpPr>
          <p:nvPr/>
        </p:nvSpPr>
        <p:spPr bwMode="auto">
          <a:xfrm>
            <a:off x="974725" y="5286375"/>
            <a:ext cx="3589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solidFill>
                  <a:srgbClr val="FF0000"/>
                </a:solidFill>
              </a:rPr>
              <a:t>73- 71 B.C.- </a:t>
            </a:r>
            <a:r>
              <a:rPr lang="en-US" altLang="en-US" sz="1200" b="1" dirty="0">
                <a:solidFill>
                  <a:srgbClr val="FF0000"/>
                </a:solidFill>
              </a:rPr>
              <a:t>Spartacus slave     rebellion                       </a:t>
            </a:r>
          </a:p>
        </p:txBody>
      </p:sp>
    </p:spTree>
    <p:extLst>
      <p:ext uri="{BB962C8B-B14F-4D97-AF65-F5344CB8AC3E}">
        <p14:creationId xmlns:p14="http://schemas.microsoft.com/office/powerpoint/2010/main" val="2394831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766637" cy="369332"/>
          </a:xfrm>
          <a:prstGeom prst="rect">
            <a:avLst/>
          </a:prstGeom>
        </p:spPr>
        <p:txBody>
          <a:bodyPr wrap="none">
            <a:spAutoFit/>
          </a:bodyPr>
          <a:lstStyle/>
          <a:p>
            <a:r>
              <a:rPr lang="en-US" b="1" i="1" u="sng" dirty="0" smtClean="0"/>
              <a:t>STANDARD WHI.</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5" y="3809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148" y="11776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52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30445" y="986771"/>
            <a:ext cx="2711707" cy="369332"/>
          </a:xfrm>
          <a:prstGeom prst="rect">
            <a:avLst/>
          </a:prstGeom>
        </p:spPr>
        <p:txBody>
          <a:bodyPr wrap="square">
            <a:spAutoFit/>
          </a:bodyPr>
          <a:lstStyle/>
          <a:p>
            <a:pPr algn="ctr"/>
            <a:r>
              <a:rPr lang="en-US" b="1" dirty="0"/>
              <a:t>The </a:t>
            </a:r>
            <a:r>
              <a:rPr lang="en-US" b="1" dirty="0" err="1"/>
              <a:t>Pax</a:t>
            </a:r>
            <a:r>
              <a:rPr lang="en-US" b="1" dirty="0"/>
              <a:t> </a:t>
            </a:r>
            <a:r>
              <a:rPr lang="en-US" b="1" dirty="0" err="1"/>
              <a:t>Romana</a:t>
            </a:r>
            <a:endParaRPr lang="en-US" b="1" dirty="0"/>
          </a:p>
        </p:txBody>
      </p:sp>
      <p:sp>
        <p:nvSpPr>
          <p:cNvPr id="8" name="Rectangle 7"/>
          <p:cNvSpPr/>
          <p:nvPr/>
        </p:nvSpPr>
        <p:spPr>
          <a:xfrm>
            <a:off x="152720" y="525106"/>
            <a:ext cx="2382662" cy="923330"/>
          </a:xfrm>
          <a:prstGeom prst="rect">
            <a:avLst/>
          </a:prstGeom>
        </p:spPr>
        <p:txBody>
          <a:bodyPr wrap="square">
            <a:spAutoFit/>
          </a:bodyPr>
          <a:lstStyle/>
          <a:p>
            <a:pPr algn="ctr"/>
            <a:r>
              <a:rPr lang="en-US" dirty="0"/>
              <a:t>Two centuries of peace and prosperity under imperial rule</a:t>
            </a:r>
          </a:p>
        </p:txBody>
      </p:sp>
      <p:sp>
        <p:nvSpPr>
          <p:cNvPr id="9" name="Rectangle 8"/>
          <p:cNvSpPr/>
          <p:nvPr/>
        </p:nvSpPr>
        <p:spPr>
          <a:xfrm>
            <a:off x="6659001" y="309178"/>
            <a:ext cx="2286000" cy="1477328"/>
          </a:xfrm>
          <a:prstGeom prst="rect">
            <a:avLst/>
          </a:prstGeom>
        </p:spPr>
        <p:txBody>
          <a:bodyPr wrap="square">
            <a:spAutoFit/>
          </a:bodyPr>
          <a:lstStyle/>
          <a:p>
            <a:pPr algn="ctr"/>
            <a:r>
              <a:rPr lang="en-US" dirty="0"/>
              <a:t>Expansion and solidification of the Roman Empire, particularly in the Near East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518925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259462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518232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363975" y="5083205"/>
            <a:ext cx="2536955" cy="646331"/>
          </a:xfrm>
          <a:prstGeom prst="rect">
            <a:avLst/>
          </a:prstGeom>
        </p:spPr>
        <p:txBody>
          <a:bodyPr wrap="square">
            <a:spAutoFit/>
          </a:bodyPr>
          <a:lstStyle/>
          <a:p>
            <a:pPr algn="ctr"/>
            <a:r>
              <a:rPr lang="en-US" b="1" dirty="0"/>
              <a:t>Economic impact of the </a:t>
            </a:r>
            <a:r>
              <a:rPr lang="en-US" b="1" dirty="0" err="1"/>
              <a:t>Pax</a:t>
            </a:r>
            <a:r>
              <a:rPr lang="en-US" b="1" dirty="0"/>
              <a:t> </a:t>
            </a:r>
            <a:r>
              <a:rPr lang="en-US" b="1" dirty="0" err="1"/>
              <a:t>Romana</a:t>
            </a:r>
            <a:endParaRPr lang="en-US" b="1" dirty="0"/>
          </a:p>
        </p:txBody>
      </p:sp>
      <p:sp>
        <p:nvSpPr>
          <p:cNvPr id="15" name="Rectangle 14"/>
          <p:cNvSpPr/>
          <p:nvPr/>
        </p:nvSpPr>
        <p:spPr>
          <a:xfrm>
            <a:off x="308263" y="2967335"/>
            <a:ext cx="2483107" cy="923330"/>
          </a:xfrm>
          <a:prstGeom prst="rect">
            <a:avLst/>
          </a:prstGeom>
        </p:spPr>
        <p:txBody>
          <a:bodyPr wrap="square">
            <a:spAutoFit/>
          </a:bodyPr>
          <a:lstStyle/>
          <a:p>
            <a:pPr algn="ctr"/>
            <a:r>
              <a:rPr lang="en-US" dirty="0"/>
              <a:t>Established uniform system of money, which helped to expand trade</a:t>
            </a:r>
          </a:p>
        </p:txBody>
      </p:sp>
      <p:sp>
        <p:nvSpPr>
          <p:cNvPr id="16" name="Rectangle 15"/>
          <p:cNvSpPr/>
          <p:nvPr/>
        </p:nvSpPr>
        <p:spPr>
          <a:xfrm>
            <a:off x="152720" y="5555035"/>
            <a:ext cx="2579769" cy="923330"/>
          </a:xfrm>
          <a:prstGeom prst="rect">
            <a:avLst/>
          </a:prstGeom>
        </p:spPr>
        <p:txBody>
          <a:bodyPr wrap="square">
            <a:spAutoFit/>
          </a:bodyPr>
          <a:lstStyle/>
          <a:p>
            <a:pPr algn="ctr"/>
            <a:r>
              <a:rPr lang="en-US" dirty="0"/>
              <a:t>Guaranteed safe travel and trade on Roman roads</a:t>
            </a:r>
          </a:p>
        </p:txBody>
      </p:sp>
      <p:sp>
        <p:nvSpPr>
          <p:cNvPr id="17" name="Rectangle 16"/>
          <p:cNvSpPr/>
          <p:nvPr/>
        </p:nvSpPr>
        <p:spPr>
          <a:xfrm>
            <a:off x="6522348" y="5729536"/>
            <a:ext cx="2621652" cy="646331"/>
          </a:xfrm>
          <a:prstGeom prst="rect">
            <a:avLst/>
          </a:prstGeom>
        </p:spPr>
        <p:txBody>
          <a:bodyPr wrap="square">
            <a:spAutoFit/>
          </a:bodyPr>
          <a:lstStyle/>
          <a:p>
            <a:pPr algn="ctr"/>
            <a:r>
              <a:rPr lang="en-US" dirty="0"/>
              <a:t>Promoted prosperity and stability</a:t>
            </a:r>
          </a:p>
        </p:txBody>
      </p:sp>
      <p:sp>
        <p:nvSpPr>
          <p:cNvPr id="18" name="Rectangle 17"/>
          <p:cNvSpPr/>
          <p:nvPr/>
        </p:nvSpPr>
        <p:spPr>
          <a:xfrm>
            <a:off x="6501566" y="1988901"/>
            <a:ext cx="2515594" cy="309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80784" y="2274838"/>
            <a:ext cx="2497492" cy="2308324"/>
          </a:xfrm>
          <a:prstGeom prst="rect">
            <a:avLst/>
          </a:prstGeom>
        </p:spPr>
        <p:txBody>
          <a:bodyPr wrap="square">
            <a:spAutoFit/>
          </a:bodyPr>
          <a:lstStyle/>
          <a:p>
            <a:pPr algn="ctr"/>
            <a:r>
              <a:rPr lang="en-US" sz="2400" b="1" dirty="0">
                <a:latin typeface="Freestyle Script" panose="030804020302050B0404" pitchFamily="66" charset="0"/>
              </a:rPr>
              <a:t>Augustus Caesar established the Roman Empire by instituting civil service, rule by law, a common coinage, and secure travel and trade throughout the Empire.</a:t>
            </a:r>
          </a:p>
        </p:txBody>
      </p:sp>
      <p:cxnSp>
        <p:nvCxnSpPr>
          <p:cNvPr id="21" name="Straight Connector 20"/>
          <p:cNvCxnSpPr>
            <a:stCxn id="4" idx="2"/>
            <a:endCxn id="2" idx="0"/>
          </p:cNvCxnSpPr>
          <p:nvPr/>
        </p:nvCxnSpPr>
        <p:spPr>
          <a:xfrm>
            <a:off x="4686299" y="2049742"/>
            <a:ext cx="1" cy="617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0"/>
            <a:endCxn id="2" idx="4"/>
          </p:cNvCxnSpPr>
          <p:nvPr/>
        </p:nvCxnSpPr>
        <p:spPr>
          <a:xfrm flipV="1">
            <a:off x="4632454" y="4191000"/>
            <a:ext cx="53846"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2"/>
            <a:endCxn id="10" idx="0"/>
          </p:cNvCxnSpPr>
          <p:nvPr/>
        </p:nvCxnSpPr>
        <p:spPr>
          <a:xfrm flipH="1">
            <a:off x="1376636" y="4263371"/>
            <a:ext cx="173182" cy="925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 idx="3"/>
            <a:endCxn id="12" idx="1"/>
          </p:cNvCxnSpPr>
          <p:nvPr/>
        </p:nvCxnSpPr>
        <p:spPr>
          <a:xfrm flipV="1">
            <a:off x="2732489" y="5406372"/>
            <a:ext cx="544111" cy="610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1"/>
            <a:endCxn id="12" idx="3"/>
          </p:cNvCxnSpPr>
          <p:nvPr/>
        </p:nvCxnSpPr>
        <p:spPr>
          <a:xfrm flipH="1" flipV="1">
            <a:off x="5988307" y="5406372"/>
            <a:ext cx="443986" cy="610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 idx="3"/>
            <a:endCxn id="4" idx="1"/>
          </p:cNvCxnSpPr>
          <p:nvPr/>
        </p:nvCxnSpPr>
        <p:spPr>
          <a:xfrm>
            <a:off x="2732489" y="986772"/>
            <a:ext cx="597956" cy="228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1"/>
            <a:endCxn id="7" idx="3"/>
          </p:cNvCxnSpPr>
          <p:nvPr/>
        </p:nvCxnSpPr>
        <p:spPr>
          <a:xfrm flipH="1">
            <a:off x="6042152" y="952135"/>
            <a:ext cx="403996" cy="2193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7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66400" cy="369332"/>
          </a:xfrm>
          <a:prstGeom prst="rect">
            <a:avLst/>
          </a:prstGeom>
        </p:spPr>
        <p:txBody>
          <a:bodyPr wrap="none">
            <a:spAutoFit/>
          </a:bodyPr>
          <a:lstStyle/>
          <a:p>
            <a:r>
              <a:rPr lang="en-US" b="1" i="1" u="sng" dirty="0" smtClean="0"/>
              <a:t>STANDARD WHI.6.g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5" y="3809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 y="1523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952" y="152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09774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388" y="5029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590" y="4419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0456" y="1937266"/>
            <a:ext cx="2515594" cy="309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96642" y="1883033"/>
            <a:ext cx="2515594" cy="309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44300" y="892204"/>
            <a:ext cx="2697852" cy="646331"/>
          </a:xfrm>
          <a:prstGeom prst="rect">
            <a:avLst/>
          </a:prstGeom>
        </p:spPr>
        <p:txBody>
          <a:bodyPr wrap="square">
            <a:spAutoFit/>
          </a:bodyPr>
          <a:lstStyle/>
          <a:p>
            <a:pPr algn="ctr"/>
            <a:r>
              <a:rPr lang="en-US" b="1" dirty="0"/>
              <a:t>Social impact of the </a:t>
            </a:r>
            <a:r>
              <a:rPr lang="en-US" b="1" dirty="0" err="1"/>
              <a:t>Pax</a:t>
            </a:r>
            <a:r>
              <a:rPr lang="en-US" b="1" dirty="0"/>
              <a:t> </a:t>
            </a:r>
            <a:r>
              <a:rPr lang="en-US" b="1" dirty="0" err="1"/>
              <a:t>Romana</a:t>
            </a:r>
            <a:endParaRPr lang="en-US" b="1" dirty="0"/>
          </a:p>
        </p:txBody>
      </p:sp>
      <p:sp>
        <p:nvSpPr>
          <p:cNvPr id="13" name="Rectangle 12"/>
          <p:cNvSpPr/>
          <p:nvPr/>
        </p:nvSpPr>
        <p:spPr>
          <a:xfrm>
            <a:off x="3344300" y="5029200"/>
            <a:ext cx="2683997" cy="646331"/>
          </a:xfrm>
          <a:prstGeom prst="rect">
            <a:avLst/>
          </a:prstGeom>
        </p:spPr>
        <p:txBody>
          <a:bodyPr wrap="square">
            <a:spAutoFit/>
          </a:bodyPr>
          <a:lstStyle/>
          <a:p>
            <a:pPr algn="ctr"/>
            <a:r>
              <a:rPr lang="en-US" b="1" dirty="0"/>
              <a:t>Political impact of the </a:t>
            </a:r>
            <a:r>
              <a:rPr lang="en-US" b="1" dirty="0" err="1"/>
              <a:t>Pax</a:t>
            </a:r>
            <a:r>
              <a:rPr lang="en-US" b="1" dirty="0"/>
              <a:t> </a:t>
            </a:r>
            <a:r>
              <a:rPr lang="en-US" b="1" dirty="0" err="1"/>
              <a:t>Romana</a:t>
            </a:r>
            <a:endParaRPr lang="en-US" b="1" dirty="0"/>
          </a:p>
        </p:txBody>
      </p:sp>
      <p:sp>
        <p:nvSpPr>
          <p:cNvPr id="14" name="Rectangle 13"/>
          <p:cNvSpPr/>
          <p:nvPr/>
        </p:nvSpPr>
        <p:spPr>
          <a:xfrm>
            <a:off x="159327" y="553724"/>
            <a:ext cx="2606723" cy="646331"/>
          </a:xfrm>
          <a:prstGeom prst="rect">
            <a:avLst/>
          </a:prstGeom>
        </p:spPr>
        <p:txBody>
          <a:bodyPr wrap="square">
            <a:spAutoFit/>
          </a:bodyPr>
          <a:lstStyle/>
          <a:p>
            <a:pPr algn="ctr"/>
            <a:r>
              <a:rPr lang="en-US" dirty="0"/>
              <a:t>Returned stability to social classes</a:t>
            </a:r>
          </a:p>
        </p:txBody>
      </p:sp>
      <p:sp>
        <p:nvSpPr>
          <p:cNvPr id="15" name="Rectangle 14"/>
          <p:cNvSpPr/>
          <p:nvPr/>
        </p:nvSpPr>
        <p:spPr>
          <a:xfrm>
            <a:off x="6388516" y="663604"/>
            <a:ext cx="2670143" cy="646331"/>
          </a:xfrm>
          <a:prstGeom prst="rect">
            <a:avLst/>
          </a:prstGeom>
        </p:spPr>
        <p:txBody>
          <a:bodyPr wrap="square">
            <a:spAutoFit/>
          </a:bodyPr>
          <a:lstStyle/>
          <a:p>
            <a:pPr algn="ctr"/>
            <a:r>
              <a:rPr lang="en-US" dirty="0"/>
              <a:t>Increased emphasis on the family</a:t>
            </a:r>
          </a:p>
        </p:txBody>
      </p:sp>
      <p:sp>
        <p:nvSpPr>
          <p:cNvPr id="16" name="Rectangle 15"/>
          <p:cNvSpPr/>
          <p:nvPr/>
        </p:nvSpPr>
        <p:spPr>
          <a:xfrm>
            <a:off x="159327" y="5719011"/>
            <a:ext cx="2704780" cy="369332"/>
          </a:xfrm>
          <a:prstGeom prst="rect">
            <a:avLst/>
          </a:prstGeom>
        </p:spPr>
        <p:txBody>
          <a:bodyPr wrap="square">
            <a:spAutoFit/>
          </a:bodyPr>
          <a:lstStyle/>
          <a:p>
            <a:pPr algn="ctr"/>
            <a:r>
              <a:rPr lang="en-US" dirty="0"/>
              <a:t>Created a civil service</a:t>
            </a:r>
          </a:p>
        </p:txBody>
      </p:sp>
      <p:sp>
        <p:nvSpPr>
          <p:cNvPr id="17" name="Rectangle 16"/>
          <p:cNvSpPr/>
          <p:nvPr/>
        </p:nvSpPr>
        <p:spPr>
          <a:xfrm>
            <a:off x="6351811" y="5580511"/>
            <a:ext cx="2665284" cy="646331"/>
          </a:xfrm>
          <a:prstGeom prst="rect">
            <a:avLst/>
          </a:prstGeom>
        </p:spPr>
        <p:txBody>
          <a:bodyPr wrap="square">
            <a:spAutoFit/>
          </a:bodyPr>
          <a:lstStyle/>
          <a:p>
            <a:pPr algn="ctr"/>
            <a:r>
              <a:rPr lang="en-US" dirty="0"/>
              <a:t>Developed a uniform rule of law</a:t>
            </a:r>
          </a:p>
        </p:txBody>
      </p:sp>
      <p:sp>
        <p:nvSpPr>
          <p:cNvPr id="18" name="Rectangle 17"/>
          <p:cNvSpPr/>
          <p:nvPr/>
        </p:nvSpPr>
        <p:spPr>
          <a:xfrm>
            <a:off x="252026" y="2274838"/>
            <a:ext cx="2514024" cy="1938992"/>
          </a:xfrm>
          <a:prstGeom prst="rect">
            <a:avLst/>
          </a:prstGeom>
        </p:spPr>
        <p:txBody>
          <a:bodyPr wrap="square">
            <a:spAutoFit/>
          </a:bodyPr>
          <a:lstStyle/>
          <a:p>
            <a:pPr algn="ctr"/>
            <a:r>
              <a:rPr lang="en-US" sz="2400" b="1" i="1" dirty="0">
                <a:latin typeface="Freestyle Script" panose="030804020302050B0404" pitchFamily="66" charset="0"/>
              </a:rPr>
              <a:t>Following Augustus Caesar, the Roman Empire enjoyed 200 years of peace and prosperity known as the </a:t>
            </a:r>
            <a:r>
              <a:rPr lang="en-US" sz="2400" b="1" i="1" dirty="0" err="1">
                <a:latin typeface="Freestyle Script" panose="030804020302050B0404" pitchFamily="66" charset="0"/>
              </a:rPr>
              <a:t>Pax</a:t>
            </a:r>
            <a:r>
              <a:rPr lang="en-US" sz="2400" b="1" i="1" dirty="0">
                <a:latin typeface="Freestyle Script" panose="030804020302050B0404" pitchFamily="66" charset="0"/>
              </a:rPr>
              <a:t> </a:t>
            </a:r>
            <a:r>
              <a:rPr lang="en-US" sz="2400" b="1" i="1" dirty="0" err="1">
                <a:latin typeface="Freestyle Script" panose="030804020302050B0404" pitchFamily="66" charset="0"/>
              </a:rPr>
              <a:t>Romana</a:t>
            </a:r>
            <a:r>
              <a:rPr lang="en-US" sz="2400" b="1" i="1" dirty="0">
                <a:latin typeface="Freestyle Script" panose="030804020302050B0404" pitchFamily="66" charset="0"/>
              </a:rPr>
              <a:t>.</a:t>
            </a:r>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629400" y="2049742"/>
            <a:ext cx="2209800" cy="2750858"/>
          </a:xfrm>
          <a:prstGeom prst="rect">
            <a:avLst/>
          </a:prstGeom>
        </p:spPr>
      </p:pic>
      <p:cxnSp>
        <p:nvCxnSpPr>
          <p:cNvPr id="21" name="Straight Connector 20"/>
          <p:cNvCxnSpPr>
            <a:stCxn id="2" idx="0"/>
            <a:endCxn id="4" idx="2"/>
          </p:cNvCxnSpPr>
          <p:nvPr/>
        </p:nvCxnSpPr>
        <p:spPr>
          <a:xfrm flipH="1" flipV="1">
            <a:off x="4686299" y="2049742"/>
            <a:ext cx="1" cy="617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 idx="4"/>
            <a:endCxn id="9" idx="0"/>
          </p:cNvCxnSpPr>
          <p:nvPr/>
        </p:nvCxnSpPr>
        <p:spPr>
          <a:xfrm flipH="1">
            <a:off x="4672444" y="4191000"/>
            <a:ext cx="13856"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3"/>
          </p:cNvCxnSpPr>
          <p:nvPr/>
        </p:nvCxnSpPr>
        <p:spPr>
          <a:xfrm flipV="1">
            <a:off x="2864107" y="5253971"/>
            <a:ext cx="480193" cy="678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1"/>
            <a:endCxn id="9" idx="3"/>
          </p:cNvCxnSpPr>
          <p:nvPr/>
        </p:nvCxnSpPr>
        <p:spPr>
          <a:xfrm flipH="1" flipV="1">
            <a:off x="6028297" y="5253972"/>
            <a:ext cx="277091"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1"/>
            <a:endCxn id="12" idx="3"/>
          </p:cNvCxnSpPr>
          <p:nvPr/>
        </p:nvCxnSpPr>
        <p:spPr>
          <a:xfrm flipH="1">
            <a:off x="6042152" y="986772"/>
            <a:ext cx="304800" cy="228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12" idx="1"/>
          </p:cNvCxnSpPr>
          <p:nvPr/>
        </p:nvCxnSpPr>
        <p:spPr>
          <a:xfrm>
            <a:off x="2871034" y="986771"/>
            <a:ext cx="473266" cy="228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1" idx="1"/>
            <a:endCxn id="4" idx="3"/>
          </p:cNvCxnSpPr>
          <p:nvPr/>
        </p:nvCxnSpPr>
        <p:spPr>
          <a:xfrm flipH="1" flipV="1">
            <a:off x="6042152" y="1215371"/>
            <a:ext cx="454490" cy="22136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89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WHI.6h</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 y="1523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00" y="214955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834" y="3047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175833" y="954504"/>
            <a:ext cx="2711707" cy="369332"/>
          </a:xfrm>
          <a:prstGeom prst="rect">
            <a:avLst/>
          </a:prstGeom>
        </p:spPr>
        <p:txBody>
          <a:bodyPr wrap="square">
            <a:spAutoFit/>
          </a:bodyPr>
          <a:lstStyle/>
          <a:p>
            <a:pPr algn="ctr"/>
            <a:r>
              <a:rPr lang="en-US" b="1" dirty="0"/>
              <a:t>Origins of Christianity</a:t>
            </a:r>
          </a:p>
        </p:txBody>
      </p:sp>
      <p:sp>
        <p:nvSpPr>
          <p:cNvPr id="9" name="Rectangle 8"/>
          <p:cNvSpPr/>
          <p:nvPr/>
        </p:nvSpPr>
        <p:spPr>
          <a:xfrm>
            <a:off x="159327" y="758354"/>
            <a:ext cx="2711707" cy="369332"/>
          </a:xfrm>
          <a:prstGeom prst="rect">
            <a:avLst/>
          </a:prstGeom>
        </p:spPr>
        <p:txBody>
          <a:bodyPr wrap="square">
            <a:spAutoFit/>
          </a:bodyPr>
          <a:lstStyle/>
          <a:p>
            <a:pPr algn="ctr"/>
            <a:r>
              <a:rPr lang="en-US" dirty="0"/>
              <a:t>Had its roots in Judaism</a:t>
            </a:r>
          </a:p>
        </p:txBody>
      </p:sp>
      <p:sp>
        <p:nvSpPr>
          <p:cNvPr id="10" name="Rectangle 9"/>
          <p:cNvSpPr/>
          <p:nvPr/>
        </p:nvSpPr>
        <p:spPr>
          <a:xfrm>
            <a:off x="6490853" y="312729"/>
            <a:ext cx="2653147" cy="923330"/>
          </a:xfrm>
          <a:prstGeom prst="rect">
            <a:avLst/>
          </a:prstGeom>
        </p:spPr>
        <p:txBody>
          <a:bodyPr wrap="square">
            <a:spAutoFit/>
          </a:bodyPr>
          <a:lstStyle/>
          <a:p>
            <a:pPr algn="ctr"/>
            <a:r>
              <a:rPr lang="en-US" dirty="0"/>
              <a:t>Was led by Jesus of Nazareth, who was proclaimed the Messiah</a:t>
            </a:r>
          </a:p>
        </p:txBody>
      </p:sp>
      <p:sp>
        <p:nvSpPr>
          <p:cNvPr id="11" name="Rectangle 10"/>
          <p:cNvSpPr/>
          <p:nvPr/>
        </p:nvSpPr>
        <p:spPr>
          <a:xfrm>
            <a:off x="304799" y="2505670"/>
            <a:ext cx="2566235" cy="923330"/>
          </a:xfrm>
          <a:prstGeom prst="rect">
            <a:avLst/>
          </a:prstGeom>
        </p:spPr>
        <p:txBody>
          <a:bodyPr wrap="square">
            <a:spAutoFit/>
          </a:bodyPr>
          <a:lstStyle/>
          <a:p>
            <a:pPr algn="ctr"/>
            <a:r>
              <a:rPr lang="en-US" dirty="0"/>
              <a:t>Conflicted with polytheistic beliefs of Roman Empire</a:t>
            </a:r>
          </a:p>
        </p:txBody>
      </p:sp>
      <p:sp>
        <p:nvSpPr>
          <p:cNvPr id="12" name="Rectangle 11"/>
          <p:cNvSpPr/>
          <p:nvPr/>
        </p:nvSpPr>
        <p:spPr>
          <a:xfrm>
            <a:off x="3566550" y="4367968"/>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69693" y="4579572"/>
            <a:ext cx="2526307" cy="1938992"/>
          </a:xfrm>
          <a:prstGeom prst="rect">
            <a:avLst/>
          </a:prstGeom>
        </p:spPr>
        <p:txBody>
          <a:bodyPr wrap="square">
            <a:spAutoFit/>
          </a:bodyPr>
          <a:lstStyle/>
          <a:p>
            <a:pPr algn="ctr"/>
            <a:r>
              <a:rPr lang="en-US" sz="2000" b="1" i="1" dirty="0">
                <a:latin typeface="Freestyle Script" panose="030804020302050B0404" pitchFamily="66" charset="0"/>
              </a:rPr>
              <a:t>The followers of Jesus spread Christianity throughout the Roman Empire, bringing it into conflict with Roman polytheism and eventually changing Western civilization.</a:t>
            </a:r>
          </a:p>
        </p:txBody>
      </p:sp>
      <p:sp>
        <p:nvSpPr>
          <p:cNvPr id="14" name="Rectangle 13"/>
          <p:cNvSpPr/>
          <p:nvPr/>
        </p:nvSpPr>
        <p:spPr>
          <a:xfrm>
            <a:off x="6487711" y="2175528"/>
            <a:ext cx="2635507" cy="3844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6965" y="4367968"/>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623" y="2362200"/>
            <a:ext cx="247568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descr="http://www.explore-italian-culture.com/images/christian-martyrs-mosa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28" y="4498143"/>
            <a:ext cx="21431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stCxn id="15" idx="0"/>
            <a:endCxn id="5" idx="2"/>
          </p:cNvCxnSpPr>
          <p:nvPr/>
        </p:nvCxnSpPr>
        <p:spPr>
          <a:xfrm flipV="1">
            <a:off x="1434762" y="3818293"/>
            <a:ext cx="103092" cy="549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3"/>
            <a:endCxn id="6" idx="1"/>
          </p:cNvCxnSpPr>
          <p:nvPr/>
        </p:nvCxnSpPr>
        <p:spPr>
          <a:xfrm>
            <a:off x="2871034" y="986771"/>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1"/>
          </p:cNvCxnSpPr>
          <p:nvPr/>
        </p:nvCxnSpPr>
        <p:spPr>
          <a:xfrm flipH="1">
            <a:off x="5887541" y="834372"/>
            <a:ext cx="544752" cy="152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 idx="0"/>
          </p:cNvCxnSpPr>
          <p:nvPr/>
        </p:nvCxnSpPr>
        <p:spPr>
          <a:xfrm flipV="1">
            <a:off x="4686300" y="1973542"/>
            <a:ext cx="0" cy="693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2"/>
            <a:endCxn id="14" idx="0"/>
          </p:cNvCxnSpPr>
          <p:nvPr/>
        </p:nvCxnSpPr>
        <p:spPr>
          <a:xfrm>
            <a:off x="7788147" y="1668743"/>
            <a:ext cx="17318" cy="5067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2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WHI.6h</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6" y="4648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682" y="2667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8" y="479367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464" y="475903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0" y="2209800"/>
            <a:ext cx="271170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0" y="8622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442748" y="5159405"/>
            <a:ext cx="2599405" cy="646331"/>
          </a:xfrm>
          <a:prstGeom prst="rect">
            <a:avLst/>
          </a:prstGeom>
        </p:spPr>
        <p:txBody>
          <a:bodyPr wrap="square">
            <a:spAutoFit/>
          </a:bodyPr>
          <a:lstStyle/>
          <a:p>
            <a:pPr algn="ctr"/>
            <a:r>
              <a:rPr lang="en-US" b="1" dirty="0"/>
              <a:t>Beliefs, traditions, and customs of Christianity</a:t>
            </a:r>
          </a:p>
        </p:txBody>
      </p:sp>
      <p:sp>
        <p:nvSpPr>
          <p:cNvPr id="11" name="Rectangle 10"/>
          <p:cNvSpPr/>
          <p:nvPr/>
        </p:nvSpPr>
        <p:spPr>
          <a:xfrm>
            <a:off x="6463465" y="5374105"/>
            <a:ext cx="2711706" cy="369332"/>
          </a:xfrm>
          <a:prstGeom prst="rect">
            <a:avLst/>
          </a:prstGeom>
        </p:spPr>
        <p:txBody>
          <a:bodyPr wrap="square">
            <a:spAutoFit/>
          </a:bodyPr>
          <a:lstStyle/>
          <a:p>
            <a:pPr algn="ctr"/>
            <a:r>
              <a:rPr lang="en-US" dirty="0"/>
              <a:t>Monotheism</a:t>
            </a:r>
          </a:p>
        </p:txBody>
      </p:sp>
      <p:sp>
        <p:nvSpPr>
          <p:cNvPr id="12" name="Rectangle 11"/>
          <p:cNvSpPr/>
          <p:nvPr/>
        </p:nvSpPr>
        <p:spPr>
          <a:xfrm>
            <a:off x="6536109" y="3178205"/>
            <a:ext cx="2420855" cy="646331"/>
          </a:xfrm>
          <a:prstGeom prst="rect">
            <a:avLst/>
          </a:prstGeom>
        </p:spPr>
        <p:txBody>
          <a:bodyPr wrap="square">
            <a:spAutoFit/>
          </a:bodyPr>
          <a:lstStyle/>
          <a:p>
            <a:pPr algn="ctr"/>
            <a:r>
              <a:rPr lang="en-US" dirty="0"/>
              <a:t>Jesus as both Son and incarnation of God</a:t>
            </a:r>
          </a:p>
        </p:txBody>
      </p:sp>
      <p:sp>
        <p:nvSpPr>
          <p:cNvPr id="13" name="Rectangle 12"/>
          <p:cNvSpPr/>
          <p:nvPr/>
        </p:nvSpPr>
        <p:spPr>
          <a:xfrm>
            <a:off x="27068" y="5450305"/>
            <a:ext cx="2711707" cy="369332"/>
          </a:xfrm>
          <a:prstGeom prst="rect">
            <a:avLst/>
          </a:prstGeom>
        </p:spPr>
        <p:txBody>
          <a:bodyPr wrap="square">
            <a:spAutoFit/>
          </a:bodyPr>
          <a:lstStyle/>
          <a:p>
            <a:pPr algn="ctr"/>
            <a:r>
              <a:rPr lang="en-US" dirty="0"/>
              <a:t>Life after death</a:t>
            </a:r>
          </a:p>
        </p:txBody>
      </p:sp>
      <p:sp>
        <p:nvSpPr>
          <p:cNvPr id="14" name="Rectangle 13"/>
          <p:cNvSpPr/>
          <p:nvPr/>
        </p:nvSpPr>
        <p:spPr>
          <a:xfrm>
            <a:off x="260703" y="2387452"/>
            <a:ext cx="2286000" cy="1754326"/>
          </a:xfrm>
          <a:prstGeom prst="rect">
            <a:avLst/>
          </a:prstGeom>
        </p:spPr>
        <p:txBody>
          <a:bodyPr wrap="square">
            <a:spAutoFit/>
          </a:bodyPr>
          <a:lstStyle/>
          <a:p>
            <a:pPr algn="ctr"/>
            <a:r>
              <a:rPr lang="en-US" dirty="0"/>
              <a:t>New Testament, containing accounts of the life and teachings of Jesus, as well as writings of early Christians</a:t>
            </a:r>
          </a:p>
        </p:txBody>
      </p:sp>
      <p:sp>
        <p:nvSpPr>
          <p:cNvPr id="15" name="Rectangle 14"/>
          <p:cNvSpPr/>
          <p:nvPr/>
        </p:nvSpPr>
        <p:spPr>
          <a:xfrm>
            <a:off x="141060" y="458929"/>
            <a:ext cx="2588895" cy="923330"/>
          </a:xfrm>
          <a:prstGeom prst="rect">
            <a:avLst/>
          </a:prstGeom>
        </p:spPr>
        <p:txBody>
          <a:bodyPr wrap="square">
            <a:spAutoFit/>
          </a:bodyPr>
          <a:lstStyle/>
          <a:p>
            <a:pPr algn="ctr"/>
            <a:r>
              <a:rPr lang="en-US" dirty="0"/>
              <a:t>Christian doctrines established by early church councils</a:t>
            </a:r>
          </a:p>
        </p:txBody>
      </p:sp>
      <p:sp>
        <p:nvSpPr>
          <p:cNvPr id="16" name="Rectangle 15"/>
          <p:cNvSpPr/>
          <p:nvPr/>
        </p:nvSpPr>
        <p:spPr>
          <a:xfrm>
            <a:off x="3428502" y="86223"/>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88738" y="86223"/>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88560" y="250671"/>
            <a:ext cx="2526307" cy="1938992"/>
          </a:xfrm>
          <a:prstGeom prst="rect">
            <a:avLst/>
          </a:prstGeom>
        </p:spPr>
        <p:txBody>
          <a:bodyPr wrap="square">
            <a:spAutoFit/>
          </a:bodyPr>
          <a:lstStyle/>
          <a:p>
            <a:pPr algn="ctr"/>
            <a:r>
              <a:rPr lang="en-US" sz="2000" b="1" i="1" dirty="0">
                <a:latin typeface="Freestyle Script" panose="030804020302050B0404" pitchFamily="66" charset="0"/>
              </a:rPr>
              <a:t>The followers of Jesus spread Christianity throughout the Roman Empire, bringing it into conflict with Roman polytheism and eventually changing Western civilization.</a:t>
            </a:r>
          </a:p>
        </p:txBody>
      </p:sp>
      <p:pic>
        <p:nvPicPr>
          <p:cNvPr id="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989" y="231328"/>
            <a:ext cx="230309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a:stCxn id="4" idx="0"/>
            <a:endCxn id="2" idx="4"/>
          </p:cNvCxnSpPr>
          <p:nvPr/>
        </p:nvCxnSpPr>
        <p:spPr>
          <a:xfrm flipV="1">
            <a:off x="4686300" y="41910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3"/>
            <a:endCxn id="4" idx="1"/>
          </p:cNvCxnSpPr>
          <p:nvPr/>
        </p:nvCxnSpPr>
        <p:spPr>
          <a:xfrm flipV="1">
            <a:off x="2738775" y="5482572"/>
            <a:ext cx="591671" cy="152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1"/>
            <a:endCxn id="4" idx="3"/>
          </p:cNvCxnSpPr>
          <p:nvPr/>
        </p:nvCxnSpPr>
        <p:spPr>
          <a:xfrm flipH="1" flipV="1">
            <a:off x="6042153" y="5482572"/>
            <a:ext cx="421311" cy="110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 idx="1"/>
            <a:endCxn id="4" idx="3"/>
          </p:cNvCxnSpPr>
          <p:nvPr/>
        </p:nvCxnSpPr>
        <p:spPr>
          <a:xfrm flipH="1">
            <a:off x="6042153" y="3501372"/>
            <a:ext cx="348529"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2"/>
            <a:endCxn id="5" idx="0"/>
          </p:cNvCxnSpPr>
          <p:nvPr/>
        </p:nvCxnSpPr>
        <p:spPr>
          <a:xfrm>
            <a:off x="7746535" y="2448423"/>
            <a:ext cx="1" cy="218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2"/>
            <a:endCxn id="4" idx="1"/>
          </p:cNvCxnSpPr>
          <p:nvPr/>
        </p:nvCxnSpPr>
        <p:spPr>
          <a:xfrm>
            <a:off x="1403704" y="4343400"/>
            <a:ext cx="1926742" cy="1139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4" idx="1"/>
          </p:cNvCxnSpPr>
          <p:nvPr/>
        </p:nvCxnSpPr>
        <p:spPr>
          <a:xfrm>
            <a:off x="2750737" y="920595"/>
            <a:ext cx="579709" cy="45619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0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463871" y="4758990"/>
            <a:ext cx="2444858"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53200" y="2960268"/>
            <a:ext cx="2444858" cy="17987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53200" y="5049003"/>
            <a:ext cx="2590800" cy="1767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4758990"/>
            <a:ext cx="3124200" cy="2057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1" y="3184404"/>
            <a:ext cx="2819399" cy="461665"/>
          </a:xfrm>
          <a:prstGeom prst="rect">
            <a:avLst/>
          </a:prstGeom>
        </p:spPr>
        <p:txBody>
          <a:bodyPr wrap="square">
            <a:spAutoFit/>
          </a:bodyPr>
          <a:lstStyle/>
          <a:p>
            <a:pPr algn="ctr"/>
            <a:r>
              <a:rPr lang="en-US" sz="2400" b="1" i="1" u="sng" dirty="0"/>
              <a:t>STANDARD WHI.2d</a:t>
            </a:r>
          </a:p>
        </p:txBody>
      </p:sp>
      <p:sp>
        <p:nvSpPr>
          <p:cNvPr id="8" name="Rectangle 7"/>
          <p:cNvSpPr/>
          <p:nvPr/>
        </p:nvSpPr>
        <p:spPr>
          <a:xfrm>
            <a:off x="3910062" y="5260124"/>
            <a:ext cx="1595821" cy="369332"/>
          </a:xfrm>
          <a:prstGeom prst="rect">
            <a:avLst/>
          </a:prstGeom>
        </p:spPr>
        <p:txBody>
          <a:bodyPr wrap="none">
            <a:spAutoFit/>
          </a:bodyPr>
          <a:lstStyle/>
          <a:p>
            <a:r>
              <a:rPr lang="en-US" b="1" i="1" dirty="0"/>
              <a:t>Archaeologists</a:t>
            </a:r>
          </a:p>
        </p:txBody>
      </p:sp>
      <p:sp>
        <p:nvSpPr>
          <p:cNvPr id="9" name="Oval 8"/>
          <p:cNvSpPr/>
          <p:nvPr/>
        </p:nvSpPr>
        <p:spPr>
          <a:xfrm>
            <a:off x="0" y="2653098"/>
            <a:ext cx="2933700" cy="1842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 y="5049003"/>
            <a:ext cx="2743200" cy="1477328"/>
          </a:xfrm>
          <a:prstGeom prst="rect">
            <a:avLst/>
          </a:prstGeom>
        </p:spPr>
        <p:txBody>
          <a:bodyPr wrap="square">
            <a:spAutoFit/>
          </a:bodyPr>
          <a:lstStyle/>
          <a:p>
            <a:pPr algn="ctr"/>
            <a:r>
              <a:rPr lang="en-US" dirty="0"/>
              <a:t>study past cultures by locating and analyzing human remains, settlements, fossils, and artifacts</a:t>
            </a:r>
          </a:p>
        </p:txBody>
      </p:sp>
      <p:sp>
        <p:nvSpPr>
          <p:cNvPr id="11" name="Rectangle 10"/>
          <p:cNvSpPr/>
          <p:nvPr/>
        </p:nvSpPr>
        <p:spPr>
          <a:xfrm>
            <a:off x="260156" y="2960269"/>
            <a:ext cx="2413302" cy="1200329"/>
          </a:xfrm>
          <a:prstGeom prst="rect">
            <a:avLst/>
          </a:prstGeom>
        </p:spPr>
        <p:txBody>
          <a:bodyPr wrap="square">
            <a:spAutoFit/>
          </a:bodyPr>
          <a:lstStyle/>
          <a:p>
            <a:pPr algn="ctr"/>
            <a:r>
              <a:rPr lang="en-US" dirty="0"/>
              <a:t>apply scientific tests, such as carbon dating, to analyze fossils and artifacts </a:t>
            </a:r>
          </a:p>
        </p:txBody>
      </p:sp>
      <p:sp>
        <p:nvSpPr>
          <p:cNvPr id="12" name="Rectangle 1"/>
          <p:cNvSpPr>
            <a:spLocks noChangeArrowheads="1"/>
          </p:cNvSpPr>
          <p:nvPr/>
        </p:nvSpPr>
        <p:spPr bwMode="auto">
          <a:xfrm>
            <a:off x="6782034" y="1212455"/>
            <a:ext cx="227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Stonehenge is an example of an archaeological site in England </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2"/>
          <p:cNvSpPr/>
          <p:nvPr/>
        </p:nvSpPr>
        <p:spPr>
          <a:xfrm>
            <a:off x="6692215" y="990600"/>
            <a:ext cx="2444858" cy="1644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a:spLocks noChangeArrowheads="1"/>
          </p:cNvSpPr>
          <p:nvPr/>
        </p:nvSpPr>
        <p:spPr bwMode="auto">
          <a:xfrm>
            <a:off x="6685808" y="3182308"/>
            <a:ext cx="21796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Aleppo and Jericho are examples of early cities in the Fertile Crescent </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3"/>
          <p:cNvSpPr>
            <a:spLocks noChangeArrowheads="1"/>
          </p:cNvSpPr>
          <p:nvPr/>
        </p:nvSpPr>
        <p:spPr bwMode="auto">
          <a:xfrm>
            <a:off x="6788258" y="5167791"/>
            <a:ext cx="22728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Times New Roman" pitchFamily="18" charset="0"/>
                <a:ea typeface="Times" charset="0"/>
                <a:cs typeface="Times New Roman" pitchFamily="18" charset="0"/>
              </a:rPr>
              <a:t>Çatalhöyük</a:t>
            </a: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 is an example of a Neolithic settlement currently under excavation in Anatolia</a:t>
            </a:r>
            <a:r>
              <a:rPr kumimoji="0" lang="en-US" altLang="en-US" b="0" i="0" u="none" strike="noStrike" cap="none" normalizeH="0" baseline="0" dirty="0" smtClean="0">
                <a:ln>
                  <a:noFill/>
                </a:ln>
                <a:solidFill>
                  <a:schemeClr val="tx1"/>
                </a:solidFill>
                <a:effectLst/>
                <a:latin typeface="Arial" pitchFamily="34" charset="0"/>
                <a:cs typeface="Arial" pitchFamily="34" charset="0"/>
              </a:rPr>
              <a:t> </a:t>
            </a:r>
          </a:p>
        </p:txBody>
      </p:sp>
      <p:cxnSp>
        <p:nvCxnSpPr>
          <p:cNvPr id="17" name="Straight Connector 16"/>
          <p:cNvCxnSpPr>
            <a:endCxn id="3" idx="2"/>
          </p:cNvCxnSpPr>
          <p:nvPr/>
        </p:nvCxnSpPr>
        <p:spPr>
          <a:xfrm flipV="1">
            <a:off x="3124200" y="5444790"/>
            <a:ext cx="339671"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6"/>
            <a:endCxn id="3" idx="2"/>
          </p:cNvCxnSpPr>
          <p:nvPr/>
        </p:nvCxnSpPr>
        <p:spPr>
          <a:xfrm>
            <a:off x="2933700" y="3574449"/>
            <a:ext cx="530171" cy="1870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2"/>
            <a:endCxn id="3" idx="6"/>
          </p:cNvCxnSpPr>
          <p:nvPr/>
        </p:nvCxnSpPr>
        <p:spPr>
          <a:xfrm flipH="1">
            <a:off x="5908729" y="1812620"/>
            <a:ext cx="783486" cy="3632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a:endCxn id="3" idx="6"/>
          </p:cNvCxnSpPr>
          <p:nvPr/>
        </p:nvCxnSpPr>
        <p:spPr>
          <a:xfrm flipH="1">
            <a:off x="5908729" y="3859629"/>
            <a:ext cx="644471" cy="1585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2"/>
            <a:endCxn id="3" idx="6"/>
          </p:cNvCxnSpPr>
          <p:nvPr/>
        </p:nvCxnSpPr>
        <p:spPr>
          <a:xfrm flipH="1" flipV="1">
            <a:off x="5908729" y="5444790"/>
            <a:ext cx="644471" cy="48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 idx="4"/>
            <a:endCxn id="3" idx="0"/>
          </p:cNvCxnSpPr>
          <p:nvPr/>
        </p:nvCxnSpPr>
        <p:spPr>
          <a:xfrm>
            <a:off x="4686300" y="4191000"/>
            <a:ext cx="0" cy="56799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0034" y="137886"/>
            <a:ext cx="2994165"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57420" y="119743"/>
            <a:ext cx="2673544"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30034" y="390435"/>
            <a:ext cx="2994165" cy="1200329"/>
          </a:xfrm>
          <a:prstGeom prst="rect">
            <a:avLst/>
          </a:prstGeom>
        </p:spPr>
        <p:txBody>
          <a:bodyPr wrap="square">
            <a:spAutoFit/>
          </a:bodyPr>
          <a:lstStyle/>
          <a:p>
            <a:pPr algn="ctr"/>
            <a:r>
              <a:rPr lang="en-US" sz="2400" b="1" dirty="0">
                <a:latin typeface="Freestyle Script" panose="030804020302050B0404" pitchFamily="66" charset="0"/>
              </a:rPr>
              <a:t>Archaeologists continue to find and interpret evidence of early humans and their lives.</a:t>
            </a:r>
          </a:p>
        </p:txBody>
      </p:sp>
      <p:pic>
        <p:nvPicPr>
          <p:cNvPr id="4101" name="Picture 5" descr="https://encrypted-tbn0.gstatic.com/images?q=tbn:ANd9GcSGfRozKPLRRA3et8zy920CM-zapk5MxB0UGEFEa3HCaAhKf7H-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036" y="228601"/>
            <a:ext cx="2453963" cy="1803184"/>
          </a:xfrm>
          <a:prstGeom prst="rect">
            <a:avLst/>
          </a:prstGeom>
          <a:noFill/>
          <a:extLst>
            <a:ext uri="{909E8E84-426E-40DD-AFC4-6F175D3DCCD1}">
              <a14:hiddenFill xmlns:a14="http://schemas.microsoft.com/office/drawing/2010/main">
                <a:solidFill>
                  <a:srgbClr val="FFFFFF"/>
                </a:solidFill>
              </a14:hiddenFill>
            </a:ext>
          </a:extLst>
        </p:spPr>
      </p:pic>
      <p:cxnSp>
        <p:nvCxnSpPr>
          <p:cNvPr id="4097" name="Straight Connector 4096"/>
          <p:cNvCxnSpPr>
            <a:stCxn id="30" idx="3"/>
            <a:endCxn id="13" idx="2"/>
          </p:cNvCxnSpPr>
          <p:nvPr/>
        </p:nvCxnSpPr>
        <p:spPr>
          <a:xfrm>
            <a:off x="6230964" y="1148443"/>
            <a:ext cx="461251" cy="6641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22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WHI.6h</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6" y="457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977" y="27253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1"/>
            <a:ext cx="2711707" cy="181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44301" y="1106905"/>
            <a:ext cx="2697852" cy="369332"/>
          </a:xfrm>
          <a:prstGeom prst="rect">
            <a:avLst/>
          </a:prstGeom>
        </p:spPr>
        <p:txBody>
          <a:bodyPr wrap="square">
            <a:spAutoFit/>
          </a:bodyPr>
          <a:lstStyle/>
          <a:p>
            <a:pPr algn="ctr"/>
            <a:r>
              <a:rPr lang="en-US" b="1" dirty="0"/>
              <a:t>Spread of Christianity</a:t>
            </a:r>
          </a:p>
        </p:txBody>
      </p:sp>
      <p:sp>
        <p:nvSpPr>
          <p:cNvPr id="9" name="Rectangle 8"/>
          <p:cNvSpPr/>
          <p:nvPr/>
        </p:nvSpPr>
        <p:spPr>
          <a:xfrm>
            <a:off x="27709" y="670487"/>
            <a:ext cx="2619500" cy="369332"/>
          </a:xfrm>
          <a:prstGeom prst="rect">
            <a:avLst/>
          </a:prstGeom>
        </p:spPr>
        <p:txBody>
          <a:bodyPr wrap="none">
            <a:spAutoFit/>
          </a:bodyPr>
          <a:lstStyle/>
          <a:p>
            <a:r>
              <a:rPr lang="en-US" dirty="0"/>
              <a:t>Popularity of the message</a:t>
            </a:r>
          </a:p>
        </p:txBody>
      </p:sp>
      <p:sp>
        <p:nvSpPr>
          <p:cNvPr id="10" name="Rectangle 9"/>
          <p:cNvSpPr/>
          <p:nvPr/>
        </p:nvSpPr>
        <p:spPr>
          <a:xfrm>
            <a:off x="6343949" y="716653"/>
            <a:ext cx="2619500" cy="646331"/>
          </a:xfrm>
          <a:prstGeom prst="rect">
            <a:avLst/>
          </a:prstGeom>
        </p:spPr>
        <p:txBody>
          <a:bodyPr wrap="square">
            <a:spAutoFit/>
          </a:bodyPr>
          <a:lstStyle/>
          <a:p>
            <a:pPr algn="ctr"/>
            <a:r>
              <a:rPr lang="en-US" dirty="0"/>
              <a:t>Early martyrs inspired others</a:t>
            </a:r>
          </a:p>
        </p:txBody>
      </p:sp>
      <p:sp>
        <p:nvSpPr>
          <p:cNvPr id="11" name="Rectangle 10"/>
          <p:cNvSpPr/>
          <p:nvPr/>
        </p:nvSpPr>
        <p:spPr>
          <a:xfrm>
            <a:off x="27709" y="2782669"/>
            <a:ext cx="2656914" cy="923330"/>
          </a:xfrm>
          <a:prstGeom prst="rect">
            <a:avLst/>
          </a:prstGeom>
        </p:spPr>
        <p:txBody>
          <a:bodyPr wrap="square">
            <a:spAutoFit/>
          </a:bodyPr>
          <a:lstStyle/>
          <a:p>
            <a:pPr algn="ctr"/>
            <a:r>
              <a:rPr lang="en-US" dirty="0"/>
              <a:t>Carried by the Apostles, including Paul, throughout the Roman Empire</a:t>
            </a:r>
          </a:p>
        </p:txBody>
      </p:sp>
      <p:sp>
        <p:nvSpPr>
          <p:cNvPr id="12" name="Rectangle 11"/>
          <p:cNvSpPr/>
          <p:nvPr/>
        </p:nvSpPr>
        <p:spPr>
          <a:xfrm>
            <a:off x="6349798" y="2500544"/>
            <a:ext cx="2669885" cy="4108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8502" y="4343400"/>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369" y="4336473"/>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17789" y="4555004"/>
            <a:ext cx="2526307" cy="1938992"/>
          </a:xfrm>
          <a:prstGeom prst="rect">
            <a:avLst/>
          </a:prstGeom>
        </p:spPr>
        <p:txBody>
          <a:bodyPr wrap="square">
            <a:spAutoFit/>
          </a:bodyPr>
          <a:lstStyle/>
          <a:p>
            <a:pPr algn="ctr"/>
            <a:r>
              <a:rPr lang="en-US" sz="2000" b="1" i="1" dirty="0">
                <a:latin typeface="Freestyle Script" panose="030804020302050B0404" pitchFamily="66" charset="0"/>
              </a:rPr>
              <a:t>The followers of Jesus spread Christianity throughout the Roman Empire, bringing it into conflict with Roman polytheism and eventually changing Western civilization.</a:t>
            </a:r>
          </a:p>
        </p:txBody>
      </p:sp>
      <p:pic>
        <p:nvPicPr>
          <p:cNvPr id="16" name="Picture 6" descr="http://www.holy-innocents.org.uk/published%20images/paul_the_apostl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4" y="4548076"/>
            <a:ext cx="2342409" cy="20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blog.adw.org/wp-content/uploads/2009/06/martyrd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777" y="2667000"/>
            <a:ext cx="2430164" cy="382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stCxn id="4" idx="2"/>
            <a:endCxn id="2" idx="0"/>
          </p:cNvCxnSpPr>
          <p:nvPr/>
        </p:nvCxnSpPr>
        <p:spPr>
          <a:xfrm>
            <a:off x="4686300" y="2125943"/>
            <a:ext cx="0" cy="541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a:endCxn id="5" idx="1"/>
          </p:cNvCxnSpPr>
          <p:nvPr/>
        </p:nvCxnSpPr>
        <p:spPr>
          <a:xfrm flipV="1">
            <a:off x="6042153" y="1106905"/>
            <a:ext cx="265824"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3"/>
            <a:endCxn id="8" idx="1"/>
          </p:cNvCxnSpPr>
          <p:nvPr/>
        </p:nvCxnSpPr>
        <p:spPr>
          <a:xfrm>
            <a:off x="2711707" y="855154"/>
            <a:ext cx="632594" cy="436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0"/>
            <a:endCxn id="4" idx="1"/>
          </p:cNvCxnSpPr>
          <p:nvPr/>
        </p:nvCxnSpPr>
        <p:spPr>
          <a:xfrm flipV="1">
            <a:off x="1355854" y="1291572"/>
            <a:ext cx="1974592" cy="1070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0"/>
            <a:endCxn id="6" idx="2"/>
          </p:cNvCxnSpPr>
          <p:nvPr/>
        </p:nvCxnSpPr>
        <p:spPr>
          <a:xfrm flipH="1" flipV="1">
            <a:off x="1355854" y="4176417"/>
            <a:ext cx="312" cy="160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5" idx="2"/>
          </p:cNvCxnSpPr>
          <p:nvPr/>
        </p:nvCxnSpPr>
        <p:spPr>
          <a:xfrm flipH="1" flipV="1">
            <a:off x="7663831" y="1941276"/>
            <a:ext cx="20910" cy="5592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9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39762" cy="369332"/>
          </a:xfrm>
          <a:prstGeom prst="rect">
            <a:avLst/>
          </a:prstGeom>
        </p:spPr>
        <p:txBody>
          <a:bodyPr wrap="none">
            <a:spAutoFit/>
          </a:bodyPr>
          <a:lstStyle/>
          <a:p>
            <a:r>
              <a:rPr lang="en-US" b="1" i="1" u="sng" dirty="0" smtClean="0"/>
              <a:t>STANDARD WHI.6i</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293" y="492529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70" y="259462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324" y="492528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0" y="2667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6" y="4953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372957" y="5325706"/>
            <a:ext cx="2494443" cy="923330"/>
          </a:xfrm>
          <a:prstGeom prst="rect">
            <a:avLst/>
          </a:prstGeom>
        </p:spPr>
        <p:txBody>
          <a:bodyPr wrap="square">
            <a:spAutoFit/>
          </a:bodyPr>
          <a:lstStyle/>
          <a:p>
            <a:pPr algn="ctr"/>
            <a:r>
              <a:rPr lang="en-US" b="1" dirty="0"/>
              <a:t>Impact of the Church of Rome in the late Roman Empire</a:t>
            </a:r>
          </a:p>
        </p:txBody>
      </p:sp>
      <p:sp>
        <p:nvSpPr>
          <p:cNvPr id="12" name="Rectangle 11"/>
          <p:cNvSpPr/>
          <p:nvPr/>
        </p:nvSpPr>
        <p:spPr>
          <a:xfrm>
            <a:off x="327153" y="691406"/>
            <a:ext cx="2362200" cy="1200329"/>
          </a:xfrm>
          <a:prstGeom prst="rect">
            <a:avLst/>
          </a:prstGeom>
        </p:spPr>
        <p:txBody>
          <a:bodyPr wrap="square">
            <a:spAutoFit/>
          </a:bodyPr>
          <a:lstStyle/>
          <a:p>
            <a:pPr algn="ctr"/>
            <a:r>
              <a:rPr lang="en-US" dirty="0"/>
              <a:t>The Emperor Constantine converted to Christianity and made it legal.</a:t>
            </a:r>
          </a:p>
        </p:txBody>
      </p:sp>
      <p:sp>
        <p:nvSpPr>
          <p:cNvPr id="13" name="Rectangle 12"/>
          <p:cNvSpPr/>
          <p:nvPr/>
        </p:nvSpPr>
        <p:spPr>
          <a:xfrm>
            <a:off x="6553200" y="5464204"/>
            <a:ext cx="2505459" cy="646331"/>
          </a:xfrm>
          <a:prstGeom prst="rect">
            <a:avLst/>
          </a:prstGeom>
        </p:spPr>
        <p:txBody>
          <a:bodyPr wrap="square">
            <a:spAutoFit/>
          </a:bodyPr>
          <a:lstStyle/>
          <a:p>
            <a:pPr algn="ctr"/>
            <a:r>
              <a:rPr lang="en-US" dirty="0"/>
              <a:t>Christianity later became the official state religion.</a:t>
            </a:r>
          </a:p>
        </p:txBody>
      </p:sp>
      <p:sp>
        <p:nvSpPr>
          <p:cNvPr id="14" name="Rectangle 13"/>
          <p:cNvSpPr/>
          <p:nvPr/>
        </p:nvSpPr>
        <p:spPr>
          <a:xfrm>
            <a:off x="6432293" y="3178205"/>
            <a:ext cx="2626366" cy="646331"/>
          </a:xfrm>
          <a:prstGeom prst="rect">
            <a:avLst/>
          </a:prstGeom>
        </p:spPr>
        <p:txBody>
          <a:bodyPr wrap="square">
            <a:spAutoFit/>
          </a:bodyPr>
          <a:lstStyle/>
          <a:p>
            <a:pPr algn="ctr"/>
            <a:r>
              <a:rPr lang="en-US" dirty="0"/>
              <a:t>The Church became a source of moral authority</a:t>
            </a:r>
          </a:p>
        </p:txBody>
      </p:sp>
      <p:sp>
        <p:nvSpPr>
          <p:cNvPr id="15" name="Rectangle 14"/>
          <p:cNvSpPr/>
          <p:nvPr/>
        </p:nvSpPr>
        <p:spPr>
          <a:xfrm>
            <a:off x="159327" y="5234376"/>
            <a:ext cx="2472714" cy="1200329"/>
          </a:xfrm>
          <a:prstGeom prst="rect">
            <a:avLst/>
          </a:prstGeom>
        </p:spPr>
        <p:txBody>
          <a:bodyPr wrap="square">
            <a:spAutoFit/>
          </a:bodyPr>
          <a:lstStyle/>
          <a:p>
            <a:pPr algn="ctr"/>
            <a:r>
              <a:rPr lang="en-US" dirty="0"/>
              <a:t>Loyalty to the Church became more important than loyalty to the Emperor.</a:t>
            </a:r>
          </a:p>
        </p:txBody>
      </p:sp>
      <p:sp>
        <p:nvSpPr>
          <p:cNvPr id="16" name="Rectangle 15"/>
          <p:cNvSpPr/>
          <p:nvPr/>
        </p:nvSpPr>
        <p:spPr>
          <a:xfrm>
            <a:off x="159327" y="3178205"/>
            <a:ext cx="2530026" cy="923330"/>
          </a:xfrm>
          <a:prstGeom prst="rect">
            <a:avLst/>
          </a:prstGeom>
        </p:spPr>
        <p:txBody>
          <a:bodyPr wrap="square">
            <a:spAutoFit/>
          </a:bodyPr>
          <a:lstStyle/>
          <a:p>
            <a:pPr algn="ctr"/>
            <a:r>
              <a:rPr lang="en-US" dirty="0"/>
              <a:t>The Church became the main unifying force of Western Europe.</a:t>
            </a:r>
          </a:p>
        </p:txBody>
      </p:sp>
      <p:sp>
        <p:nvSpPr>
          <p:cNvPr id="17" name="Rectangle 16"/>
          <p:cNvSpPr/>
          <p:nvPr/>
        </p:nvSpPr>
        <p:spPr>
          <a:xfrm>
            <a:off x="3372957" y="110471"/>
            <a:ext cx="260307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32293" y="110471"/>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32293" y="322075"/>
            <a:ext cx="2515594" cy="1938992"/>
          </a:xfrm>
          <a:prstGeom prst="rect">
            <a:avLst/>
          </a:prstGeom>
        </p:spPr>
        <p:txBody>
          <a:bodyPr wrap="square">
            <a:spAutoFit/>
          </a:bodyPr>
          <a:lstStyle/>
          <a:p>
            <a:pPr algn="ctr"/>
            <a:r>
              <a:rPr lang="en-US" sz="2400" b="1" i="1" dirty="0">
                <a:latin typeface="Freestyle Script" panose="030804020302050B0404" pitchFamily="66" charset="0"/>
              </a:rPr>
              <a:t>As the Roman Empire declined in the West, the Church of Rome grew in importance, followers, and influence.</a:t>
            </a:r>
          </a:p>
        </p:txBody>
      </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437" y="228600"/>
            <a:ext cx="2406963" cy="212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21"/>
          <p:cNvCxnSpPr>
            <a:stCxn id="2" idx="4"/>
          </p:cNvCxnSpPr>
          <p:nvPr/>
        </p:nvCxnSpPr>
        <p:spPr>
          <a:xfrm>
            <a:off x="4686300" y="4191000"/>
            <a:ext cx="0" cy="734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5" idx="1"/>
          </p:cNvCxnSpPr>
          <p:nvPr/>
        </p:nvCxnSpPr>
        <p:spPr>
          <a:xfrm>
            <a:off x="5976031" y="5759661"/>
            <a:ext cx="4562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1"/>
            <a:endCxn id="10" idx="3"/>
          </p:cNvCxnSpPr>
          <p:nvPr/>
        </p:nvCxnSpPr>
        <p:spPr>
          <a:xfrm flipH="1">
            <a:off x="2780193" y="5759661"/>
            <a:ext cx="484131" cy="2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3"/>
            <a:endCxn id="6" idx="2"/>
          </p:cNvCxnSpPr>
          <p:nvPr/>
        </p:nvCxnSpPr>
        <p:spPr>
          <a:xfrm flipV="1">
            <a:off x="5976031" y="4263371"/>
            <a:ext cx="1686093" cy="1496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1"/>
            <a:endCxn id="9" idx="2"/>
          </p:cNvCxnSpPr>
          <p:nvPr/>
        </p:nvCxnSpPr>
        <p:spPr>
          <a:xfrm flipH="1" flipV="1">
            <a:off x="1444014" y="4335743"/>
            <a:ext cx="1820310" cy="142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 idx="3"/>
            <a:endCxn id="7" idx="1"/>
          </p:cNvCxnSpPr>
          <p:nvPr/>
        </p:nvCxnSpPr>
        <p:spPr>
          <a:xfrm>
            <a:off x="2864107" y="1291572"/>
            <a:ext cx="400217" cy="4468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1"/>
            <a:endCxn id="8" idx="3"/>
          </p:cNvCxnSpPr>
          <p:nvPr/>
        </p:nvCxnSpPr>
        <p:spPr>
          <a:xfrm flipH="1">
            <a:off x="2864107" y="1291571"/>
            <a:ext cx="50885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06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42968" cy="369332"/>
          </a:xfrm>
          <a:prstGeom prst="rect">
            <a:avLst/>
          </a:prstGeom>
        </p:spPr>
        <p:txBody>
          <a:bodyPr wrap="none">
            <a:spAutoFit/>
          </a:bodyPr>
          <a:lstStyle/>
          <a:p>
            <a:r>
              <a:rPr lang="en-US" b="1" i="1" u="sng" dirty="0" smtClean="0"/>
              <a:t>STANDARD WHI.6j</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7" y="1985"/>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809512"/>
            <a:ext cx="2057400"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 y="2202488"/>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 y="4373863"/>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778" y="4724400"/>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179" y="2457317"/>
            <a:ext cx="1823222" cy="19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984"/>
            <a:ext cx="1975622" cy="213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78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200400" y="819104"/>
            <a:ext cx="2642434" cy="646331"/>
          </a:xfrm>
          <a:prstGeom prst="rect">
            <a:avLst/>
          </a:prstGeom>
        </p:spPr>
        <p:txBody>
          <a:bodyPr wrap="square">
            <a:spAutoFit/>
          </a:bodyPr>
          <a:lstStyle/>
          <a:p>
            <a:pPr algn="ctr"/>
            <a:r>
              <a:rPr lang="en-US" b="1" dirty="0"/>
              <a:t>Contributions of ancient Rome</a:t>
            </a:r>
          </a:p>
        </p:txBody>
      </p:sp>
      <p:sp>
        <p:nvSpPr>
          <p:cNvPr id="14" name="Rectangle 13"/>
          <p:cNvSpPr/>
          <p:nvPr/>
        </p:nvSpPr>
        <p:spPr>
          <a:xfrm>
            <a:off x="-5280" y="247186"/>
            <a:ext cx="1798808" cy="1200329"/>
          </a:xfrm>
          <a:prstGeom prst="rect">
            <a:avLst/>
          </a:prstGeom>
        </p:spPr>
        <p:txBody>
          <a:bodyPr wrap="square">
            <a:spAutoFit/>
          </a:bodyPr>
          <a:lstStyle/>
          <a:p>
            <a:pPr algn="ctr"/>
            <a:r>
              <a:rPr lang="en-US" dirty="0"/>
              <a:t>Art and architecture: Pantheon, </a:t>
            </a:r>
            <a:r>
              <a:rPr lang="en-US" dirty="0" smtClean="0"/>
              <a:t>Coliseum, </a:t>
            </a:r>
            <a:r>
              <a:rPr lang="en-US" dirty="0"/>
              <a:t>Forum</a:t>
            </a:r>
          </a:p>
        </p:txBody>
      </p:sp>
      <p:sp>
        <p:nvSpPr>
          <p:cNvPr id="15" name="Rectangle 14"/>
          <p:cNvSpPr/>
          <p:nvPr/>
        </p:nvSpPr>
        <p:spPr>
          <a:xfrm>
            <a:off x="37780" y="2586188"/>
            <a:ext cx="1769603" cy="1200329"/>
          </a:xfrm>
          <a:prstGeom prst="rect">
            <a:avLst/>
          </a:prstGeom>
        </p:spPr>
        <p:txBody>
          <a:bodyPr wrap="square">
            <a:spAutoFit/>
          </a:bodyPr>
          <a:lstStyle/>
          <a:p>
            <a:pPr algn="ctr"/>
            <a:r>
              <a:rPr lang="en-US" dirty="0"/>
              <a:t>Technology: Roads, aqueducts, Roman arches</a:t>
            </a:r>
          </a:p>
        </p:txBody>
      </p:sp>
      <p:sp>
        <p:nvSpPr>
          <p:cNvPr id="16" name="Rectangle 15"/>
          <p:cNvSpPr/>
          <p:nvPr/>
        </p:nvSpPr>
        <p:spPr>
          <a:xfrm>
            <a:off x="44725" y="4896063"/>
            <a:ext cx="1698798" cy="923330"/>
          </a:xfrm>
          <a:prstGeom prst="rect">
            <a:avLst/>
          </a:prstGeom>
        </p:spPr>
        <p:txBody>
          <a:bodyPr wrap="square">
            <a:spAutoFit/>
          </a:bodyPr>
          <a:lstStyle/>
          <a:p>
            <a:pPr algn="ctr"/>
            <a:r>
              <a:rPr lang="en-US" dirty="0"/>
              <a:t>Science: Achievements of Ptolemy</a:t>
            </a:r>
          </a:p>
        </p:txBody>
      </p:sp>
      <p:sp>
        <p:nvSpPr>
          <p:cNvPr id="17" name="Rectangle 16"/>
          <p:cNvSpPr/>
          <p:nvPr/>
        </p:nvSpPr>
        <p:spPr>
          <a:xfrm>
            <a:off x="7191859" y="201020"/>
            <a:ext cx="1630608" cy="1815882"/>
          </a:xfrm>
          <a:prstGeom prst="rect">
            <a:avLst/>
          </a:prstGeom>
        </p:spPr>
        <p:txBody>
          <a:bodyPr wrap="square">
            <a:spAutoFit/>
          </a:bodyPr>
          <a:lstStyle/>
          <a:p>
            <a:pPr algn="ctr"/>
            <a:r>
              <a:rPr lang="en-US" sz="1600" dirty="0"/>
              <a:t>Medicine: Emphasis on public health (public baths, public water systems, medical schools)</a:t>
            </a:r>
          </a:p>
        </p:txBody>
      </p:sp>
      <p:sp>
        <p:nvSpPr>
          <p:cNvPr id="18" name="Rectangle 17"/>
          <p:cNvSpPr/>
          <p:nvPr/>
        </p:nvSpPr>
        <p:spPr>
          <a:xfrm>
            <a:off x="7302877" y="2782669"/>
            <a:ext cx="1813413" cy="523220"/>
          </a:xfrm>
          <a:prstGeom prst="rect">
            <a:avLst/>
          </a:prstGeom>
        </p:spPr>
        <p:txBody>
          <a:bodyPr wrap="square">
            <a:spAutoFit/>
          </a:bodyPr>
          <a:lstStyle/>
          <a:p>
            <a:pPr algn="ctr"/>
            <a:r>
              <a:rPr lang="en-US" sz="1400" dirty="0"/>
              <a:t>Language: Latin, Romance languages</a:t>
            </a:r>
          </a:p>
        </p:txBody>
      </p:sp>
      <p:sp>
        <p:nvSpPr>
          <p:cNvPr id="19" name="Rectangle 18"/>
          <p:cNvSpPr/>
          <p:nvPr/>
        </p:nvSpPr>
        <p:spPr>
          <a:xfrm>
            <a:off x="7320778" y="3441182"/>
            <a:ext cx="1795511" cy="523220"/>
          </a:xfrm>
          <a:prstGeom prst="rect">
            <a:avLst/>
          </a:prstGeom>
        </p:spPr>
        <p:txBody>
          <a:bodyPr wrap="square">
            <a:spAutoFit/>
          </a:bodyPr>
          <a:lstStyle/>
          <a:p>
            <a:pPr algn="ctr"/>
            <a:r>
              <a:rPr lang="en-US" sz="1400" dirty="0"/>
              <a:t>Literature: Virgil’s </a:t>
            </a:r>
            <a:r>
              <a:rPr lang="en-US" sz="1400" i="1" dirty="0"/>
              <a:t>Aeneid</a:t>
            </a:r>
            <a:endParaRPr lang="en-US" sz="1400" dirty="0"/>
          </a:p>
        </p:txBody>
      </p:sp>
      <p:sp>
        <p:nvSpPr>
          <p:cNvPr id="20" name="Rectangle 19"/>
          <p:cNvSpPr/>
          <p:nvPr/>
        </p:nvSpPr>
        <p:spPr>
          <a:xfrm>
            <a:off x="7354064" y="5046545"/>
            <a:ext cx="1762226" cy="1323439"/>
          </a:xfrm>
          <a:prstGeom prst="rect">
            <a:avLst/>
          </a:prstGeom>
        </p:spPr>
        <p:txBody>
          <a:bodyPr wrap="square">
            <a:spAutoFit/>
          </a:bodyPr>
          <a:lstStyle/>
          <a:p>
            <a:pPr algn="ctr"/>
            <a:r>
              <a:rPr lang="en-US" sz="1600" dirty="0"/>
              <a:t>Religion: Roman mythology; adoption of Christianity as the imperial religion</a:t>
            </a:r>
          </a:p>
        </p:txBody>
      </p:sp>
      <p:sp>
        <p:nvSpPr>
          <p:cNvPr id="21" name="Rectangle 20"/>
          <p:cNvSpPr/>
          <p:nvPr/>
        </p:nvSpPr>
        <p:spPr>
          <a:xfrm>
            <a:off x="5181600" y="4949463"/>
            <a:ext cx="1905000" cy="1754326"/>
          </a:xfrm>
          <a:prstGeom prst="rect">
            <a:avLst/>
          </a:prstGeom>
        </p:spPr>
        <p:txBody>
          <a:bodyPr wrap="square">
            <a:spAutoFit/>
          </a:bodyPr>
          <a:lstStyle/>
          <a:p>
            <a:pPr algn="ctr"/>
            <a:r>
              <a:rPr lang="en-US" dirty="0"/>
              <a:t>Law: </a:t>
            </a:r>
            <a:endParaRPr lang="en-US" dirty="0" smtClean="0"/>
          </a:p>
          <a:p>
            <a:pPr algn="ctr"/>
            <a:r>
              <a:rPr lang="en-US" dirty="0" smtClean="0"/>
              <a:t>The </a:t>
            </a:r>
            <a:r>
              <a:rPr lang="en-US" dirty="0"/>
              <a:t>principle of “innocent until proven guilty” (from the Twelve Tables)</a:t>
            </a:r>
          </a:p>
        </p:txBody>
      </p:sp>
      <p:sp>
        <p:nvSpPr>
          <p:cNvPr id="22" name="Rectangle 21"/>
          <p:cNvSpPr/>
          <p:nvPr/>
        </p:nvSpPr>
        <p:spPr>
          <a:xfrm>
            <a:off x="2040659" y="4373863"/>
            <a:ext cx="251559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4948" y="4303455"/>
            <a:ext cx="2515594" cy="2554545"/>
          </a:xfrm>
          <a:prstGeom prst="rect">
            <a:avLst/>
          </a:prstGeom>
        </p:spPr>
        <p:txBody>
          <a:bodyPr wrap="square">
            <a:spAutoFit/>
          </a:bodyPr>
          <a:lstStyle/>
          <a:p>
            <a:pPr algn="ctr"/>
            <a:r>
              <a:rPr lang="en-US" sz="2000" b="1" i="1" dirty="0">
                <a:latin typeface="Freestyle Script" panose="030804020302050B0404" pitchFamily="66" charset="0"/>
              </a:rPr>
              <a:t>Conquests and trade spread Roman cultural and technological achievements throughout the Empire.</a:t>
            </a:r>
          </a:p>
          <a:p>
            <a:pPr algn="ctr"/>
            <a:r>
              <a:rPr lang="en-US" sz="2000" b="1" i="1" dirty="0">
                <a:latin typeface="Freestyle Script" panose="030804020302050B0404" pitchFamily="66" charset="0"/>
              </a:rPr>
              <a:t> </a:t>
            </a:r>
          </a:p>
          <a:p>
            <a:pPr algn="ctr"/>
            <a:r>
              <a:rPr lang="en-US" sz="2000" b="1" i="1" dirty="0">
                <a:latin typeface="Freestyle Script" panose="030804020302050B0404" pitchFamily="66" charset="0"/>
              </a:rPr>
              <a:t>Western civilization was influenced by the cultural achievements of Rome.</a:t>
            </a:r>
          </a:p>
        </p:txBody>
      </p:sp>
      <p:cxnSp>
        <p:nvCxnSpPr>
          <p:cNvPr id="25" name="Straight Connector 24"/>
          <p:cNvCxnSpPr>
            <a:stCxn id="4" idx="3"/>
            <a:endCxn id="12" idx="1"/>
          </p:cNvCxnSpPr>
          <p:nvPr/>
        </p:nvCxnSpPr>
        <p:spPr>
          <a:xfrm>
            <a:off x="1805735" y="985850"/>
            <a:ext cx="1394665" cy="156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0"/>
            <a:endCxn id="13" idx="1"/>
          </p:cNvCxnSpPr>
          <p:nvPr/>
        </p:nvCxnSpPr>
        <p:spPr>
          <a:xfrm flipV="1">
            <a:off x="881917" y="1142270"/>
            <a:ext cx="2318483" cy="1060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2" idx="1"/>
          </p:cNvCxnSpPr>
          <p:nvPr/>
        </p:nvCxnSpPr>
        <p:spPr>
          <a:xfrm flipV="1">
            <a:off x="1447800" y="1142271"/>
            <a:ext cx="1752600" cy="3429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1"/>
            <a:endCxn id="12" idx="3"/>
          </p:cNvCxnSpPr>
          <p:nvPr/>
        </p:nvCxnSpPr>
        <p:spPr>
          <a:xfrm flipH="1">
            <a:off x="5912107" y="1068089"/>
            <a:ext cx="1098293" cy="7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2" idx="3"/>
          </p:cNvCxnSpPr>
          <p:nvPr/>
        </p:nvCxnSpPr>
        <p:spPr>
          <a:xfrm flipH="1" flipV="1">
            <a:off x="5912107" y="1142271"/>
            <a:ext cx="1936493" cy="1443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12" idx="3"/>
          </p:cNvCxnSpPr>
          <p:nvPr/>
        </p:nvCxnSpPr>
        <p:spPr>
          <a:xfrm flipH="1" flipV="1">
            <a:off x="5912107" y="1142271"/>
            <a:ext cx="1707893" cy="3807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2" idx="3"/>
          </p:cNvCxnSpPr>
          <p:nvPr/>
        </p:nvCxnSpPr>
        <p:spPr>
          <a:xfrm flipH="1" flipV="1">
            <a:off x="5912107" y="1142271"/>
            <a:ext cx="549146" cy="3753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2" idx="2"/>
          </p:cNvCxnSpPr>
          <p:nvPr/>
        </p:nvCxnSpPr>
        <p:spPr>
          <a:xfrm flipH="1">
            <a:off x="4521617" y="1976642"/>
            <a:ext cx="34637" cy="6903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0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rystalinks.com/PantheonAe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81001"/>
            <a:ext cx="4565286" cy="51816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www.crystalinks.com/Pantheon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714" y="381001"/>
            <a:ext cx="4565286" cy="51815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4902"/>
            <a:ext cx="7162799" cy="923330"/>
          </a:xfrm>
          <a:prstGeom prst="rect">
            <a:avLst/>
          </a:prstGeom>
        </p:spPr>
        <p:txBody>
          <a:bodyPr wrap="square">
            <a:spAutoFit/>
          </a:bodyPr>
          <a:lstStyle/>
          <a:p>
            <a:pPr algn="ctr"/>
            <a:r>
              <a:rPr lang="en-US" sz="5400" dirty="0"/>
              <a:t>Pantheon</a:t>
            </a:r>
          </a:p>
        </p:txBody>
      </p:sp>
      <p:sp>
        <p:nvSpPr>
          <p:cNvPr id="4" name="Rectangle 3"/>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1529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oli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381002"/>
            <a:ext cx="4488872" cy="518160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reconstruction drawing of Colos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2"/>
            <a:ext cx="4568535"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399" y="5997925"/>
            <a:ext cx="7162799" cy="923330"/>
          </a:xfrm>
          <a:prstGeom prst="rect">
            <a:avLst/>
          </a:prstGeom>
        </p:spPr>
        <p:txBody>
          <a:bodyPr wrap="square">
            <a:spAutoFit/>
          </a:bodyPr>
          <a:lstStyle/>
          <a:p>
            <a:pPr algn="ctr"/>
            <a:r>
              <a:rPr lang="en-US" sz="5400" dirty="0" err="1"/>
              <a:t>Colosseum</a:t>
            </a:r>
            <a:endParaRPr lang="en-US" sz="5400" dirty="0"/>
          </a:p>
        </p:txBody>
      </p:sp>
    </p:spTree>
    <p:extLst>
      <p:ext uri="{BB962C8B-B14F-4D97-AF65-F5344CB8AC3E}">
        <p14:creationId xmlns:p14="http://schemas.microsoft.com/office/powerpoint/2010/main" val="2768612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http://www.history.com/images/media/slideshow/roman-architecture-and-engineering/roman-fo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002"/>
            <a:ext cx="4495798"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398" y="6011779"/>
            <a:ext cx="7162799" cy="923330"/>
          </a:xfrm>
          <a:prstGeom prst="rect">
            <a:avLst/>
          </a:prstGeom>
        </p:spPr>
        <p:txBody>
          <a:bodyPr wrap="square">
            <a:spAutoFit/>
          </a:bodyPr>
          <a:lstStyle/>
          <a:p>
            <a:pPr algn="ctr"/>
            <a:r>
              <a:rPr lang="en-US" sz="5400" dirty="0" smtClean="0"/>
              <a:t>Roman Forum</a:t>
            </a:r>
            <a:endParaRPr lang="en-US" sz="5400" dirty="0"/>
          </a:p>
        </p:txBody>
      </p:sp>
      <p:pic>
        <p:nvPicPr>
          <p:cNvPr id="52230" name="Picture 6" descr="https://encrypted-tbn3.gstatic.com/images?q=tbn:ANd9GcSCsj_pjo5iwJ-ODAb0mfz0zy52wFvJGcYfOGlQd0pAigqe-fU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088" y="381002"/>
            <a:ext cx="4523506"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TEhUUExMWFRUWGR8aFhgYGBoeHRghHRoXGBgYHBcYHCggGBwnGxwcITEiJSksLi4uGCAzODMsNygtLiwBCgoKDg0OFxAQGCwcHBwsLCwsLCwsLCwsLCwsLCwsLCwsLCwsLCwsLCw3LCwsLDc3LCssLCwsKywrLCssLCssK//AABEIALcBFAMBIgACEQEDEQH/xAAcAAABBQEBAQAAAAAAAAAAAAAEAAIDBQYBBwj/xAA8EAACAQMDAgMFBgUEAgIDAAABAhEAAyEEEjFBUQVhcQYTIoGRMkKhwdHwByNSseEUM2LxFYJykggWov/EABgBAQEBAQEAAAAAAAAAAAAAAAEAAgME/8QAIREBAQEAAgICAwEBAAAAAAAAAAERAhIhMQNRE0FhMiL/2gAMAwEAAhEDEQA/APHaVKlWmVpd9oLzaa3pN5FlCx2zhizbjI7TwKBvQZaCOOPsg9ahroNSe/f/AI+6sNortvfLpdJKxlQwEGeswa9Ur55/gD4gE19y2Sf5tkwMQSrK2flMete5n2g0ou+5Oote9AkpvXcBjJE45HNFaWdcofRa23dXfadXXjcpkGMGCMGvD/4g/wAR9amru2LLrZt2yV+CGZ+RLNmPQcRQNes+0Ptlo9G23UX1VyJCDLRMTtHSsn4h/GrQpHu0vXj/AMVCgepcj8JrwS5dZpZizs3LMSSfmc1DBninE+hPDP4z6C5i4t2yf+SyPWVn8a2vg3tDptUJ09+3d8lYSPVeRXyKZ6iifCtbd095b1hilxDKsOncEdR5VYn2JNdrzj+FHt7d8QN21qFUXbYDBlEBlJjCzyDEnzFej0ZhKlSpVIq5XaVScrlOrlQcNciumlSDa5FOIptLNNpGukUw1Jwmo2p9cIrQRMe1MY1IRTHNLNRkCobjR51K4qFxTEgd6He5RDrQ1xa3GUTP5UqTGuUh8wUqVKvO9BUjSpVIToDdDqbLMrg/CVMEHjnpVuPAX/1It33XcxzsuI5ckj4QVJBck/ZaM1nxRui2LDNCwJXaTM/KYM8GmJ9R+xFpk0629l1USVQXgqvAOPgUQqxx1rH+138Jrd5nu2HIuPcLtuyDuIJURx1Mmq+/7ZXtL4bau6M3bz3MFdQC/uNv2yW+GQZEST5dai8N/jLqb9xLVrQe8cwCFczPBMBcCaP2WP8AH/4c6zTi47IDbtKGLAj4hMEL/wAuDB70B457ItptOLty5DErNoiGAbhoP2h5jFeh+3f8TlDX9G+j94pAU7niergx9MViPbL26Gss/wCnTTrbsqyNaMyyAD40JkyC3EcCpnypfDvZ17tg39xCFtiAIzFiOZKiFA7moPCfA7+ouPbsrue3loPABg5r0P2X9sU0vgTW7u1mLtbs20lX+Ili7NxAkmR2A5q4/gJoQVv3STOEYSpDE/GWI5DdO2aTjWfw99jxpLVp2uM933W1owp3ENkESSOJNbWuAUqxbrTtKuTQeu8Us2f926lvE/EwH96kNpVDY1SOqurAqwlT0M8RUtSdpVyu1JyuU6uGoUxjXKF1d+GC9yCPqQaLrTBppjCqz2m9orGit77zhZwo7mvDfE/4o619QbqOLaRARRjbg5zkyOfOpY+hDTS1eP8AsP8AxSd77JrbkKygWwqiA0ksWbniIivQNf7a6GzcFu7fCMRulgQI9Y69K0F6aY5ihPCvFrGpUvp7q3VBg7T+zTPFvF7OmE3rqJiQGIBPoKmanZqhZqxmp/iBYDgC6AHYSdrNtUDkQIM+VaTwjxazqkZ7Dbgpg4gg85HStzFlTu9D3G8qnvuF+0QJMCf7Vkfav2vs2Fe0n8y6MED7K9cn9KdkElq9v31BguoPYkUq8N1+ruXHLPdck/8Ay+mBXKz+T+N/irMUqVKubZUqVKpFRF/Q3E277bJuXcu4Ebh3E80PNXGt9ob9/wB0LlwuLSBEn7oH9z5mjS2XsqU8RWzo9Tc1Cukld7kWm7QAJ3AdDXovs77LPa07W9I9rT3EuMvvgis1xRBzMxJkH0xXga+JMPvEedE2tbdGUu3F7QxA+oM0dqcS+17qNTcAZnYMfeOy7SzyQ2O2AR61STNHPb94xLsdzcsSef6j/VQx0wUAhgTOR/b1p7aMwOzk4JkDgV7b/C32ptWE0ehVf5l0s11iIidxVc5J4zkRXiSmGkiR9K0mi8dPu95uW0uWSPdA29zgTyrEwQB0PGK17Gvqua8f/iF/FZ7V1tPoSo2Ercuss/F1VFbBjqTImvOrHtTrvfbrev1bsSCsu20k97RJUDyqu8T1N65qrl26Al5m3vAgKT/xzR1WrP8A/ffE3cEa29uJHG0D/wCirtj5UB474nd1Vw3L7m7cwCxgYHAhQAPkKgs3QAT94yD5DGYHEkmgy0DBipaudH7TX7D2nS8/8sjapMjaDxBxX0Z4R7RW38Pt6vcWQ25mMkiVIjvuBHyr5VZpj0/Orbw72n1dqybKXm91tKqpOElt8r2aZM+dOF9GeA+3Ol1VxbSsVusCQjYODBGMVqJr4/Avbg25lcSQytDZkmGGa9Y0X8YLy27avpQSohjvktAiY6E1i2GSvaJpruByQPWvF7X8XtQzsTaTbEKomQcZJ61F437Y/wDkwkWzbS2TjdO4sFgkD0P40bFja+1/tTZs3kG4k2zJ2iT5AR9ewryv2l/iTq7upV0vPatIwK21wCAfvc7j3zHlRxLcbySecgER59prD6/SOjkupUknkAn1E4iKZy0XjYtfHfa69rH3X2YqJ2rIhZ7D5daGXwh2m4swR96evGAKo7Y+JR/UwyegmK9L2BR8AUysfEfiwQBgcAflRy5WNcZKy2l8DcryNoESFwAeTPO7v60c3hTXihvvcui2NqywwBHwgtkj1q2dGIGZP3VBJCzzwRPHPnXLXh5XvwehgzzI9KO9PWaC0lprMNp292yE7WViDxkQPtfOpdbcN5/eX3DttyzyWMCCAQceQH505tCxJO91iPSZM/CT2I7069pQAfiJBEjvMR24np+NGrAH+kBgcCBOxMHMxu8sVS+G+0mp02pe5p7hQsdrDlSBgSpkGK062ETbCEL1JmCY4PMnrnrWM1S7btwjmSeI69vSmchy8rd/aHVahyb9925kAgYwMKIEeVMCAYZSp2/aInzHGSTiqzwVWe71gA/M4ET0xWiuIIgAzkHBGevJHAptuqTwq7l0D7k45IImlRabu6+UiaVGtYx9KlSro5FSpRSNSKuxSC07Yak6YorR+YaO46UNsin2n8zRTFimkuknYWceUfgD1qNtPcn49wJ7rUFjxBl4j5iaP03itwmCojuogx1nyrOVaB/05AP3oOABzP74iiNLomckEBcSdywQPQgGtF4axnN+0qn7n3p+daLRosg3dtxe59D3HA8qt5fSZfwnwW0pDvcYkiQApXH/AMgetT63wrSkSt02zHxCZn59+lX1u0rfGUC8kDiFmBg/Wk+jQ52D6Ce9duPDeLNvlh71tFd2QEoBEFST0knAApx0Fm6CLQuM/O2I29M16ALrdRMiII6flzQ1zwu30b3cnupUnyI4PHWuXLhyjUsYJfZvUYHuWHmSP1zXV8HZOUNwhgCiySDn5Djk1tdVYbTtJkqeCBIHc95qNvFt8BTjMziOeR3iuV+Tl9NSMoun2vBVw7HEg/RTAn5Ubf0wC4sXGecyY9TNaGxqFw7AGMDdBI4EgdMmpNTrVT/cGwsJWRE56TyPOsXnfpvr/WZ02gcMx92I5EnJ/cRFaLwewiLBXZmfhO4YGJ71I9wXI2zzyMRFR6nX/wAqzaVCvu90sSSXDGfi9DROerrYJ1N+yhIYNmPu+vHrxVfrBZv2zuUKRkbiAQPhnPQxP7NSWlJACnzM4iD58VH4tfgglXcyQSgEYBzmZH0pnPVZWfXwK1auWna4Cu/KkjgZHrMfjWns+Io5j3UTnBjr1JGBx+NCvYR8kGB3XyzE8ZqN9IFY7UKHoQokj1n+1N+TfYywW2utbwF2b05EiOkQY56UXY8WRwHcMibts7uo5nrVO1oPJJZTicdvTseKjbQQGRbj7A3vJgciDOec4+VXeCrNfHtMysfeZzMhjtOOnUTmgtP4irLhmZgNwSMuJERmBxx55qQ2ykqiglhyyzHQngcx+FR/6a+LgYbf5abeOAYIJnzE5p7ReRq31dN5JX7xtkwVnyEzgjmsh4lbX3r5nc+YBzgTmM1aLevWldWdCbp++Ok/26fOn65HdQBbUYyRgE9T6f4rXaKIPCNAFuMA4AAU/ag5kT5n9amS6gnTl9zMZ3TkYPBjAg8edQ2tbctyDZQjblmBkYIx1n9KAsaraAzW8gkiVOOssfLtTLFVtZ09qM6gjymlVDqdRuYk3GHkEpVDVLXYptOX6V1ZdApTUqj/AJVy6w+6PWoOB+1d94R1pW7BOQMUfp/DzyVLk/drNshgMoYBmZyBUgEDKiT1IMf5raeEeCyN1wR0CkgfPj0xVynhlsfcUzySuMeXSiW1rqyXgeg07LveSegGQfmcfhWl0XhlkifcgRzzJ/8Abr8qItLbkj3SKo67ck/LinrbG6Fc45RfPMHtWswAdSlm2w/kSPMDavbzJmgrDm9qNghbafE20HKjI5HU0b7R+IrpwFC/E0QAJz19eaP8F0Xurckgu8m4TAgHO0kfKrhvK/wcpgkxuncOJgjPbrmM1GROIjr/ANHiaZqWU/EeOARMjyBX61HxDZAJAGOnJMdJ/KvRHMrjQOYGYyPnmO1P09wjhRBx8XXtHc1FcuqCQMg9B9Pp8qj3S0EcY2qTB5iWOAR6j0p9qLTS3FIxjy6fjzUOr0tt32vZJ3Ay6gQPn0qvS9BMfaz2xxJkEYicc0Ro/FCPhA3DscY7jvmufL45W5yTXfZoRNp+vEgj1gdaqvE/CL1wh7qSbYhSOg+VX6sWUG23u2B6gZHUdj61No/fnf7zaYnaE5InntXn5fH9NSsqS6LtkKPQz3iR04+lA2bjByATtHXpHfz4rbXrdi8ApxEGJz86CfwNi0qcdJjzzP41yvDHSXf2i9nNZYXe2otm7iEHJLHssSY8qr2vOATdGwzGzYRtEkgEETJH4iiNb4F8SzuLIdwYQsHBBwe+Pl1pW/HtSGZlKHI3jYTO0mJOZ5rn4z6ammKiFd+wKO8leOPtZND29ZbXb8W+f6T9nPeTOP703xM3HcO1vcIjYpjkcx24xQN+67uw9yUX7qnnjBJkDGfwo6/07K0F3xMJ8SruwcseJgDHnP4VA+sYiN6zyBIGD2yMdpxzk1VaJi6lE5UmX7AYAkn169aks2TuJkRElmOTBwB0Uf4rHlvIPvai4I3MSeo3D5nn8B5UILwIMtMnAMt6SAI/7qs/1YJLFuDCwpycQK2vhHs5oWRU1GtZL4G7YJtgTkybiS/qCK3x4WsWyM/c92Ay7hOMRx5T69P+6EBZjA3QAAdqsY+n2iK3Nz+Hm6XsX7d0GDG6Zjrg81m/aLw69an3tyxbMx9qGwOAveeue1b/AB8h2gFbl1cSoAx9oeR+IHM11ixAIQPIIOwTmepFZs6wwR74tGcCOsRwJqZdY5UbQQrH4jP2o5J2xienlV1sXirVLanJugHqI4PUZrtVl21JxbUDpO7PnxSoXWMxbt/Fngc9vw5rq2QZzOalt6ecT9aN0Xhp3EEqMcvMfrXptjjmhLWhbBOJ7CaNt6VB1BPmpxVjpPC2JgMpA5ggDzlmM/gaurHhwEALuHWZC47GZPris7aeqo8P8CuXeh29TgAZI684M4q98L8M9ySATcPRmUY7RRD+IKF+G4sgRtXMZ7ZP5VEusMSysjHv+oOBRbJ7ak+lmliP5lx1A6kkCle1e7/bJMdYwT2HE9M1SrpkvCWJIGVABgmeAZiY7/hVp4ZYHImAMAxM/eyP+q6cLazyE6dTyYPcn6n5VFd8Ts2w+4gMBMjHHHHn/ap3Y7WxgyAdwE4ExPFZLX+H3dQ6i1tVCcglogHqTJrNu3Ilr7NaMOW1d5txmLaNnbiZmrVL0jaXVS5/4/D1A+EGCR3rrX1VQjy5VQuxRCk9p2gxxTNPvFwtdVlUCQqRA/47Tzjqa9PHjkcrdqDV6r4s3ItoczMt6bRMfSnW33WyYzjaXxGftNJnM8VWW9eb5Km0ttVO43LjkSRgAIJBMdPWj9IVuqHO6M5IMFgYxnA/9a1qruh0+SCVLFZO3oOkk80M1y5vCFraieSQAQfIHnpXE1F13Jt+7ZUgNuOF9PhkmJ4/Co/Eb1tYYAsymQ0cEf8ArxNSTpaCXG95E9FWT0ORIOeuabYsFlJaVQn7TsOc8hT/AHim2LLOfeXnYXW+O2qwFIkjPkah1VqWZZKNyQrAZIGY4nPNRGWtYAQJDYw4Hw/qfnR+n8QKBVOZn4s9s4OardRdt7PicM4ibazxgDIxUFjUEH+XbO0/1EQvlJzQmhJ94u7aQxwcjMYUk9B16ULfOotH+WRcUiYMSM/ZAnIjvVbb1hVwwwThhux5QOG/CrE60oWQruJMqRiJ6RIrnfj+muwy54uttQbw2EiSv54ofQa7TagsoUgzPAG4dwcg0LqrVu6Cryob72BA8s8/hU/h2hSza2ogB5Uie+SZPUefJrhy45/qNy/VXWn8Otgk+8wehWY+YHNd8T0ttwcAqBkrg446TVf/AOQKGLilIH2jG1upgyf1oqzqlcSOD1H+c1j8UvprvVbq9NbFsrbtjaqndmCcD+keVUJezcG0qybBlcnuJJ+XXtWzVcyGkYkY468jFCXtGu5mCxIggH4SOcgjFYvxWNTlGW02mDNbXi1vG5pxEiWJ+1MV6D4ppxdvO9srcTaAuPI9eczWN8b0pujYEETIIkc4OePPFCWFvWtos6i4HggdY7ggjIjqZonj2rtvhpvD/C7VuDta0xySpieR93nGM15f7WMza3UCWYC6wBYknnzrbafxrU24W7tundjd8M9QPhHesrr9Mb965ccfG7FioMAeQ7x38q68OUk9scpdVmjtKEYzLg5mIjoOOf0pl3XOZMjiB3A6QKKfw/DSjDBM+mD+Jmn2dOihQpHxxvLdB8uDnA8qtiwNZsXLg3Nu/wDsR+Fco9kVYwG85Ajyg5pUbV4T6LTXABtW2T94kk8dMDB8qsNLplJl1G/7x5HPAxTNLaAUBpIAmnP4gAeIXMCJnGMetb6yeaNWacgBZPeB+XFJnutI24H/ACA6T9ntI61U6G8+4tueARgzABwTBgcUTq/ECswoCTBIjiYnP2s1m8r+mpDGW8skOts9AoTcO0FRj/FAWbl28225uZA0Fg0nJ9e9ErYZpmDJ6Ejn0POKt9KSr/7SKgBJiJnpjqaeHHfYt+k+l0IRQq7VAMRJmOpAHM9TRLCEYblTz657AdPWo0uYLFYHSD06Dy6fjQWu1v3ReAjJKLOeo3EjA/OuvLxMjAXxjxg2kI92+QQHcqQTkdDz5ec0b7IaJTZDkgEyzEgFmz5zGfyrFDfqrq21csAf5YbA8yY616JpPC1s2AjNuIB3bcTyYmtceItd1N87xETODyRjkDoPWm6fTXGeCxdkBMSQG46TBjzqLRahTa3qQLYMCck5iMGee9Pv+JoiuPiLRAA6/wDGPlmurALX313i5dKEK0+7gwT0BA6f4pzG9qj/AClCeUkAdz51S3hcfNvSgFclmOP+6vrF42AXRtpC5PPPkcAVLAOnRrTMLlwbshlX7PzJzNP0psuhZizODHwEbfnmaFbTBmN24SVbqx7k8KPoPSpGuBTjb5YiPlFWkNNxbg22ztBgndiPKZijvEiQyuiiJlGaJMGCDz1kU3THexyd0ZXH1gV26geRkgDCjCk9ST0+VUQjRXluhnuttMHZhQAR0IHzzVCPFORbVrhPYEgx0kzFP0el/mndYMDP+4Co/wCRB5FW73FH2WmOwgfI9PpUkd7S+8VHt29hx8LwDPVsedJ9W63F96FvTgZPwT09PShNP4leJ/lruBJWGYQT255qDxG+QJCRPKnkH86iukdXBVGM9nMgelc0924jbVcELyoSR5AGfhzGaz3hrXiRKQpkgsQPI+Z4q5Z2WVLEd4/7zWd1LtbyvhkJ8mTj0xHzptuyUUsQZ6kc58ic1VW9QzH+WHcA5G8AgdevrUlvVxcZtwYE8Et2gSTPH0rF4S+jOQ/QtcZd4JdcngTGftAcHr86nt6sGSOOoP4c4PrQoQMJtt7pwZO04M8yDg57iuMGlZjsSAY6yYBxRfHsjzcBMlZxnH1Hn/mmW0gysR5/LMjnih1ujIhoGZ/x2rpu56/l86zeErUthvivhnvVKqxBbrM56/a6Y/Gqb/xLWoRrm8wcMB9QQCen4mr5iD5+h/tUXu4M9fMTHeuN+KyeK3OcUN60FbKbwBBAIAg+c5P+KFt6FWcg27gOYjAI85jPTFaU27REGVHmP3zQt/TO0C1wdxJBJB8vSO1Yy8fbVys1qPCk3EEOCMRtDf8A9A0qu7BAUAJxg7gQSRzya5V2q6cVWGVRN1Whhgqu78IgVGPdBNyXLg5gcR1GaE1fjDDAUsvXcOgnE9ppW/EmZT8ACx93gdxkfhXS7WJ4cfXEkjcc5kPJ78n8oqSwXdvhcxAHCkZzxPf+1BhlckFV8sx9IFXeh0yCAFECCGyDxBEnrTOIvJYaa2FKnMwATzJnt28ulGghjn7vIYcmuWr6JbabTPcOEcttA89sZ+dPUjYIDG4efPyGJ4867yZGUOuYFT1gSRHI646iP7Vl/EdQGvLatneuCDgMpIyNy+X5VuPFbduzZd3JQD7TE/E3ZU6CTPnWM9lg17UBxbkgyueOwMc/Wiwe2t9l/A1ssXVQxQxueeSJgcZ44FEeP+I27S/zSHf+hTk+W0ZAotdIQoDXGheinaPWeSfOqXxS9YQFFCb+gxMxM9ya6cYxah8Oa8yj+Wtq2Z92nHzq20ekX3HvWU7gxDE9PTyqt8NuXWUFw0kYEEfUnAonWaEBTvgnkLOAeBj7xpntVU+KeKQ2y3kxwMzVlpjw4VRwcx9Jqn8EdXd5QQC0kCJAgZMnr/ar6wYMgbgoJCyBx9nngVWmIPFra7t26QRgNyODxxNBayzbRBL88Zx086E1WrctuYqCTkTMeU0NYuMWBMFSYIj8ec/Sm0RyzrBJNtBP9QGc4InqKk0V53uMt4EIVkZiCOmO9StrQHIxwVK4mDzx1613W+G3lIU2WG5Qw3Ywev771bpTmwq7XCx/S24nnpJ8sRFB67WCNnEDoMn1xmlp7TWyNwXbI3SDjPTGD51cWtLacTbgPyW3Zacwewq7foYz/s9plQPLMzNysHgHn8T9aM9qdSBbRVZY5ZiM5A5zmo3LknbunuB+dDaayt+4qOTIyR0wC3y4isleeEz7hVcC4V+8CQIJkDgzx0pmp15AA3IdxzM4AGBByfWaZ/qSg2gkAdD+tV3+s2vwrZmCJ9c1ZkW+RllEKyty4TMGGgKeqgDMY/tXVuIv20Jj7xOfU/1fOn6WyrIECgSd0SMnAC46/pVZqrbG6bSZI5kY88daCudBrLdwGIcjAUHbBzEgzzn6UVq/FvdsEuoyMMFGPA6HIz9aDsi2iAIiq2d+Iz5E84nBqXU3AyiVBbo+CCMQIj86c32hun1Fu5lWnOO4+VF6iwjfEDtMZAEehrN2fEXRoATPGAAfKRxVxba8yqxtCDzDgQOCSDx/isXjhlQXtQ1pobiMEfXntRNrXf1CJ+Y/xQ7ISdsnGQCQfXgcUISynIEHsfpg9P32rNuNZFoL4ImZHnTBcj4gQCen9h501PDSAr7wJAMAZ9DkTXXsJGXb5gfrTm/objl6/J+JFJAidlKg78Th8fvzpUfhn0uzHPezEBl6GT/akurkkG3uWc7RH75rllFJyTESDEz9OKs9FYXaStwKQCcjkjO2PPArn11rTdBZtFd6/a3fCpBJIPWRgx2q4tMEE5LdBAI6dhjFB2DJE9sQPmZ+ZNG2SQIDQD2AJPzzXWTGUiOSxxIGAefI+Qo29bZAu/eCxAhBHQ5JPAihvD7BuXVQCVU7n6AD86A9qvHNu4IDN1Nok8LMFiOSSMCaRVRrbb6m+6qX92rQJYsFjHU5z1zWv8I8MSzbGxWRzksD8WDjkceVZ/2Zsm3a3HBJles9sD95q8sa+AZMtBaBk+nmT+4pjItrDXWkrcccsbjQoHWETn51W23RNQEtgAkEiBwRkCrTQ+L6lFIVLYLrEPnZyJwfi+dV+g8KCXDccm4/eQPovEVqAZq/FIEWrTXH64gA8xVRrV1bAlnt2hHAye/M0X4j4wyuURRJ79fkKEv2tQysWVdv9RkCD1jNPhA/ZdG2OSywx5OD51bp4p7sOqqrm4NrSSNozEdyZ69hVV4ZaVU2MwOTDAGMwcTVjq9MbSwv2nWZPPfGcGs9afChvWbjyVtkKMST+Q61NpNJc6kLg8Akjy/Yqy8MvqZts3xkCMfaj88c+dTXtI6GQOa1JvuhWaBVtFWLTcB+EHPnJWM5q2PiJuybjhrrHMkBs8SO8dOgrNeP6voCA4MmD1HpVp4SEdEvXVnByYOciAp6RJnzFZ9Vr2H8Y1+0FRnofX5UX4dc9woJJaQPSeSPlMRQd/QWgSQDBJIiAB2wOmKmTxRQoUgsByOfXnIPoarboh2u1O+TMHn/ABQL3syDHmOtWR09txKbgY+z69f33FUd5WBgD69h6VrYsWNnXp9m8uDywP0mi9Rat203WlG08sZPPBk8gnFZ7aYIMDyzme1GeFvdUm287Tys8dQZmOx+dY8EdYYmW35BBERE9zmcUQt11ubgyuYjdx0+piotRo1ABIAnP6fsUJZVN22dx6TMHyxSlgdYrSLwAk4KjHrHMH8ukVHfsNaO5DjuMg/KohZSOg/4zjjPMirDRk7CCnH2ZJhvrg+lWrFPr9SjKNyQTiVYjr1HQ1ZDWq9jahINsQVY5Ixkk/aj61Va7Tqxn4rf9XUfQfvFGeH6VRbkXQzGQVgAweCC3X9KLpDlmwy3E3DgQcehq00XiLfCLuwmYlcT6j9Iqobw5xuOcHBEZ+lQbj1pyVNVrfDLbmdzKSZBBIj071UauzdXi4WA/qXP1HyoOzrriCFbH9JyP8UdpPGgzFHWO2Jg+flRZ9DQrvdJ/f50qK1BWcYpUf8AX2dih0HiC2uAWBGennjOO1GrbBIO2A43STJP04qqtROYDHiOvnVgoP3TBnJInFc5MI9SAO5OPX5UVbUQI54IAiM9/wAxVYg3Rmcx5fKjnsFApjnHxYn9a0jNdrWt7haa5vIywYARVd4Z4YGhmBdiepwByZHWpnub7hP9PJHU449KufC7e6SZ+E8kn4s8GO9ajNWOj8JYDJWOkcAQMjHJo9dKqD4VA7nrUf8A5WcNaZQB0gj5CeKg1XioIhOe7EACukxm+Qb6r4vQY86L8C3uXgghOSwnJ6CqzSsomSWLckDMduwq48FvpatuWYK1w4WcgAR9TVasc8H8MtLqi9xTdJBksfLERG35VWe0l59OXVGY2rg+yzExPESeRUx8TAYmR5TWe9pPEldVySRA6RgdBVeOCOeEak7kDOoziRjy6f4o/wBtPGAbirZMhV2s3SesdPpVB4Bo/fFgRIUYJ4Ge9aY+EW0VTukARtkY7Hj+3esdq1eLJLZvE7huweRz+FXtiy95Ml1I4liOg6Fs/wB6nv6oqMDERMc0C96eSAIMDP8AerDKdf8ADkXdCK2ftGfikROTR95d1tdu1YgAZHl2wI/6oTRo5tsYO2epgng4/wAd6kuXQB0JP0/Q0SGm3NKxEnMDMHz+X7NAtbLN8CnByTgDrk1O5MZx2M/SnafxEIYfKnkjnH5dK1dUGa3VgKETAAzHf1OaryG4o3X6EtcHuBuDAmSQB50GbRUjfcEjogn1+I4qlisoW9jmhWvngfr8qPuW7eYDHzY/XAxTbJtKdxQkziDxHkeaqFtte9pgWAS4v9RiRnNVf+jggh0DA8hj59f3zVvqXt6hC6CCsAzz0EketUj2dsqRBohE6xXmYjz6H51CfEt0bpkcAin2rxAO1sfMeXFDOR94YOZHNSWVnWKw2kh578j58nNMe0pEiVKiQOpjsZ/zVaNJOVYeWTP1o3S7lw2fP/urVjtjVXfumR0BOfSTz+NcuXUc7XBtnjdGO3T9KeiFZKidx+zP4gU03yCPsxOccdYo1Fc8OuJ9lg4796g9x1KwR14Eda62tZOIz0pf+VV/tD6VoU4axu0+tdqB7IOVYEesfhSo0I1sQFYbTu6AyR5ERipyen50JYwBFODrOaw2ubWqt2xAgsBlj08h+tVup1zOS5kzhB2/U4FEXvEFK7QkYjgZJ6+lDWU+zng4PnzimCjNDpSBCyT5d+K1ljw7aoG6ABBAz+Peqj2e/wB1ZXJnr1gmfT9RV9qtwaPnW55ZqBdD/wA2H0oXXaa3aE8sepom5rArAHPxAEdczwPlWY8d14uXAGMKG4Xr/wC35R8634ZEi8WJkR5VB4xqvgEdDNSqTuG4bSeFmT8+3zoS9aDP8XxAdOn+aLTheGaMXvds4OZwSTwTmDgTRreFW/shBuOBgE/WKP8AfhjLQCR90xEAADHlUFzU/C8Zj7JPXP4mOtZwotBp0tggwNoOJIJPy60+5dZehG8YntwSJ8hig0c7eV+I/wD1jt3pur1592RJJUQqnMdvQVlpDfBM5kDMH8cen9qWntD76/a+weg55/6qTQaUEHdDFSSRu5zuM9hJ/CpmEwAZUNIHziec+tWrDLtwi5tOZ4HGPLoPXyoa+22ZkR+/7dqsNXpQ4MsFIMr08ys+v96DQYJET584/wCqdGOtYbBJEETg/vNC+JIu2VJJ88GlcuFpnA/eaF1d0nABx0A/SnUuvZfUL7v4uFIDR0E/pQ3jWl93edZ64niDxUfgqCy0O+XwwA/2/WfKrPxlhqGBDAhV2kjkx1zwKzLjVUSXIOfpFRuB++tHavwooJ3SG4jr9JxTbWi2Aj4STwSZA9MVrRgTTKyN7wfZBg+fOPPFXtx0uAEDBjnp3gnn51WXrDQdzhl7Az9KYmqFpPhyT35+VZR+o0lxWhVZiegE4GDUGpPI2EHsOBnjyotn3DcsjGD1zyMdJoS+ZzyT170+Um8MtujfEgYKZgwRjp2OKn8Q1pL7kYpIIIaDE9O1RaLxAEe7c7Z+y/Y+Y/CaSXydyOAdv4g9QIzQkeluEGJz37V3Voz43THbPpTUuqogfQj94qMXQxyCPMGguppARLT2kzgdSI86EvWUDYnb3/PmnXmbn+35x1pkDp+/KkVxrY6GR50qhcZ4pVMibd6IPNc951mlSrLadAMeY79OnzmjNOhicGOSfz74NKlSFz7PXj7zuYJHp1rRa26Rl44x2/zSpVvizyZfXa+bqscZj0wwmqtdNuf5/wDZ9aVKmqCLt6Ps4WevJ9TRGnsswx60qVEIk6cEfajuYk8wRUV63KAAn9+XauUqQGvGGj9zFRk8x1P49M0qVZSNmALSJZhyPqR/ao05GJ/D0pUqGoKF0bGLEzuwOhnmTNRhx1mDzSpVEOBAMAAHrAJ7VAWjgkTSpVITavwZ70TpnBIxt3MAY7Ej9aVKlItYxVioOBMUGNWQCpyD+tKlTYzom26MIgggGflQ2u04AJmT2/flXKVZaQ2tWB5dPpTnuCMY/Su0qWUUDcs8dfnVlrBsu2zHPwnOTOMxSpVm+yFuEEjv1odnzilSpJ3vKhY0qVQQvcpUqVAf/9k=">
            <a:hlinkClick r:id="rId4"/>
          </p:cNvPr>
          <p:cNvSpPr>
            <a:spLocks noChangeAspect="1" noChangeArrowheads="1"/>
          </p:cNvSpPr>
          <p:nvPr/>
        </p:nvSpPr>
        <p:spPr bwMode="auto">
          <a:xfrm>
            <a:off x="53975" y="-1058863"/>
            <a:ext cx="3333750"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8098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A Roman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2"/>
            <a:ext cx="4468088" cy="5181600"/>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courses.washington.edu/uwtgeo06/papers/alisoncrouch_paper_files/image0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089" y="381002"/>
            <a:ext cx="4488872" cy="52577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8255" y="5934670"/>
            <a:ext cx="7148944" cy="923330"/>
          </a:xfrm>
          <a:prstGeom prst="rect">
            <a:avLst/>
          </a:prstGeom>
        </p:spPr>
        <p:txBody>
          <a:bodyPr wrap="square">
            <a:spAutoFit/>
          </a:bodyPr>
          <a:lstStyle/>
          <a:p>
            <a:pPr algn="ctr"/>
            <a:r>
              <a:rPr lang="en-US" sz="5400" dirty="0" smtClean="0"/>
              <a:t>Roman </a:t>
            </a:r>
            <a:r>
              <a:rPr lang="en-US" sz="5400" dirty="0"/>
              <a:t>roads</a:t>
            </a:r>
          </a:p>
        </p:txBody>
      </p:sp>
    </p:spTree>
    <p:extLst>
      <p:ext uri="{BB962C8B-B14F-4D97-AF65-F5344CB8AC3E}">
        <p14:creationId xmlns:p14="http://schemas.microsoft.com/office/powerpoint/2010/main" val="3974504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Roman Empire Aqueducts France roman aquedu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81003"/>
            <a:ext cx="4461161" cy="5181600"/>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descr="Roman Empire Aqueducts The romans constru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06" y="401786"/>
            <a:ext cx="4544294" cy="51608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399" y="6011779"/>
            <a:ext cx="7162799" cy="923330"/>
          </a:xfrm>
          <a:prstGeom prst="rect">
            <a:avLst/>
          </a:prstGeom>
        </p:spPr>
        <p:txBody>
          <a:bodyPr wrap="square">
            <a:spAutoFit/>
          </a:bodyPr>
          <a:lstStyle/>
          <a:p>
            <a:pPr algn="ctr"/>
            <a:r>
              <a:rPr lang="en-US" sz="5400" dirty="0" smtClean="0"/>
              <a:t>Aqueducts</a:t>
            </a:r>
            <a:endParaRPr lang="en-US" sz="5400" dirty="0"/>
          </a:p>
        </p:txBody>
      </p:sp>
    </p:spTree>
    <p:extLst>
      <p:ext uri="{BB962C8B-B14F-4D97-AF65-F5344CB8AC3E}">
        <p14:creationId xmlns:p14="http://schemas.microsoft.com/office/powerpoint/2010/main" val="59136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ttps://encrypted-tbn1.gstatic.com/images?q=tbn:ANd9GcSzzCtoUCf54TO-9J-qfb8TArWVHCQcd11SKLMDV8Lc805n9qJ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9" y="401786"/>
            <a:ext cx="4427967" cy="516081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xQTEhUUExMWFRUXGBwbGBYYFxsbHxshHx4bGxwYHSAgKCggHholHCAcIzEhJSorLi4vHyAzODMsOSgtLisBCgoKDAwMFA8PFCwcHBw3LCwsLCwsLCwsKywsLCwsLCwsLCwsKywsLCwsLCwsLCwsLCwsLCwsLCwsLCwrKywsLP/AABEIAJcBTgMBIgACEQEDEQH/xAAcAAACAgMBAQAAAAAAAAAAAAAABQYHAgMEAQj/xABJEAACAQIEBAQEBAEICAQHAQABAgMEEQASITEFEyJBBhRRYQcycZEjUoGhQhUkM1ViscHRFjRDcoKT8PElU9LhY3N0lKKy0zX/xAAUAQEAAAAAAAAAAAAAAAAAAAAA/8QAFBEBAAAAAAAAAAAAAAAAAAAAAP/aAAwDAQACEQMRAD8AuzzCfmX7jB5hPzL9xhNFwOHnsCgK5QQvYX0/w/c4xoeBRHmgqDZiq+wtcH66/sMA78wn5l+4weYT8y/cYj0XBojTFsozWJufY7fSw/fGdZwOLlR5VsbqCe5B0P664B95hPzL9xg8wn5l+4wlq+CQ82IBAFN7gewzf+2PV4JD5ggoMuQEL2Gtv8L/AK4Bz5hPzL9xg8wn5l+4wlouBQlpQyA2aw9ha+nvr+wxpg4LEaZiVGbqN/8AdNrD7fucBIPMJ+ZfuMHmE/Mv3GENTwWLkoQljdbnuc2hH7428S4JCDHlQKC4Ugd7/wDb98A58wn5l+4weYT8y/cYTTcDh56dAylSco9R6+2v7YKfgcPOkBQFQFIHYX3/ALv3wDnzCfmX7jB5hPzL9xhHQ8CiKygrdszKGPa2x/fGr+R4vK5wgz2zZj9dvpbASHzCfmX7jB5hPzL9xhHXcChCxWW3Uqk9zfS598Z1HBIefGMgykN0j1Hr9/2wDnzCfmX7jB5hPzL9xhNDwOHnuCgK5QQvYX/7fvjGh4FERKCoJDFVPppcH66/sMA78wn5l+4weYT8y/cYj0fBojSlsgzWJufY7fSwxsrOBxCOPKtjmUE9yDof1wD3zCfmX7jB5hPzL9xhNU8EhE0VoxlOa4+gvgbgcPmAMgy5Ccva4NvtrgHPmE/Mv3GDzCfmX7jCak4JDzZQUBAtYdhfX9saqPgcRikuoLAsA3pbQWwD7zCfmX7jB5hPzL9xiPS8Hi8sHCDNYMT637fTXG6v4FCDEAlhmCn1Om5+374B35hPzL9xg8wn5l+4wmk4HDz1GQZSpOXtcaa+2v7YKXgkPOkBQEALYdur/tgHPmE/Mv3GDzCfmX7jCKh4FEUkBUFgzKGPa2xGNbcHi8rnCDPbNmP12+lsBIfMJ+ZfuMHmE/Mv3GEdfwKECIBbdQU+pv3PvjOfgkPPj6BlIPSPUevtr+2Ac+YT8y/cYPMJ+ZfuMJ6fgkPOkBQFbKQOwvv/AHYxouBw55QyA2IA9gRfT31/bAOvMJ+ZfuMHmE/Mv3GEFNwSLy7kqM/V1f7umntp+5xlUcHi8tmCANlDX+xIPtgHvmE/Mv3GDzCfmX7jCOu4FCBFZLXYKfU37n3xnPwSHnx9AykN0j1Hr7a/tgHPmE/Mv3GDzCfmX7jCaDgcPPcFAVCghewv/wBv3xhQ8CiIlBUEhioJ7aXB+uv7YB55hPzL9xg8wn5l+4xHl4PEaXNkGaxa59jt9LYz4jwOIRJkUA6XOtzp3t3wGiHxnw8zufPUoGQAHzEdjqSdb++MKHxtQASsaylBzFgvmIrnQba6k2wmnqmILNTVCKCLASs5ue5McrDLY7G1ztjN62qVreVJjJOUiWMS9yAVY20A35l9Nu2AYp4yoBSkedpcxDDL5iO+pOu/vfGyt8aUHLjAraU6oTaePQCxNxfCxKx7AGGdjmPypJbdtMyb9hobb4xyzN1MJERRmyjNnbvlVb5zoLWY2Jux0sCDiq8aUHOi/ntKQLkt5iKwuCLb4I/GdAahr1tKAEADeYisdb739/2wk8+cxIRitg3U8iFT6NrkAI0sSNdL642irnBzciZ200tFGiDewzv+I39u5B12GAa0XjagvMxraUdVwPMRa2FtNddv3xqi8aUApm/nlLmOYZfMR36mPv6G+FiPKyqMlSXGmdbICL65z1R3Ft/rr2xpNeEKo0imQ2KxZ5eom91WQtZvYlFGo2vgHVX4zoOTGBW0p+S4E8elrE3F/a2NvEvGlBmiAraUjPckVERtbTXX3/bCR6llDMI3QWv+PLUKbm4uAuZrXAG1rjTGtqpmsRCzkNlHLqnRQSdFcO6vft8nqbYCQSeNKDzCfz2lsFPV5iK1zb302/fBS+NKAzSk1tKBZQCaiLW19b39xhK8hZmhdpUkK9DiQLmNrnILrmUEEZmXUd+2BKuZI8kkcpYaZwubc2BzqAASCNCLf4g2oPG1AElY1lMDmZspqI7nQaDXXGpvGNAKUKK2lLFcuXzEVx72vhcOcFbTlg5f6SVne99rgMqH1C3A9NSBsgrpACjQzSuhsxjChTtrnYhLWsdwb9htgGdf40oCIgK2lIzqSfMR9Nrbi/8A1bGU/jOgM8f89pbBW6vMRWue2/t++FMdXIurQyoEBLZnjYNexBP4hIG+4AGuOan4gXzFVBe4ZkFVIxUE6XANkuLa7D3wEgg8aUBnkvW0oGUAE1EVja99b++MKHxvQBZWNZSg5iwXzEVzoPfUkjClZWDlvLznKRoszSKNBe6K5Jvf0I9bYyqOLtGo5kMrdVg2RkF792XawuSNfbXTAd6+MqAUtvO0uYgjL5iO+pOu/vfGyu8aUGSICtpT1ITaePpAsdRe+Epq5HQsAVDAkMFqWC66a3Hpb5dNL4xpnLAgwVgcEhlE0hHc/NmAXTXXLof0wD+p8aUHPi/ntLYAkt5iK2oItv8A9Xx6fGlB5gfz2lsEIzeYisSSD6+xxHWqX5asrSJGpJZrSSd9QZW2VbWICvse4x2PVuCeiYi4IMacwW9AVJBub6G2hwDWj8aUHMmJraUai16iLW1xcG//AFfGuj8bUAhcmspQxZjl8xGDrqO/vvhLGKxHBdmcXvlEa5rXt8qE6baG9j39dlRUOzRk09URs2Xmx620YKLBtNCB9bYBlP4xoPKqoraUkqFtz4rj3Ivtpjo4h404eWiAraUjPmJ8xHpbTXXTf9sJ2klchRDJDf8A2kspGg16VEha590GMpXmDA+WkK3uCk91I2KnPIvV6D98A3fxpQeYX+e0tgh6vMRWubH102wUnjSgM0pNbSqOkAmoi1tfW9/cYTTzySG5pqggMQOXKIrAW3XmLmN7/Lmv9saWVrsORVkb5+e8QA11KSSqwK97Cx7HAOqDxtQCORjWUoJZmy+Yiub623xrk8Y0ApQoraUsVy5fMRXHuRfbC+GoZSC0VQTa5uzPtls1omK23230vrjVW1LBrKsq6Fjn55Pe34aGwXYDM6m2tvQHnEPGlAeUBW0pGcMT5iPS1txf3/bGU3jSgM6fz2lsFbq8xFa57b6bfvhJHUM6Z+ZMTcWKoIxbSx5bhiBe+7G/rjpmqJkPycxH/ijDFgRbTLbKi/8AFfbfsDKm8aUBmkvW0oFlAJqIrG176398Y0XjWgzTMa2lHVoPMRa2FtNddv3wqjq5SRenmNhqoeK/br6ZCTY3Ftyex2xqm4nUqFflplJNonB5jX0FgAcugv1bnfLuQa0/jSgFO388pcxLdPmI79RPvroce1XjKg8qFFbSklAthUR3GljpfthTPVSN1ikqBcAgc0IAdrMgkBsTe1gd8e+ZfVzTVSMouqsZSvfVgrMCL+p/TAOeIeNKD8ICtpSM4JPmI9LW3F/f9sZTeNKAzp/PaWwVurzEVrntvpt++ENc07hUtMhvluVAaTv08l7ob/nFgttjjYs7ahIJnCkh1WoEja31H4mYEa6e+5tgHVP40oDPJetpQMqgE1EVja/e/vjXQeNqALKxrKUHMWC+YiudB76nTC8VbFMrU9UumuWN7j06uomwAuQdcaWlcAhYpNP45HmQamwYhnzWtc2ANzpcb4BiPGNAKXL52lLWK5fMRX1J1tf9cbOJeNqDlplrKVr20FRHpp31vhHU5kdQz5y3yIktSCTrfRcxNh2IttjNKhnsVFUe16eRXU23JzoWU+xC76XtfAcsssdO6jNIBls1kRQoO+cABHB2uoDLp21x5TzhwqxPPJb5SkcakaHozzNkJA317eumOyTiDrcNJTK1tFcPm77K6A3OvptjO85FuZG4UWUiGQ2OUG1iyqbC/VnsdNjpgOCaaMFbsVsxMgmLrcA30XSJ0vcZhe50G+mcYJQuq1cI3WwDCRTrbqWQoQL6DKOwttjoUygKRIoDMSBdVGYg62tJb6X1998a6uR7sk08Km17P0syCxGVsxVgdAdEtfbUDAamqUiUxwyLTgkkvLEyyOxvcZcqNcjXM1730BGMKgwraWJ2XIFRnVYwpPaMAxs7XsWyjQa2K3x2CqAcrAWIsA6RsrIDsCQ5KodRYLa99jjCsmu4WebIVBdOcmZDfQnMsgU7WK3Uj6HAc7RuY1ewYg6IXCi5uDltGzDQn+I4wNRGcgRMrj5+UGJv2Azi5YWOmW2OiJ3JHLnjtmuuSmlYXve4YSWK2v0+ltcbJ66oUBzUxKrblqWUMNbdIaa5XX+Fjbe1tgyIOa7PUDa6imcMbEkLcNYnsbAg+mNFPxOFzafMXIOaQxumXb8NHsGIX30vt7ArGFytXRlzbqKFTYahQpkYNe53ddTjOGrYXlFRTWtq6xvCLHW2UO5Zhbbp3+mA0JNGwRDUVDsCSp5aOU+hWK9z6G+/642meQAsWkyhh+Ly4yAQRoVWQuCANdAvuDpjZVNUOjKzyMgALqI9SABp0zZlB3IO+uxxzUFby4yVlgSMGwDFwe1gALi97WF/bXAZ50IZvNpkzLmcRLY2tuQ5tbQH+8Y3U6iZ86zI7gWzqhFluQqWV7MdyCxta1rk41Vc0pCvdnsb5+SqAeirmu99O+n3sNUnGDJZFq4kJNzG1M6ya/M1i52J2y3vpgCYR5MkqWksCM+dwxVrKVBuqkjUgbG+NtNUOcxkqeonUZOae/yjN0qO2+5tjpAlXKEMwjN7LI6h2uDmZomCEX3sz39vXnr66TKFd53Y/K6JyF7asSxzn6dOu2A1meM3XzGeTMfwRaMsexIUPKSbCwBAF/ocZRLFHYVGRA6grJ1KwYEhkLOW5h9Nbn0x0zVE6A5jUdI1ANKX0Auc17M1r3yqDjkpuL5AVSrhMW6s5ZWH5kItYSLrobHbAeeQprhiJy97giNyL9mAKEX73sdsDyU5yiWqd2OrK0gi1/tGMI51sLE2OvTjZWG13jnp406QpmEZLi2j53IVr3/bHi8RhFk86iM+W/Jlhy3IteMSBwqk+lhqfrgOiprAUGRHVBa4MUgGUbgFwA1+1iSRtfHPVVlO4GR8gs1zFFcEG3QYwOu51sdtSLEXxsir2RTIK5HW38UX4l9iGZJApIN9Ag/TfHRedxYVBF9FLMFDEa2CHMcpP9sHttgFo6Q4aedWZdDLSpG7AfwAkZcl7EixJuNRjOnIChDUTggaxxmDKqjbMxQAdOuV2++OoVdTlYs2gvdWgZV3tqzTFHA9Vxz1laH6aiphRSdVZVtuCGBExW5OmY32ItgDMiqrNK9OpGXMeUy5D2RltHqR3zEaXAuL+QGFyVpnlIA6pTUSSrrYZbycxSxNjZQBp+mM+HM6qOTUxlGJOVIDJbvYtGyrm/skFtd8Hm3Gawe5YMWejqBbvdjqEGuitY7HXTAaajiPKLK0rh7/ACinMmb3D3RdO9wMb0qCx0qVYDXSmZm01vlDkDU7n3wIVOdxUwqb2IDbjS4H9rWwB1vofTHRMSQ3NlcAKGOb8QgHMQD/ALO49QjdrE4Dkm5JsZ5JMoXpOWWm1v1WZCGtbfqttj0vTyAWnd4/mMRCuuhAJzkZwcvub2tc2xjS1/LjLGohiKG3POTKVa90lRWjAYWHodt9sYrxd3KgS+Ye+rI7U8ai/SE6iGZt9WtqMBslqYsxszxxsNwLgW2sJNVB2DAFP3x4vEhfIlRIwYdbSQqQL3+ZwY1v6Kqs3f1ON5rGyg8+oYm5WFyoa97AM8YuI1OubTQak49lSYMwFQhZVF2YTkFSbEE864A3zel9MBr5yKQXlnOa9m5LRKLkEa5WBX6sdbaDGFNWxRqAKtI/QPEvSTe+Vs6C+p98bIJ2BAVhA2liJEmRtgwsJAy3BFhcg2vYG9/DWlyuerU5RcxRpJ06WGfK9yCB/Y3774DyQXuwmqGBIuzU+ZTruMqqQf8AiO1u4ONcrKM5eqZSf/gKufSyqS+YBb36Rre+uN0rA9S1aFfy8tLjKbkL1izXJ+cNc/rj0jI2ZZXUKtmmknVs+lypj6bnuChGU+1xgMBVLmGasIRgVJRBHuRdSSzWuL62v2B1xzmSFjHlTPkAVWjWzoQfkjAFyH736fXTDIPM7XFVGBl0Jhdso0vmPN321uLe+PKWapKgo6lQCBZc2f1cATdTHU9r30F8BqeN4xdubEptmzRxS5dhcmKwC7dV2Prl3xhEC4yrUOy75Y6YgEjSzN1WGm49QTvrjDRKq8yOaSRiwBJlkQAki4AaUAG51U6jYEa4yYIZcrzRuV+dZATYWv0F2bKbkWvv++AzgnjjYc6OVGIurTurr9VZei+uzHMPQY5qniiu5NOrP+Z45GRfewBykk7lQMbpKqRFKx1CuFJIIjaViuou4zxga6fMc1ttMa6niU1lKVOp1t5ZlYA6m5dybXsAO3vgEsXwzYHLR8Tqo20ZtyLdicpT9ziF8L8Q19MpnFTFNEZCoEsgzSWbLm1Nxcd81rD2xdHjvi3laCeZD1qllvbRm6Qbd7E7DsO+Evwxo54qCCGQZUCs+ZXAPWTIEt8wbq11FtvqET8PfEZZnjiePlMWvYsMpJvlF2yhFFzqb9u5xOomla45cZRzfqlR1HSLtYEk6flt7Wvhb8UzE9OlO8KTVVQwjp0JOZCR/S33Cpv6eumIHTU1ZwcK1XClRTMSMyjNyrEDRgAVzXsFvlP6YCyxmlisBG0dyciFoD83zoQStxoQCNdO+M6VJGyl1KKqgZm5RdydQUKlsvfq0Ppbsno3gmHOghqGjYA2WpMQXcFmUSIrLpbTMTbvfHUtLGxH4U7aEHJWynqBF7BJrBddjbAd7RhrXVWbmEAlc2lzcHNcnTXffXHNJVBGZEZLF1OUSqjA3W45ZsLehB1vc276vJjq/mtSR1AOKwj10AM+YP6sQO9zhP4r8Yx0EXJSCZCVsolCtmIIuWzEltx2trocB38b4r5cZpXmpkJuWeojdmAGqpH13Y6iwsANSfSF1XjuarqBFRcqBSLLLUshNwbhszAkPr8oudvoFNdwyoiqaap4lGrRTnoGfLHGb3CyWR1VRctkC/m98Xrwp6gRqJVQNb5I26Rb+FdBcW1199sBTD+G61+Ix0lZWdVShfNG989gxyE20JKm1wRtYX0xMan4N8PiQPLJUAaAkyRi5Pp0dz2x0fFWqFK3Dqo5HaKpsQ2hyspvb+zYb+uXEs4eKmSQmXJFHYEcpzJnuASLkLYAkjQa2vcXtgIDW/C6ligkqYaqqjSKNnDBwflBa4IQEdth64iVLxriNHFDUNWQtzUDpDIWaUrbTdQ2u2j6337izvjJVMnDmSIkyVEqQi2nzkkjXsQpX9frhl4aoaiKGOKS6LEqqiiRXLBQFALBVIWw9b7jAQTgXxEEkgjqIVhlC3HMkEak+uZ7ZdL2HVe+JZT1bRdFo8mYsgaSMWvY2G62B7htrYRfFdxUtDw6FIpKk9bSvYchbiwDfwtIQBbXTLobg4jwNfwXonBkpHYFWF2Ctc2jY6KpIFyNQRa3fAWHE8wALrH1PfSTMSxuMpUgqFtoDmPrYYzgqJVDhUjBJYtkkUZbWsLEAab6E31xxUwinVZVomeOXr6o2OjLe6C9hdtdPU4zahU/LSzFvl/FaQp21bmPlbT819u+2A8eoPMTJHEkg+ZDymDC38QRWdGB2NgD3HcbC9QyhYRSqGU3ZxG2c36ulSu2i2J9L3xlPRyRMJI+sbMsaBQBqCihdFAuCL7+pO0X8beIooGyiGbzMrdMYeoiuSCubKjqCS1vlGuxwDbifE0oY+bPLTLIbsI1gW7EEL09RIBt6ED1F8Qqp8cVdazQ0iRRqRdeeyF2JJ0RpLKzEm4stxhd/I00NfAeKLI3OCmNg91VyemN2dGFwdxsLi+hOL5pnkyC6+gtmvpta43Pf9cBSdH4XqpuIrw+srnIaLmjI7Pm0+QZu4sxuwOi++JhVfBzhsK5pJqiP0JljGtrn+D0BONvxIq1pa/hdT0OVeaMhjlJEihQ1/yKWJv2uPXEv4RHUO5eZeUgHSBJnLEnuAAFAFgLa33vYWCu+O/DaGlpJqunqquIRwsy9Y1IByi4AIBOVbD74jf8rcSooI5JKyCQMiOtO8maUBspXpID32vZux+uLC+M8ztRxU0H9JUzpEdbaakC3ZSQP0H1xJOBioy/jRrGFUKiLI0hYC3UWIUA27WJ311OAr3gnj9Z3KTlaWa41kg5ltFAAYsjKT/1viXNz0IbKhKgglXRVcbg5WykEWOliLE2PrGviTAeI1CcPpo4nnjTmzTv/sV/hhDa/NcXFrajbUiOQPVcJdIeIIjxSWy1AQTFCf4Az2ChbXKj3IwE/k4pIhDIkLsoIYqXFjoczSLGbaEgoAbbk46JZJSr2p4yGBbmAwMNRmuL3zD0Nv0G2NacUqmWIwRMQUDZXzIrCw+Urtvf5Tv2vjSKNQFHlKlXUG/JaWIEn1yOt7m+41uSddw3zxS5WVYlhDFbuJIgSABl21a5O/v7Y10vDmJMb1EyvowZZIyCdhnKKG+1gNL3xgvDw2a0UsQB+eWsntsD/R52Yn/eUC1rH0Q8d8RwUkVvxGmJKoIqvmiQ65WBkZ5gl7j5Rqe+AfcWqY6SENO8SZR1EwRyE6ixGW19+wOl8QOr+I80rpT0aR2DgpI4CajvlBy3vr3JtthHSUTmviXiauxlVTGrSjRmsVWQvfKbaFGG7C4tvefCIqiKPKwj6dEiSyKq3vYnXYaaWGmw2wFQQcH4jPWnh9VUrCXTnFkjRy17G11ykm975iB0n2vKJfgzTRpnkrKhQO5yi5Ppp69v78MPiLKtNX8LqyoJDyRP1BT1qFXU/wAKlnNz69r4lnD3qHlBmjESAn5ZFYNr0jLl398wA/bAVbxr4bCGnmqqeuflwxu1njBzMouAGuoGY2GxsfW+FVJ4y4hSojzPDOJFD8syDmWa1ttb3t06ka+mli/GSqIolp4T+JVSpCNBaxJJG9wCQNdd/tIeDCXlJnBBRUCASAhrCxY5QNO9jf8AyCveB+N4KyQjy0SzspBziJWvfRQ5sXOo0ADGzG/pLpCwJzUyKVALyNJGV3tY3LAMbHS364i3xQoUrJ46SCKJqvLzJJr2MMa7BiN83YNtp63Cjh3FajhkixcTjaTMLxVGZpFXsFAYhDl1/tC+AsCnnY2CxI101VZYVVhfdcpBBvubC1hjWIZVW3m1IvqskRnCkdlcMhNgbElbk99Mc0+SyArFJmAdAIL2uLA8xZFBZtL/AKb74KylCgN5eS4JUqaicAd+kKz2Gh0AA29sB7W/C6rqEMdVxeaWK3yCMLc9r6m637H29MR6pTi/AwtwtfRqth0t+Eq7C41TsNbjF448dQQQQCDoQe/tgKT+H1uKVMnEZpRzlORKdHB5cfYMHUsATc51YE9W1yMWHxZI2gkEpVYLfiO2TKVBOZDe4CWFtLH0INsVz8RfCcnCpxxTh+ilrSw2Yr1b3sdY2O66WNreyzgS1PG5VlrI3alW/KiikVYkILf0iZhJtoCLE2Ha+AT+HePwQVkkEc060DORG2ZbDuVOdHOUsbdJU2NydbixVl4atnD0zIbhneSIjSwAuLC+9hc/5MfGfg9J6GRIEijlTLJEwTLZ0sbXAvci63JO99cIfCPiWaopYpDVxc6xRsyuWzXsAVuqsxAGzL3NxY4D3iHFIY1MsflJEiUs6oCD30EmwNjoq3Nx74inganSqnNVUzyNISUgVeVNkX5LuriR1IBuGKBQFuWscd3jqWWrq6fh/LlmsyySFVVWCbMY1JtGD1XzsSSE9rtKXwdPRzSTcOizRGwekqgnWNReOS7Nv1WOW9u+gwErTwtBPTSQSSSTRvpmfljbVeXkVVCqb2sAACRtiu/D/jLiOVuHUQWqnR2jjrFFwIhZQ35TrY5muLHW++O3jXjKeu5XDaWGSmqJSEqLg/grcXVbW6DuWNtNO9xbXg/wrBw+ARQqAbDO/wDE5Hcn9TYdsBAuEfB9pmEvFqqSpf8A8sO2VSTcjMdcvsoXb9MMl+FTKLJxbiCIPlRZiAo7KNdgNMWRgwFYV3wcSdSJ+IVk5HycyTMFPc2N7/ttiN8Uk41wMMcwr6XS0koZspOgv1Zx20JKj++88YyIGBBFwRYg9/bAVF8KqWGaOStacVFVM2aYsq3ifWwUEZgQLgEHLbYADEm8ZVNJFTu1eVELC3LYA5z/AGB8xe5BzLta+gvivvHnh2bglSK/hwPJkzCSMqWRPQN/YO4JN743eBPDr10iV3EBLUOyqY5GMXLAAIy5Be9ib7CxF7XvcI58PuP/AIwp2jcwyMzU+aWRG0OVUUhgpIAIsxsTpfQYsZuUbgPWREa5crb6HUNGSCGHzA2O5JBx78UPDmeh5tPljlpDzYygKnKAc6DKNNNfqvbU40eH5/O00ZNRI8rIrGK/JHa1wAXNwNGzZbm9uwDl8RcUSmQyvPWFBc6xwqubsqZoBnOaxtcgDcbYQeA+BJUjz1XVstTJmsvLhNk2LZZUZSCLdSgAA29QNHiOKStrIKBEeoijIlkLHK6KbBlaQlhkGmtr6bE2wy4N4Wq6LNJRok8Tt100qxqW2s0T5pCU0vZje1r5jqAmXEvCsVVRvDO5bQ5ZXWMMpW+V+hEUKvtpl0Ol8V/4f8acUqIvIUaiedHZTW2v+GLBWuekE2IzMNQR/Eb46uL+KZ+KyQ8MpYpKYyACqLKQYx/FFbcRgWuTbNcCwuQbj8MeHYKGBYadAqjc93P5mPc4Cv8AhPwe5hEvFKuaqltoodgqXuSAT1EXIOmXbHePhbINuMcRH0mP6DfFj4MBV1f8GkmU83iFZLINY3kfPkPrY79tiMRfjFfxrggcORWU50SokDMVJudSGD39mJHpub3zjXUwLIjI4DKwIYHuDoRgKt+FNHF5Y1EdSaiaYl5pCFvHIb3FiMwYA2sxKmwYAA6t/HlXQwUjrXhSjqcsZA5jn1jG+cE/PsCdSBiu/GvBqjgFS1TQEmnnVgwZSyRknQHtdSbqT9NdbvPA/hhakmsrA9TNIEdJpRHlF9cqKruCqkHUqu+gBvgIt8N+MVKyCkmaWMsmaEOcmYE6gF43JSwJHuNLC9rI8ub2kE7FuoFJDItwAOoKgtrbcAYXfF3gTCljq6ciOWjNxlBU8s6MoAFtNDbbKG97+Uk0U6I8tUrlwhCKuRVFgc5SS9292BAuDbbAHHKinhhkecMLKCFmYte9r2RrK7aWza2AuCN8RDw3wU17CsrZZIWlNqcQNFGEAuDlQhnUaXBVdBqTa5Hvjd1q6iHh1IJJFU5pCjgkgXJUIWERKi1jca3H1ccL4FWcOkfytL5ukBIMc3JEw/Nkdb3GbcEa2GgJwEo4v4JiqqRoGneViSYpm5ZZGX5QoRQAnYqANCdjY4hPBviLXOho4IBU1yu0fPXqjyrYBxaw1sdTYbHW9h08b8aniKw8P4ddZKjplYqYxEpveL7DqIuCCQN7Ytbwb4Sp+HQCKFdbdch+Zz3J9Pp9MBXnD/hFUVbc7i1ZI8m4SNh0XvcA2yrrbRBbfDtfAfExtxyUWt/sF7bfxfvix8GAqji/wnqalbz8WllkQ5oiUyqrepsSb+hG2EPEvFHF+DllrYUq4/8AZ1JDAXN8oLLYHv0kX99sXrjnrqNJo2jkUOjAggi+/wDjgKr+GnCUaI18lQJpZ+uY5lKI24BuoZXjvbIWZbgG3y2feOYKVqRzXtkgysANLltcsiXFzN6LfL6i2K48S0NR4cqWemtLS1AayOGKowPRm11dCRZu4vtfRr4M4BPXTCt4lG8klw0JZlaEL0lcqq2hDXJUgrtoTfAJvhd4rBPIqpXVgLwu8pAAOhUXGotrq1tgBtif0vGKeBQkk0KWuAXcBX1PWCSAxO+h0v8ATCr4q8BaGnirqTLHNSH5lAVjG11NrAA2JBsexb6Y7KXivNhjPnWcZVOaKJyQSNQ3Wfe230wFp4MGDAc3E6MTQyQtcLIjIbejAqf2OKM8B+JYOES1lBWSLlikJjkVWux2ZdAewFr7a+ul+Y+ffFaxReJJmqaczo8YaOJUzljy1y9PrdTvp3OAkfEPiWsjFKOiqKkZdmjyITcFXLG5yix6Sgue+I94IqZYpqyndJIJ+YJeWskYSIMA+pswy6jtYD3xZ9PFDK8dTIIlmCALmdbp7C9iB7WH0viC1lQzeIJWhi5zGjAIFgDdlF2zEaWsOnW1rDAJPC9bA/F6uSadIQLIqzHVrsMyqeYF1cZrHMLHYYtjhvE4442Zp4ZcoJ/ByrkXe2UM+oG5uO50titvA1Pwx1qRVpSJIKmQZZpIwyjQBVLm9gQ2uFPileBM06U9kmVHEckbyCNnCkAbFculswsGJ73zAJn8G6IVc9XxWbqmaZo0YEZQoVdgO4XKtz2t3ucW1ivvgSgHB4bAC7yk6bnOwufU2AH6DFg4AwYMGAMGDBgFXirga1tJNTOSolW2YfwkEFWt3swBtil/h18Ro6KBqOpSaV4ZCsQijBZlv8u41DFj20O5Iti/cfPfheopqTjnEPNtGrcx2jkcgBS0l7ZiRY5W9Ox2tqEhrfFfEKlnWm4ZLkPSPMjl5b2W7Le77g72AuLG18JPh9S/gS0swp3NLI6yRzRCUKczaqLam9xcnY79hYdLxThiStP5uiE7jqkE8Wb6XLk/oMQHgLrV8R4pJEjVAZ4+W0buqbOAWyMoYEjuDsTpvgF/geqiNdXc+eGIM4jMMwHWAXuoJcKFBAFhm0OwG9rU/FIYYWkeeKcrm61MahVH8NgTZVFrkt/fivPh7BwuWmJqlolcyy5ufKnMHWSq9dmIC/xXJPf0wi8Vx8DkSfybcuZUbLlzhGKEEfMcpzbAAG5198BPvgfw3nJNxSbWoqJHXNpbICL5QNrsLa/kH62riGfB1QOD0lha6sT79b64meAMGDBgDBgwYBB478PLX0U1OzFcwzKw1sy9QNu4uNsVH8PfijFBSJTVMVRJNE2RFhQEsv8ADoSOpbZbb/La+tr7x88fD14qTiFctQqiYS2hd16QQ7h7OxULoQbk62/QhIOIeJ+I1hkhp+HMsUwaNfMjllcwynpJu2lyTrr2014vhkshpTCJ0HKkaOWJySFYOSrqtsoP7NrfW+J/Q1PD4ZGmSalWV9HcTxlmubkZiSbXNycV/wCD1Ek/EZCTZqtypSXlZwS1iuliCDfMSPub4A8CzyScSrZfORqQ6whHRSXUFrqi5lKAEWBAbc6G2LQaVY1aSXKStytgAVFvlvdhew1NwP78Vv8AD3wvw6spJHqIVLGeW7SuRIRnGUFgwubCxKm2/cnCPxT4ZokjmNF5yPLDIWtzFiuLEqeaoLh7D5SR03P8IwEy+C/DvMyVPF5b82eR0UWAAQFdRbfYLr+Tc3xa+IT8GIwOD0tgBcOTbueY4v8AtibYAwYMGAMGDBgI78QPD3n6CanzZCwDKx2DKcwvbtp/32xV/wAOfiVSQ0KQVbZJYm5ahUcl1/hayqQCNQe+gO5xeWPnj4eKKfilUslKXm59o3K6RWaXO2a1luCAPUkfXASDivjuStSWCj4dPMJA0YMyrGqEqQSdSG0N9SnzAH34PAjj+TkjckvDK6MhclU6mNgosLn119jbTFmUPDoIXeYGISMzMzBhma+99TdraX37fWsPDbRis4nJJEQGq3ykPMg+Z/yMAb6n7200wF84MGDAGKgloOGVLyScQrY2n5ki5WqY0KKsjhUIzA6C2+uLfxXVDweoaNnElIqGWbLnoeY39K9gX5q5j72H7YCOT+HeA26Kmnv2zVigfrYm2v8A13xy8K4NwyNf9fp1ck5mStKdJN8oystx9fQXJ3xMP9EKh3z8yjvawPkWAA9rT2H6YifBOfxGAIHpIsst25VMeZHypAVbOJgwVsupBDAWAvcHAR7xdwLhQrKNaWeBkkMxqHkqS66BSuZlYlSTmsb6k97Y7JfC3CB/t6LUi389c+521AsCPXX6DD3jVTUUNVSQPVRuZzJd3iqHaPIoyXUzsWDMSBqLWJ1wyh4LUxETNVwiRrX5kUz2Nj8t6ggkC4GUewwDT4WrDE01PSzrNTxxQsuSQSKrvJUl9RsSAlx9PXWwMQzwDTyCWpeSTmNlhQHlslwOZICQzyEkmU9+w0xM8AYMGDAGDBgwBil6Gfgbxq1VPmqSBzi88181rMPm7HT7YujEA4JST+SpyKx0UxLZBHDp03AuVuQPU4CKVr8C05UsH/FUVP20Jxp4bR8HdlUzxO7fNy5qknT8ij9TrfvpibTcCqCWc1s17Eg5IRaw7dPSNLG3a+Ih4Ymn4xSRcyrkjyNmkMSohDhnSMI2XMSV6mObT9bgFHGOA8Oaug8rToablyc0sKkrnBtZityGHoDve+Oqq8J8OGiRQgM3zMtY2VdyBlC2JFrEk2v37d3EqmWmrIqCKvLB4nzkhM6t/CLhDZyCdSptvoMMqTw0KTReISq8l+qQxFhfqYKSt7k6k+uuAkfw3WNFmigYmKIxqq/iWW65iAJNRcm/ob3xM8RLwCjA1eeRpGWZUzNluQIYnBJUAE3kNz7YluAMGDBgDBgwYDTWf0b/AO6f7sVNw6fgxhjMtGzyctC7tQysScou18hvc3N/1xbNZ/Rv/un+7Fe8MyCngvxSQHlJZRJS6dK6ax3FtrHAIOMHhTKBDSJHc2Z24fUAj1yZUBDemv6Y8gj4Uzxh6MEEnKEoJ8zkdWW3L6tFYn2B9zh7xOCNIZZF4pLmWN2X8anN2AJGyXte312xHuDxR8UpITW1zG1mKc6FOoqysNFUjQnQ5hYkG5wCfinhqjfiQ5FBUJSCBc4NNV/0nMJOmQuLpYbWtfUHHVX+FOHt0xUMy+rGn4hmHrYZCNtr/rcaHuHEUTiAoE4jJ5QUtyUlhBVwxXIHCadAHToe98M4KKipmKLxKVXla7lZYiXP5mbIW37k4CS/C+KNIaiOEOsSThUWRZFKjkwMwyyAMoLlmtYDW40IxNMRb4fRqIp2EpmLVD3kLK18oRF1UAaIqjQdr98SnAGDBgwBgwYMAj8bvagqje1omN7E9vQan6DFdCn4IR+LTzyPrmdqSq1Pc2C2HtiyPGf+o1OuX8Nur099dNMRyaRAf/8AWlue3NpP/wCYwEM4nRcGZcsNKyEmzMaWquo7lRkYZ/qLbaHG7hdNwsvkNGCchOVaGqlbQgX6k0UAgGw3I2x2eLQKWinmp+JSGVACq82BsxLqNVC3Y2x0UtNDVZJpeKSlwhEbJVQxtkbIXBCqtutRprsD7ALVwYMGAMV7R+EKSZppJFlDGonHRNMg0lcCyq4A/QevfFhYrClpYyHdqavZmlmu8dROqseY4uAs6j/8Rf8AvDZxDwPTM6rDHLa/W/m6gFRpooLm99d9r/pjh/0PpInqEjhkKoYhGnm54wpcEsxOfcnWxv8Avjn49TLZI6eOvSbmRllaskDcsMDJYNOdcul7elvXHHUx0lISJRxZp5lYxmSWUs+UED+hdelSRv64CQUPw+pCoeeOQuo6f5zOSLizdecDq3NgBjTH4NQgk0zg6WTz9R+rFs2n0t+uIPw+pORefF4gZ+WudVd8hNgGcA2bLm11PfHUtfCN6bjx73Msg09dxgLM8D8NWnq6mNAygwUzlTLJJ1F6lSQXJOyqP0xNcQD4RqpjqZMtSGMoUebLGXlhAyKSdCudpSLdjrrif4AwYMGAMGDBgDFd8J8F8PlQvJSRM5lmucg7TSAaD2Fv0+9iYq3g1ChpoSeE8wsgPMDQXkJ1L6yBtT1G4B11GA7qjwJQmRVWgh5Y1Z9ATodAovcd73H7YT0/hKl51UkXD4JilSq5WYLkTy1O3TuSTIzHtufpjk47w1Z3SGGhaF0lDTZJKbNlyMOX85UOSyMFca2v2thdxt6akjkpGo5RUyUzNHLM9KDreJJGdWW7BwPVtL2OAmH+hVDHBmkoqdpRsoUKGJ2W/wDjY+3pjkh8E02S7cPpg7bm+i+9v8BbtfEDpeCAkZ+G1sjFQQDXJZTbdQACPUAknXHTJw6JFLPwmpUAXZn4kq/8TXtb9cBbHgPhEVK1TFCgRAYzYdyU1J98S7EH+EcCpRuoieKRZmEiyMHfULIgZwAH/DdLH0Nu2JxgDBgwYAwYMGADiv8Aw9wDhz08LyU1KzsgLFoYSSe5JOpN/wBfridVn9G/+6f7sVxwvh7GCEfyVw9iYkIYyAMQVHUfwTv73+pwHcvh2heRwaGiWL+BhFFmbubgKMo9Lk4UU/BqUtMsdDROOe4zssC5RpYKCraDU2t/jjl434feeSHl0dFBynYuY5YizXUoE6oGXQm/Up7bHULOOwkc7hq8NhNQ8GYTNLF0BiVDZmjj6rjYf3YCZP4coYohajpJpduqGnXsbkkLYH9Mc1PwOjYj+ZUJ7MckOhAta2Tud/8ADEKi8NzqCp4XTm9rFp6S4t3H4Q31Ot+/YWGio4RIoyjg9Pfa61FOzD00KG572IPbAW54Dp44zWpEiIgqVssaqqi9NTk2C6C5JOncnEqxE/hjTcqgWNoxG6SSh1GU68xjuoCmylRcAbbDbEswBgwYMAYMGDAK/FX+pVX/AMiX/wDRsR+Hw7wwKCaWi2BN6eE/4Xw68aD+Y1NgG/CbpOx9j7HEYfhrXP8A4Rw+43/EGm2/4OnpgPKPw9RM2aSkokS/SoigbMPVjlFj7XP1NsRqDgMUkUSx0tIgCkmTLS8xzmYWIljkAQaW1v8AQC2MK3gD1NVHJFR0yIkZU8mSIiRiwYMS0DKVsp2XvuBcY5+ItzWmpYuFU5lgkXmOZYRe6kgC6RkjUX0tp9MBeWDBgwEa8f8AHJqOmWSnWNpGmjjAlzZetstzlIOIYycdhARF4c/WxAHOuuZmYk5sulzuNdB+s08fcBlrKZYoHRJFmjkDSXy9Bza213thL/JPG/8AzuHf8ub/ADwClafjlmfJwoE6m6z3NgO+19BucIOI8I45VzRVLpRo8IdUQ9QIbQkhs4+motbbEyqOCcae2eXhrWNxeKU2PqNdD7/+2Pf5I43/AOfw/wD5c3764CM+X4+BcNQ7bBB+n8OOfyfHXVmYUBttmjVs306SPvbviWtwXjR0M3DiL7cub/PGP8hcZuDzeHXAsCI5hp6aHbAJuC8S4rRT04qhSMlXURxMUDZk6bZQBlUWUHXXXFuYrc+EeJy1FLJUzUZSCdJSIllDHLcW6rjYnTTFkYAwYMGAMGDBgIh8R+NVFMlKKVkR56uOAs6ZgA+YXtodDY4jQ4TxinWOOOsgZVXKLU/yAAWBLEG30v3/AEl3jrw1JXRwCKcQSQTpOrlM4ul7DLcDcg6+mE/+ivFv62i/+yj/AM8Ap/kfiqIziqpcxNyq0i5mJOh3Aufc/rhNN4Y4tPNHWSVKR1Aj5YAhjbKuZiNyVub3uNRf7yuXwfxVmDHi6XHpSKP0Nm1H1x6PCHFd/wCVo7//AEaf+rARs+HuMC3/AIiNe3lof+v+vtzDw1xgrnerXNm0UUsBJts1zYW773tiWjwjxb+toj9aKMn+/Hi+EeLa/wDi6am/+pp/6tB7YBVwGbiFFW00E9TFOlbM5kYRZWukKjcGw0RBYDti18V/w7wPWCrpqipr0mWnZ2VBTiP51KHUNp2O2LAwBgwYMAYMGDAQn4j1lSHooKao8uaiV0d+WsmgQt8p+nYjCAeFuJRBETjLlQoUFaOKwA0Cks4J0+u2Jl4w8LmtMDLUPTvA5dHRVY3K5f4tNr4U/wChFX/XFR/yYf8ALAR2XwvxKJA6cTZmvflxUFOGuTqep1X9++FNb4GrXl8yeJSc7IqF/LxIQvZTlltfX/3xNz4Gq/64qf8AlRf5YxHgOq/reo02/Ci09ttvbAQ6XwVxEA5eKVLewiUemmsuh/yxzyeCeJZVZeITmS46TGgyX3LNzTbTXpBOJ1/oLV/1vUf8mH/LXGCeAKkEkcVmBNrsIIbm21za5wCfwvFW0XEaWkkrmqIZxO7BolUllXNctdmOpHcbYtbEL4R4GkjrIaqavlqGhDhVeNALOLHVbex/TE0wBgwYMAYMGDAV54881UV0VDBVmmjlppHc8lZL2cL3sRodwcK6nw7xS7L/ACu7qRqfJQ2JO62L3P6jEs8UeD3qqmOpjq5KaSOMxgoitcMcxvm/T7Y4R4JrP64qB9IoR/hgIzxHw7xWBUMHEnlYkDLHR08YQaXuWYbDYAG+F7fD6t5skv8AKUoklILstPGM1hYE2lHbExXwBUhi44tPmO7ciG5+ptc/rjYPA9X/AFxUfTlQ2+1rYCdYMGDAGDBgwBgwYMAYMGDAGDBgwBgwYMAYMGDAGDBgwBgwYMAYMGDAGDBgwBgwYMAYMGDAGDBgwBgwYMAYMGDAGDBgwBgwYMAYMGDAGDBgwBgwYMB//9k=">
            <a:hlinkClick r:id="rId3"/>
          </p:cNvPr>
          <p:cNvSpPr>
            <a:spLocks noChangeAspect="1" noChangeArrowheads="1"/>
          </p:cNvSpPr>
          <p:nvPr/>
        </p:nvSpPr>
        <p:spPr bwMode="auto">
          <a:xfrm>
            <a:off x="53975" y="-1233488"/>
            <a:ext cx="569595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8132" name="Picture 4" descr="http://jaysromanhistory.com/romeweb/engineer/bridgdi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161" y="87023"/>
            <a:ext cx="4696694" cy="53340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399" y="5999018"/>
            <a:ext cx="7162799" cy="923330"/>
          </a:xfrm>
          <a:prstGeom prst="rect">
            <a:avLst/>
          </a:prstGeom>
        </p:spPr>
        <p:txBody>
          <a:bodyPr wrap="square">
            <a:spAutoFit/>
          </a:bodyPr>
          <a:lstStyle/>
          <a:p>
            <a:pPr algn="ctr"/>
            <a:r>
              <a:rPr lang="en-US" sz="5400" dirty="0" smtClean="0"/>
              <a:t>Roman arches</a:t>
            </a:r>
            <a:endParaRPr lang="en-US" sz="5400" dirty="0"/>
          </a:p>
        </p:txBody>
      </p:sp>
    </p:spTree>
    <p:extLst>
      <p:ext uri="{BB962C8B-B14F-4D97-AF65-F5344CB8AC3E}">
        <p14:creationId xmlns:p14="http://schemas.microsoft.com/office/powerpoint/2010/main" val="23498546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http://www.crystalinks.com/RomanBathhou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81004"/>
            <a:ext cx="4461161" cy="5181600"/>
          </a:xfrm>
          <a:prstGeom prst="rect">
            <a:avLst/>
          </a:prstGeom>
          <a:noFill/>
          <a:extLst>
            <a:ext uri="{909E8E84-426E-40DD-AFC4-6F175D3DCCD1}">
              <a14:hiddenFill xmlns:a14="http://schemas.microsoft.com/office/drawing/2010/main">
                <a:solidFill>
                  <a:srgbClr val="FFFFFF"/>
                </a:solidFill>
              </a14:hiddenFill>
            </a:ext>
          </a:extLst>
        </p:spPr>
      </p:pic>
      <p:pic>
        <p:nvPicPr>
          <p:cNvPr id="53250" name="Picture 2" descr="http://www.crystalinks.com/RomanBathhous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088" y="367149"/>
            <a:ext cx="4599712"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5999018"/>
            <a:ext cx="7162799" cy="923330"/>
          </a:xfrm>
          <a:prstGeom prst="rect">
            <a:avLst/>
          </a:prstGeom>
        </p:spPr>
        <p:txBody>
          <a:bodyPr wrap="square">
            <a:spAutoFit/>
          </a:bodyPr>
          <a:lstStyle/>
          <a:p>
            <a:pPr algn="ctr"/>
            <a:r>
              <a:rPr lang="en-US" sz="5400" dirty="0" smtClean="0"/>
              <a:t>Roman </a:t>
            </a:r>
            <a:r>
              <a:rPr lang="en-US" sz="5400" dirty="0"/>
              <a:t>public baths</a:t>
            </a:r>
          </a:p>
        </p:txBody>
      </p:sp>
    </p:spTree>
    <p:extLst>
      <p:ext uri="{BB962C8B-B14F-4D97-AF65-F5344CB8AC3E}">
        <p14:creationId xmlns:p14="http://schemas.microsoft.com/office/powerpoint/2010/main" val="342671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54085"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390900" y="610013"/>
            <a:ext cx="2514600" cy="1599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317673" y="107784"/>
            <a:ext cx="2819400" cy="1842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8545" y="2382888"/>
            <a:ext cx="2933700" cy="1842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43933"/>
            <a:ext cx="2933700" cy="1842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90900" y="3142862"/>
            <a:ext cx="2628900" cy="461665"/>
          </a:xfrm>
          <a:prstGeom prst="rect">
            <a:avLst/>
          </a:prstGeom>
        </p:spPr>
        <p:txBody>
          <a:bodyPr wrap="square">
            <a:spAutoFit/>
          </a:bodyPr>
          <a:lstStyle/>
          <a:p>
            <a:r>
              <a:rPr lang="en-US" sz="2400" b="1" i="1" u="sng" dirty="0"/>
              <a:t>STANDARD WHI.3a</a:t>
            </a:r>
          </a:p>
        </p:txBody>
      </p:sp>
      <p:sp>
        <p:nvSpPr>
          <p:cNvPr id="8" name="Rectangle 7"/>
          <p:cNvSpPr/>
          <p:nvPr/>
        </p:nvSpPr>
        <p:spPr>
          <a:xfrm>
            <a:off x="3480954" y="999124"/>
            <a:ext cx="2459182" cy="923330"/>
          </a:xfrm>
          <a:prstGeom prst="rect">
            <a:avLst/>
          </a:prstGeom>
        </p:spPr>
        <p:txBody>
          <a:bodyPr wrap="square">
            <a:spAutoFit/>
          </a:bodyPr>
          <a:lstStyle/>
          <a:p>
            <a:pPr algn="ctr"/>
            <a:r>
              <a:rPr lang="en-US" b="1" i="1" dirty="0"/>
              <a:t>River valley </a:t>
            </a:r>
            <a:r>
              <a:rPr lang="en-US" b="1" i="1" dirty="0" smtClean="0"/>
              <a:t>civilizations</a:t>
            </a:r>
            <a:r>
              <a:rPr lang="en-US" b="1" i="1" dirty="0"/>
              <a:t>3500 to 500 </a:t>
            </a:r>
            <a:r>
              <a:rPr lang="en-US" b="1" i="1" cap="small" dirty="0" err="1"/>
              <a:t>b.c.</a:t>
            </a:r>
            <a:r>
              <a:rPr lang="en-US" b="1" i="1" cap="small" dirty="0"/>
              <a:t> [</a:t>
            </a:r>
            <a:r>
              <a:rPr lang="en-US" b="1" i="1" cap="small" dirty="0" err="1"/>
              <a:t>b.c.e</a:t>
            </a:r>
            <a:r>
              <a:rPr lang="en-US" b="1" i="1" cap="small" dirty="0"/>
              <a:t>.]</a:t>
            </a:r>
            <a:r>
              <a:rPr lang="en-US" b="1" i="1" dirty="0" smtClean="0"/>
              <a:t> </a:t>
            </a:r>
            <a:endParaRPr lang="en-US" b="1" i="1" dirty="0"/>
          </a:p>
        </p:txBody>
      </p:sp>
      <p:sp>
        <p:nvSpPr>
          <p:cNvPr id="9" name="Rectangle 8"/>
          <p:cNvSpPr/>
          <p:nvPr/>
        </p:nvSpPr>
        <p:spPr>
          <a:xfrm>
            <a:off x="138545" y="567470"/>
            <a:ext cx="2680855" cy="923330"/>
          </a:xfrm>
          <a:prstGeom prst="rect">
            <a:avLst/>
          </a:prstGeom>
        </p:spPr>
        <p:txBody>
          <a:bodyPr wrap="square">
            <a:spAutoFit/>
          </a:bodyPr>
          <a:lstStyle/>
          <a:p>
            <a:pPr algn="ctr"/>
            <a:r>
              <a:rPr lang="en-US" dirty="0"/>
              <a:t>Mesopotamian civilization: Tigris and Euphrates River Valleys </a:t>
            </a:r>
          </a:p>
        </p:txBody>
      </p:sp>
      <p:sp>
        <p:nvSpPr>
          <p:cNvPr id="10" name="Oval 9"/>
          <p:cNvSpPr/>
          <p:nvPr/>
        </p:nvSpPr>
        <p:spPr>
          <a:xfrm>
            <a:off x="6203373" y="2382887"/>
            <a:ext cx="2933700" cy="1842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7426" y="2946869"/>
            <a:ext cx="2770910" cy="646331"/>
          </a:xfrm>
          <a:prstGeom prst="rect">
            <a:avLst/>
          </a:prstGeom>
        </p:spPr>
        <p:txBody>
          <a:bodyPr wrap="square">
            <a:spAutoFit/>
          </a:bodyPr>
          <a:lstStyle/>
          <a:p>
            <a:pPr algn="ctr"/>
            <a:r>
              <a:rPr lang="en-US" dirty="0"/>
              <a:t>Egyptian civilization: Nile River Valley and Nile Delta </a:t>
            </a:r>
          </a:p>
        </p:txBody>
      </p:sp>
      <p:sp>
        <p:nvSpPr>
          <p:cNvPr id="12" name="Rectangle 11"/>
          <p:cNvSpPr/>
          <p:nvPr/>
        </p:nvSpPr>
        <p:spPr>
          <a:xfrm>
            <a:off x="6283037" y="642117"/>
            <a:ext cx="2826327" cy="646331"/>
          </a:xfrm>
          <a:prstGeom prst="rect">
            <a:avLst/>
          </a:prstGeom>
        </p:spPr>
        <p:txBody>
          <a:bodyPr wrap="square">
            <a:spAutoFit/>
          </a:bodyPr>
          <a:lstStyle/>
          <a:p>
            <a:pPr algn="ctr"/>
            <a:r>
              <a:rPr lang="en-US" dirty="0"/>
              <a:t>Indian civilization: Indus River Valley </a:t>
            </a:r>
          </a:p>
        </p:txBody>
      </p:sp>
      <p:sp>
        <p:nvSpPr>
          <p:cNvPr id="13" name="Rectangle 12"/>
          <p:cNvSpPr/>
          <p:nvPr/>
        </p:nvSpPr>
        <p:spPr>
          <a:xfrm>
            <a:off x="6231082" y="2822317"/>
            <a:ext cx="2840182" cy="646331"/>
          </a:xfrm>
          <a:prstGeom prst="rect">
            <a:avLst/>
          </a:prstGeom>
        </p:spPr>
        <p:txBody>
          <a:bodyPr wrap="square">
            <a:spAutoFit/>
          </a:bodyPr>
          <a:lstStyle/>
          <a:p>
            <a:pPr algn="ctr"/>
            <a:r>
              <a:rPr lang="en-US" dirty="0"/>
              <a:t>Chinese civilization: Huang He Valley </a:t>
            </a:r>
          </a:p>
        </p:txBody>
      </p:sp>
      <p:sp>
        <p:nvSpPr>
          <p:cNvPr id="14" name="Oval 13"/>
          <p:cNvSpPr/>
          <p:nvPr/>
        </p:nvSpPr>
        <p:spPr>
          <a:xfrm>
            <a:off x="138546" y="4468091"/>
            <a:ext cx="4339936" cy="21613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0939" y="4810081"/>
            <a:ext cx="3567546" cy="1477328"/>
          </a:xfrm>
          <a:prstGeom prst="rect">
            <a:avLst/>
          </a:prstGeom>
        </p:spPr>
        <p:txBody>
          <a:bodyPr wrap="square">
            <a:spAutoFit/>
          </a:bodyPr>
          <a:lstStyle/>
          <a:p>
            <a:r>
              <a:rPr lang="en-US" dirty="0"/>
              <a:t>These river valleys offered rich soil and irrigation water for agriculture, and they tended to be in locations easily protected from invasion by nomadic peoples.</a:t>
            </a:r>
          </a:p>
        </p:txBody>
      </p:sp>
      <p:cxnSp>
        <p:nvCxnSpPr>
          <p:cNvPr id="21" name="Straight Connector 20"/>
          <p:cNvCxnSpPr>
            <a:stCxn id="2" idx="0"/>
            <a:endCxn id="3" idx="4"/>
          </p:cNvCxnSpPr>
          <p:nvPr/>
        </p:nvCxnSpPr>
        <p:spPr>
          <a:xfrm flipH="1" flipV="1">
            <a:off x="4648200" y="2209800"/>
            <a:ext cx="1558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6"/>
            <a:endCxn id="3" idx="2"/>
          </p:cNvCxnSpPr>
          <p:nvPr/>
        </p:nvCxnSpPr>
        <p:spPr>
          <a:xfrm>
            <a:off x="2933700" y="965284"/>
            <a:ext cx="457200" cy="44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7"/>
            <a:endCxn id="3" idx="2"/>
          </p:cNvCxnSpPr>
          <p:nvPr/>
        </p:nvCxnSpPr>
        <p:spPr>
          <a:xfrm flipV="1">
            <a:off x="2642615" y="1409907"/>
            <a:ext cx="748285" cy="124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1"/>
            <a:endCxn id="3" idx="6"/>
          </p:cNvCxnSpPr>
          <p:nvPr/>
        </p:nvCxnSpPr>
        <p:spPr>
          <a:xfrm flipH="1" flipV="1">
            <a:off x="5905500" y="1409907"/>
            <a:ext cx="727503" cy="1242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3"/>
            <a:endCxn id="4" idx="2"/>
          </p:cNvCxnSpPr>
          <p:nvPr/>
        </p:nvCxnSpPr>
        <p:spPr>
          <a:xfrm flipV="1">
            <a:off x="5940136" y="1029135"/>
            <a:ext cx="377537" cy="431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6"/>
            <a:endCxn id="2" idx="4"/>
          </p:cNvCxnSpPr>
          <p:nvPr/>
        </p:nvCxnSpPr>
        <p:spPr>
          <a:xfrm flipV="1">
            <a:off x="4478482" y="4191000"/>
            <a:ext cx="185303" cy="1357746"/>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486400" y="4481286"/>
            <a:ext cx="2994165"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
          <p:cNvSpPr>
            <a:spLocks noChangeArrowheads="1"/>
          </p:cNvSpPr>
          <p:nvPr/>
        </p:nvSpPr>
        <p:spPr bwMode="auto">
          <a:xfrm>
            <a:off x="5486400" y="4717749"/>
            <a:ext cx="29941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During the New Stone Age, permanent settlements appeared in river valleys and around the Fertile Crescent.</a:t>
            </a:r>
            <a:endPar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spTree>
    <p:extLst>
      <p:ext uri="{BB962C8B-B14F-4D97-AF65-F5344CB8AC3E}">
        <p14:creationId xmlns:p14="http://schemas.microsoft.com/office/powerpoint/2010/main" val="618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787"/>
            <a:ext cx="4468088" cy="517467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twelve tables of rome"/>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Twelve Tables- the beginning of bringing structure to our governmentRomans Republic, Ancient Rome, Ancient Romans, Twelve Tables, Romans Civil, Romans Law, Tables Form, Religious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161" y="412178"/>
            <a:ext cx="4682839" cy="51746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399" y="5880161"/>
            <a:ext cx="7162799" cy="923330"/>
          </a:xfrm>
          <a:prstGeom prst="rect">
            <a:avLst/>
          </a:prstGeom>
        </p:spPr>
        <p:txBody>
          <a:bodyPr wrap="square">
            <a:spAutoFit/>
          </a:bodyPr>
          <a:lstStyle/>
          <a:p>
            <a:pPr algn="ctr"/>
            <a:r>
              <a:rPr lang="en-US" sz="5400" dirty="0" smtClean="0"/>
              <a:t>Twelve Tables </a:t>
            </a:r>
            <a:r>
              <a:rPr lang="en-US" sz="5400" dirty="0"/>
              <a:t>of </a:t>
            </a:r>
            <a:r>
              <a:rPr lang="en-US" sz="5400" dirty="0" smtClean="0"/>
              <a:t>Rome</a:t>
            </a:r>
            <a:endParaRPr lang="en-US" sz="5400" dirty="0"/>
          </a:p>
        </p:txBody>
      </p:sp>
    </p:spTree>
    <p:extLst>
      <p:ext uri="{BB962C8B-B14F-4D97-AF65-F5344CB8AC3E}">
        <p14:creationId xmlns:p14="http://schemas.microsoft.com/office/powerpoint/2010/main" val="15661657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54426"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6145" y="3237407"/>
            <a:ext cx="2695961" cy="369332"/>
          </a:xfrm>
          <a:prstGeom prst="rect">
            <a:avLst/>
          </a:prstGeom>
        </p:spPr>
        <p:txBody>
          <a:bodyPr wrap="square">
            <a:spAutoFit/>
          </a:bodyPr>
          <a:lstStyle/>
          <a:p>
            <a:pPr algn="ctr"/>
            <a:r>
              <a:rPr lang="en-US" b="1" i="1" u="sng" dirty="0" smtClean="0"/>
              <a:t>STANDARD WHI.6k</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318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3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2" y="205521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0" y="4038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205521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858" y="4038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216146" y="680605"/>
            <a:ext cx="2695961" cy="923330"/>
          </a:xfrm>
          <a:prstGeom prst="rect">
            <a:avLst/>
          </a:prstGeom>
        </p:spPr>
        <p:txBody>
          <a:bodyPr wrap="square">
            <a:spAutoFit/>
          </a:bodyPr>
          <a:lstStyle/>
          <a:p>
            <a:pPr algn="ctr"/>
            <a:r>
              <a:rPr lang="en-US" b="1" dirty="0"/>
              <a:t>Causes for the decline of the Western Roman Empire</a:t>
            </a:r>
          </a:p>
        </p:txBody>
      </p:sp>
      <p:sp>
        <p:nvSpPr>
          <p:cNvPr id="12" name="Rectangle 11"/>
          <p:cNvSpPr/>
          <p:nvPr/>
        </p:nvSpPr>
        <p:spPr>
          <a:xfrm>
            <a:off x="109238" y="381000"/>
            <a:ext cx="2531202" cy="923330"/>
          </a:xfrm>
          <a:prstGeom prst="rect">
            <a:avLst/>
          </a:prstGeom>
        </p:spPr>
        <p:txBody>
          <a:bodyPr wrap="square">
            <a:spAutoFit/>
          </a:bodyPr>
          <a:lstStyle/>
          <a:p>
            <a:pPr algn="ctr"/>
            <a:r>
              <a:rPr lang="en-US" dirty="0"/>
              <a:t>Geographic size: Difficulty of defense and administration</a:t>
            </a:r>
          </a:p>
        </p:txBody>
      </p:sp>
      <p:sp>
        <p:nvSpPr>
          <p:cNvPr id="13" name="Rectangle 12"/>
          <p:cNvSpPr/>
          <p:nvPr/>
        </p:nvSpPr>
        <p:spPr>
          <a:xfrm>
            <a:off x="6423768" y="382732"/>
            <a:ext cx="2604014" cy="923330"/>
          </a:xfrm>
          <a:prstGeom prst="rect">
            <a:avLst/>
          </a:prstGeom>
        </p:spPr>
        <p:txBody>
          <a:bodyPr wrap="square">
            <a:spAutoFit/>
          </a:bodyPr>
          <a:lstStyle/>
          <a:p>
            <a:pPr algn="ctr"/>
            <a:r>
              <a:rPr lang="en-US" dirty="0"/>
              <a:t>Economy: The cost of defense, and devaluation of Roman currency</a:t>
            </a:r>
          </a:p>
        </p:txBody>
      </p:sp>
      <p:sp>
        <p:nvSpPr>
          <p:cNvPr id="14" name="Rectangle 13"/>
          <p:cNvSpPr/>
          <p:nvPr/>
        </p:nvSpPr>
        <p:spPr>
          <a:xfrm>
            <a:off x="158125" y="2167371"/>
            <a:ext cx="2524275" cy="1477328"/>
          </a:xfrm>
          <a:prstGeom prst="rect">
            <a:avLst/>
          </a:prstGeom>
        </p:spPr>
        <p:txBody>
          <a:bodyPr wrap="square">
            <a:spAutoFit/>
          </a:bodyPr>
          <a:lstStyle/>
          <a:p>
            <a:pPr algn="ctr"/>
            <a:r>
              <a:rPr lang="en-US" dirty="0"/>
              <a:t>Military: Army membership started to include non-Romans, resulting in decline of discipline</a:t>
            </a:r>
          </a:p>
        </p:txBody>
      </p:sp>
      <p:sp>
        <p:nvSpPr>
          <p:cNvPr id="15" name="Rectangle 14"/>
          <p:cNvSpPr/>
          <p:nvPr/>
        </p:nvSpPr>
        <p:spPr>
          <a:xfrm>
            <a:off x="6540943" y="2505670"/>
            <a:ext cx="2474582" cy="923330"/>
          </a:xfrm>
          <a:prstGeom prst="rect">
            <a:avLst/>
          </a:prstGeom>
        </p:spPr>
        <p:txBody>
          <a:bodyPr wrap="square">
            <a:spAutoFit/>
          </a:bodyPr>
          <a:lstStyle/>
          <a:p>
            <a:pPr algn="ctr"/>
            <a:r>
              <a:rPr lang="en-US" dirty="0"/>
              <a:t>Moral decay: People’s loss of faith in Rome and the family</a:t>
            </a:r>
          </a:p>
        </p:txBody>
      </p:sp>
      <p:sp>
        <p:nvSpPr>
          <p:cNvPr id="16" name="Rectangle 15"/>
          <p:cNvSpPr/>
          <p:nvPr/>
        </p:nvSpPr>
        <p:spPr>
          <a:xfrm>
            <a:off x="158125" y="4549805"/>
            <a:ext cx="2286000" cy="923330"/>
          </a:xfrm>
          <a:prstGeom prst="rect">
            <a:avLst/>
          </a:prstGeom>
        </p:spPr>
        <p:txBody>
          <a:bodyPr wrap="square">
            <a:spAutoFit/>
          </a:bodyPr>
          <a:lstStyle/>
          <a:p>
            <a:pPr algn="ctr"/>
            <a:r>
              <a:rPr lang="en-US" dirty="0"/>
              <a:t>Political problems: Civil conflict and weak administration</a:t>
            </a:r>
          </a:p>
        </p:txBody>
      </p:sp>
      <p:sp>
        <p:nvSpPr>
          <p:cNvPr id="17" name="Rectangle 16"/>
          <p:cNvSpPr/>
          <p:nvPr/>
        </p:nvSpPr>
        <p:spPr>
          <a:xfrm>
            <a:off x="6581550" y="4587770"/>
            <a:ext cx="2562450" cy="646331"/>
          </a:xfrm>
          <a:prstGeom prst="rect">
            <a:avLst/>
          </a:prstGeom>
        </p:spPr>
        <p:txBody>
          <a:bodyPr wrap="square">
            <a:spAutoFit/>
          </a:bodyPr>
          <a:lstStyle/>
          <a:p>
            <a:pPr algn="ctr"/>
            <a:r>
              <a:rPr lang="en-US" dirty="0"/>
              <a:t>Invasion: Attacks on borders</a:t>
            </a:r>
          </a:p>
        </p:txBody>
      </p:sp>
      <p:sp>
        <p:nvSpPr>
          <p:cNvPr id="18" name="Rectangle 17"/>
          <p:cNvSpPr/>
          <p:nvPr/>
        </p:nvSpPr>
        <p:spPr>
          <a:xfrm>
            <a:off x="3216146" y="4368235"/>
            <a:ext cx="2879853" cy="2209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
          <p:cNvSpPr>
            <a:spLocks noChangeArrowheads="1"/>
          </p:cNvSpPr>
          <p:nvPr/>
        </p:nvSpPr>
        <p:spPr bwMode="auto">
          <a:xfrm>
            <a:off x="3204808" y="4688304"/>
            <a:ext cx="29025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Over a 300 year period, the western part of the Roman Empire steadily declined because of internal and external problems.</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21" name="Straight Connector 20"/>
          <p:cNvCxnSpPr>
            <a:stCxn id="5" idx="3"/>
          </p:cNvCxnSpPr>
          <p:nvPr/>
        </p:nvCxnSpPr>
        <p:spPr>
          <a:xfrm flipV="1">
            <a:off x="2711707" y="986770"/>
            <a:ext cx="50443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4" idx="1"/>
          </p:cNvCxnSpPr>
          <p:nvPr/>
        </p:nvCxnSpPr>
        <p:spPr>
          <a:xfrm flipV="1">
            <a:off x="2209800" y="1007554"/>
            <a:ext cx="990600" cy="115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3"/>
          </p:cNvCxnSpPr>
          <p:nvPr/>
        </p:nvCxnSpPr>
        <p:spPr>
          <a:xfrm flipV="1">
            <a:off x="2689327" y="1007553"/>
            <a:ext cx="526819" cy="3865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1"/>
            <a:endCxn id="4" idx="3"/>
          </p:cNvCxnSpPr>
          <p:nvPr/>
        </p:nvCxnSpPr>
        <p:spPr>
          <a:xfrm flipH="1">
            <a:off x="5912107" y="986771"/>
            <a:ext cx="412493" cy="20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4" idx="3"/>
          </p:cNvCxnSpPr>
          <p:nvPr/>
        </p:nvCxnSpPr>
        <p:spPr>
          <a:xfrm flipH="1" flipV="1">
            <a:off x="5912107" y="1007554"/>
            <a:ext cx="1250693" cy="115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1"/>
            <a:endCxn id="4" idx="3"/>
          </p:cNvCxnSpPr>
          <p:nvPr/>
        </p:nvCxnSpPr>
        <p:spPr>
          <a:xfrm flipH="1" flipV="1">
            <a:off x="5912107" y="1007554"/>
            <a:ext cx="561751" cy="3865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 idx="0"/>
            <a:endCxn id="4" idx="2"/>
          </p:cNvCxnSpPr>
          <p:nvPr/>
        </p:nvCxnSpPr>
        <p:spPr>
          <a:xfrm flipH="1" flipV="1">
            <a:off x="4556254" y="1841925"/>
            <a:ext cx="7872" cy="8181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89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6554"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94264" cy="369332"/>
          </a:xfrm>
          <a:prstGeom prst="rect">
            <a:avLst/>
          </a:prstGeom>
        </p:spPr>
        <p:txBody>
          <a:bodyPr wrap="none">
            <a:spAutoFit/>
          </a:bodyPr>
          <a:lstStyle/>
          <a:p>
            <a:r>
              <a:rPr lang="en-US" b="1" i="1" u="sng" dirty="0" smtClean="0"/>
              <a:t>STANDARD WHI.6k</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318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227871"/>
            <a:ext cx="2711707" cy="182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42"/>
            <a:ext cx="2718634" cy="20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8" y="240996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3255012" y="684387"/>
            <a:ext cx="26570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Division of the Roman Empire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546273" y="542470"/>
            <a:ext cx="2590800" cy="1200329"/>
          </a:xfrm>
          <a:prstGeom prst="rect">
            <a:avLst/>
          </a:prstGeom>
        </p:spPr>
        <p:txBody>
          <a:bodyPr wrap="square">
            <a:spAutoFit/>
          </a:bodyPr>
          <a:lstStyle/>
          <a:p>
            <a:pPr algn="ctr"/>
            <a:r>
              <a:rPr lang="en-US" dirty="0"/>
              <a:t>Move of the capital by Constantine from Rome to Byzantium, renaming it Constantinople</a:t>
            </a:r>
          </a:p>
        </p:txBody>
      </p:sp>
      <p:sp>
        <p:nvSpPr>
          <p:cNvPr id="10" name="Rectangle 9"/>
          <p:cNvSpPr/>
          <p:nvPr/>
        </p:nvSpPr>
        <p:spPr>
          <a:xfrm>
            <a:off x="216317" y="322130"/>
            <a:ext cx="2286000" cy="1754326"/>
          </a:xfrm>
          <a:prstGeom prst="rect">
            <a:avLst/>
          </a:prstGeom>
        </p:spPr>
        <p:txBody>
          <a:bodyPr wrap="square">
            <a:spAutoFit/>
          </a:bodyPr>
          <a:lstStyle/>
          <a:p>
            <a:pPr algn="ctr"/>
            <a:r>
              <a:rPr lang="en-US" dirty="0"/>
              <a:t>Survival of the Western Roman Empire until 476 </a:t>
            </a:r>
            <a:r>
              <a:rPr lang="en-US" cap="small" dirty="0" err="1"/>
              <a:t>a.d.</a:t>
            </a:r>
            <a:r>
              <a:rPr lang="en-US" cap="small" dirty="0"/>
              <a:t> (</a:t>
            </a:r>
            <a:r>
              <a:rPr lang="en-US" cap="small" dirty="0" err="1"/>
              <a:t>c.e</a:t>
            </a:r>
            <a:r>
              <a:rPr lang="en-US" cap="small" dirty="0"/>
              <a:t>.), </a:t>
            </a:r>
            <a:r>
              <a:rPr lang="en-US" dirty="0"/>
              <a:t>when it ceased to have a Roman Emperor</a:t>
            </a:r>
          </a:p>
        </p:txBody>
      </p:sp>
      <p:sp>
        <p:nvSpPr>
          <p:cNvPr id="11" name="Rectangle 10"/>
          <p:cNvSpPr/>
          <p:nvPr/>
        </p:nvSpPr>
        <p:spPr>
          <a:xfrm>
            <a:off x="41051" y="3038703"/>
            <a:ext cx="2711707" cy="646331"/>
          </a:xfrm>
          <a:prstGeom prst="rect">
            <a:avLst/>
          </a:prstGeom>
        </p:spPr>
        <p:txBody>
          <a:bodyPr wrap="square">
            <a:spAutoFit/>
          </a:bodyPr>
          <a:lstStyle/>
          <a:p>
            <a:pPr algn="ctr"/>
            <a:r>
              <a:rPr lang="en-US" dirty="0"/>
              <a:t>Eastern Roman Empire (Byzantine Empire)</a:t>
            </a:r>
          </a:p>
        </p:txBody>
      </p:sp>
      <p:sp>
        <p:nvSpPr>
          <p:cNvPr id="12" name="Rectangle 11"/>
          <p:cNvSpPr/>
          <p:nvPr/>
        </p:nvSpPr>
        <p:spPr>
          <a:xfrm>
            <a:off x="6324601" y="2286000"/>
            <a:ext cx="26670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a:spLocks noChangeArrowheads="1"/>
          </p:cNvSpPr>
          <p:nvPr/>
        </p:nvSpPr>
        <p:spPr bwMode="auto">
          <a:xfrm>
            <a:off x="6324601" y="2933978"/>
            <a:ext cx="2666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Over a 300 year period, the western part of the Roman Empire steadily declined because of internal and external problems.</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4" name="Rectangle 13"/>
          <p:cNvSpPr/>
          <p:nvPr/>
        </p:nvSpPr>
        <p:spPr>
          <a:xfrm>
            <a:off x="183634" y="4350327"/>
            <a:ext cx="50700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https://encrypted-tbn2.gstatic.com/images?q=tbn:ANd9GcShTnvvK04z23lcAKqfk4xEQTHmR8pJu2LUm1NgwUa8CQuD08H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59" y="4469960"/>
            <a:ext cx="4552950" cy="212293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a:endCxn id="4" idx="1"/>
          </p:cNvCxnSpPr>
          <p:nvPr/>
        </p:nvCxnSpPr>
        <p:spPr>
          <a:xfrm flipV="1">
            <a:off x="2718634" y="1007554"/>
            <a:ext cx="481766" cy="2236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3"/>
            <a:endCxn id="4" idx="1"/>
          </p:cNvCxnSpPr>
          <p:nvPr/>
        </p:nvCxnSpPr>
        <p:spPr>
          <a:xfrm flipV="1">
            <a:off x="2718634" y="1007554"/>
            <a:ext cx="481766" cy="186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1"/>
            <a:endCxn id="8" idx="3"/>
          </p:cNvCxnSpPr>
          <p:nvPr/>
        </p:nvCxnSpPr>
        <p:spPr>
          <a:xfrm flipH="1" flipV="1">
            <a:off x="5912108" y="1007553"/>
            <a:ext cx="520185" cy="135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 idx="0"/>
            <a:endCxn id="4" idx="2"/>
          </p:cNvCxnSpPr>
          <p:nvPr/>
        </p:nvCxnSpPr>
        <p:spPr>
          <a:xfrm flipV="1">
            <a:off x="4556254" y="1841925"/>
            <a:ext cx="0" cy="82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0"/>
            <a:endCxn id="7" idx="2"/>
          </p:cNvCxnSpPr>
          <p:nvPr/>
        </p:nvCxnSpPr>
        <p:spPr>
          <a:xfrm flipH="1" flipV="1">
            <a:off x="1392062" y="4078705"/>
            <a:ext cx="1326572" cy="2716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4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Roman Empire Map Blank roman empire map blank">
            <a:hlinkClick r:id="rId2" tooltip="Blank roman empire map blan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17" y="277091"/>
            <a:ext cx="8610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2563" y="4116939"/>
            <a:ext cx="1067921" cy="369332"/>
          </a:xfrm>
          <a:prstGeom prst="rect">
            <a:avLst/>
          </a:prstGeom>
        </p:spPr>
        <p:txBody>
          <a:bodyPr wrap="none">
            <a:spAutoFit/>
          </a:bodyPr>
          <a:lstStyle/>
          <a:p>
            <a:r>
              <a:rPr lang="en-US" b="1" i="1" u="sng" dirty="0"/>
              <a:t>Carthage</a:t>
            </a:r>
          </a:p>
        </p:txBody>
      </p:sp>
      <p:sp>
        <p:nvSpPr>
          <p:cNvPr id="3" name="Rectangle 3"/>
          <p:cNvSpPr>
            <a:spLocks noChangeArrowheads="1"/>
          </p:cNvSpPr>
          <p:nvPr/>
        </p:nvSpPr>
        <p:spPr bwMode="auto">
          <a:xfrm>
            <a:off x="2498295" y="2209800"/>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95300" algn="l"/>
              </a:tabLst>
              <a:defRPr>
                <a:solidFill>
                  <a:schemeClr val="tx1"/>
                </a:solidFill>
                <a:latin typeface="Arial" pitchFamily="34" charset="0"/>
                <a:cs typeface="Arial" pitchFamily="34" charset="0"/>
              </a:defRPr>
            </a:lvl1pPr>
            <a:lvl2pPr fontAlgn="base">
              <a:spcBef>
                <a:spcPct val="0"/>
              </a:spcBef>
              <a:spcAft>
                <a:spcPct val="0"/>
              </a:spcAft>
              <a:tabLst>
                <a:tab pos="495300" algn="l"/>
              </a:tabLst>
              <a:defRPr>
                <a:solidFill>
                  <a:schemeClr val="tx1"/>
                </a:solidFill>
                <a:latin typeface="Arial" pitchFamily="34" charset="0"/>
                <a:cs typeface="Arial" pitchFamily="34" charset="0"/>
              </a:defRPr>
            </a:lvl2pPr>
            <a:lvl3pPr fontAlgn="base">
              <a:spcBef>
                <a:spcPct val="0"/>
              </a:spcBef>
              <a:spcAft>
                <a:spcPct val="0"/>
              </a:spcAft>
              <a:tabLst>
                <a:tab pos="495300" algn="l"/>
              </a:tabLst>
              <a:defRPr>
                <a:solidFill>
                  <a:schemeClr val="tx1"/>
                </a:solidFill>
                <a:latin typeface="Arial" pitchFamily="34" charset="0"/>
                <a:cs typeface="Arial" pitchFamily="34" charset="0"/>
              </a:defRPr>
            </a:lvl3pPr>
            <a:lvl4pPr fontAlgn="base">
              <a:spcBef>
                <a:spcPct val="0"/>
              </a:spcBef>
              <a:spcAft>
                <a:spcPct val="0"/>
              </a:spcAft>
              <a:tabLst>
                <a:tab pos="495300" algn="l"/>
              </a:tabLst>
              <a:defRPr>
                <a:solidFill>
                  <a:schemeClr val="tx1"/>
                </a:solidFill>
                <a:latin typeface="Arial" pitchFamily="34" charset="0"/>
                <a:cs typeface="Arial" pitchFamily="34" charset="0"/>
              </a:defRPr>
            </a:lvl4pPr>
            <a:lvl5pPr fontAlgn="base">
              <a:spcBef>
                <a:spcPct val="0"/>
              </a:spcBef>
              <a:spcAft>
                <a:spcPct val="0"/>
              </a:spcAft>
              <a:tabLst>
                <a:tab pos="495300" algn="l"/>
              </a:tabLst>
              <a:defRPr>
                <a:solidFill>
                  <a:schemeClr val="tx1"/>
                </a:solidFill>
                <a:latin typeface="Arial" pitchFamily="34" charset="0"/>
                <a:cs typeface="Arial" pitchFamily="34" charset="0"/>
              </a:defRPr>
            </a:lvl5pPr>
            <a:lvl6pPr fontAlgn="base">
              <a:spcBef>
                <a:spcPct val="0"/>
              </a:spcBef>
              <a:spcAft>
                <a:spcPct val="0"/>
              </a:spcAft>
              <a:tabLst>
                <a:tab pos="495300" algn="l"/>
              </a:tabLst>
              <a:defRPr>
                <a:solidFill>
                  <a:schemeClr val="tx1"/>
                </a:solidFill>
                <a:latin typeface="Arial" pitchFamily="34" charset="0"/>
                <a:cs typeface="Arial" pitchFamily="34" charset="0"/>
              </a:defRPr>
            </a:lvl6pPr>
            <a:lvl7pPr fontAlgn="base">
              <a:spcBef>
                <a:spcPct val="0"/>
              </a:spcBef>
              <a:spcAft>
                <a:spcPct val="0"/>
              </a:spcAft>
              <a:tabLst>
                <a:tab pos="495300" algn="l"/>
              </a:tabLst>
              <a:defRPr>
                <a:solidFill>
                  <a:schemeClr val="tx1"/>
                </a:solidFill>
                <a:latin typeface="Arial" pitchFamily="34" charset="0"/>
                <a:cs typeface="Arial" pitchFamily="34" charset="0"/>
              </a:defRPr>
            </a:lvl7pPr>
            <a:lvl8pPr fontAlgn="base">
              <a:spcBef>
                <a:spcPct val="0"/>
              </a:spcBef>
              <a:spcAft>
                <a:spcPct val="0"/>
              </a:spcAft>
              <a:tabLst>
                <a:tab pos="495300" algn="l"/>
              </a:tabLst>
              <a:defRPr>
                <a:solidFill>
                  <a:schemeClr val="tx1"/>
                </a:solidFill>
                <a:latin typeface="Arial" pitchFamily="34" charset="0"/>
                <a:cs typeface="Arial" pitchFamily="34" charset="0"/>
              </a:defRPr>
            </a:lvl8pPr>
            <a:lvl9pPr fontAlgn="base">
              <a:spcBef>
                <a:spcPct val="0"/>
              </a:spcBef>
              <a:spcAft>
                <a:spcPct val="0"/>
              </a:spcAft>
              <a:tabLst>
                <a:tab pos="4953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tab pos="495300" algn="l"/>
              </a:tabLst>
            </a:pPr>
            <a:r>
              <a:rPr kumimoji="0" lang="en-US" altLang="en-US" b="1" i="1" strike="noStrike" cap="none" normalizeH="0" baseline="0" dirty="0" smtClean="0">
                <a:ln>
                  <a:noFill/>
                </a:ln>
                <a:solidFill>
                  <a:schemeClr val="tx1"/>
                </a:solidFill>
                <a:effectLst/>
                <a:latin typeface="Arial" pitchFamily="34" charset="0"/>
                <a:ea typeface="Times New Roman" pitchFamily="18" charset="0"/>
                <a:cs typeface="Arial" pitchFamily="34" charset="0"/>
              </a:rPr>
              <a:t>Gaul</a:t>
            </a:r>
            <a:endParaRPr kumimoji="0" lang="en-US" altLang="en-US" b="1" i="1"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600200" y="3260559"/>
            <a:ext cx="710451" cy="369332"/>
          </a:xfrm>
          <a:prstGeom prst="rect">
            <a:avLst/>
          </a:prstGeom>
        </p:spPr>
        <p:txBody>
          <a:bodyPr wrap="none">
            <a:spAutoFit/>
          </a:bodyPr>
          <a:lstStyle/>
          <a:p>
            <a:r>
              <a:rPr lang="en-US" b="1" i="1" dirty="0"/>
              <a:t>Spain</a:t>
            </a:r>
          </a:p>
        </p:txBody>
      </p:sp>
      <p:sp>
        <p:nvSpPr>
          <p:cNvPr id="5" name="Rectangle 4"/>
          <p:cNvSpPr/>
          <p:nvPr/>
        </p:nvSpPr>
        <p:spPr>
          <a:xfrm>
            <a:off x="4724400" y="2793060"/>
            <a:ext cx="1107483" cy="646331"/>
          </a:xfrm>
          <a:prstGeom prst="rect">
            <a:avLst/>
          </a:prstGeom>
        </p:spPr>
        <p:txBody>
          <a:bodyPr wrap="none">
            <a:spAutoFit/>
          </a:bodyPr>
          <a:lstStyle/>
          <a:p>
            <a:pPr algn="ctr"/>
            <a:r>
              <a:rPr lang="en-US" b="1" i="1" dirty="0"/>
              <a:t>Balkan </a:t>
            </a:r>
            <a:endParaRPr lang="en-US" b="1" i="1" dirty="0" smtClean="0"/>
          </a:p>
          <a:p>
            <a:pPr algn="ctr"/>
            <a:r>
              <a:rPr lang="en-US" b="1" i="1" dirty="0" smtClean="0"/>
              <a:t>Peninsula</a:t>
            </a:r>
            <a:endParaRPr lang="en-US" b="1" i="1" dirty="0"/>
          </a:p>
        </p:txBody>
      </p:sp>
      <p:sp>
        <p:nvSpPr>
          <p:cNvPr id="6" name="Rectangle 5"/>
          <p:cNvSpPr/>
          <p:nvPr/>
        </p:nvSpPr>
        <p:spPr>
          <a:xfrm>
            <a:off x="6136683" y="3537557"/>
            <a:ext cx="1225015" cy="369332"/>
          </a:xfrm>
          <a:prstGeom prst="rect">
            <a:avLst/>
          </a:prstGeom>
        </p:spPr>
        <p:txBody>
          <a:bodyPr wrap="none">
            <a:spAutoFit/>
          </a:bodyPr>
          <a:lstStyle/>
          <a:p>
            <a:r>
              <a:rPr lang="en-US" b="1" i="1" dirty="0"/>
              <a:t>Asia </a:t>
            </a:r>
            <a:r>
              <a:rPr lang="en-US" b="1" i="1" dirty="0" smtClean="0"/>
              <a:t>Minor</a:t>
            </a:r>
            <a:endParaRPr lang="en-US" b="1" i="1" dirty="0"/>
          </a:p>
        </p:txBody>
      </p:sp>
      <p:sp>
        <p:nvSpPr>
          <p:cNvPr id="7" name="Rectangle 6"/>
          <p:cNvSpPr/>
          <p:nvPr/>
        </p:nvSpPr>
        <p:spPr>
          <a:xfrm>
            <a:off x="5424821" y="1639393"/>
            <a:ext cx="2002471" cy="369332"/>
          </a:xfrm>
          <a:prstGeom prst="rect">
            <a:avLst/>
          </a:prstGeom>
        </p:spPr>
        <p:txBody>
          <a:bodyPr wrap="none">
            <a:spAutoFit/>
          </a:bodyPr>
          <a:lstStyle/>
          <a:p>
            <a:r>
              <a:rPr lang="en-US" b="1" i="1" u="sng" dirty="0"/>
              <a:t>Dardanelles Straits</a:t>
            </a:r>
          </a:p>
        </p:txBody>
      </p:sp>
      <p:cxnSp>
        <p:nvCxnSpPr>
          <p:cNvPr id="9" name="Straight Arrow Connector 8"/>
          <p:cNvCxnSpPr/>
          <p:nvPr/>
        </p:nvCxnSpPr>
        <p:spPr>
          <a:xfrm flipH="1">
            <a:off x="6005064" y="2008725"/>
            <a:ext cx="406257" cy="1430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1673" y="2354726"/>
            <a:ext cx="952568" cy="646331"/>
          </a:xfrm>
          <a:prstGeom prst="rect">
            <a:avLst/>
          </a:prstGeom>
        </p:spPr>
        <p:txBody>
          <a:bodyPr wrap="none">
            <a:spAutoFit/>
          </a:bodyPr>
          <a:lstStyle/>
          <a:p>
            <a:pPr algn="ctr"/>
            <a:r>
              <a:rPr lang="en-US" dirty="0">
                <a:solidFill>
                  <a:schemeClr val="bg1"/>
                </a:solidFill>
              </a:rPr>
              <a:t>Atlantic </a:t>
            </a:r>
            <a:endParaRPr lang="en-US" dirty="0" smtClean="0">
              <a:solidFill>
                <a:schemeClr val="bg1"/>
              </a:solidFill>
            </a:endParaRPr>
          </a:p>
          <a:p>
            <a:pPr algn="ctr"/>
            <a:r>
              <a:rPr lang="en-US" dirty="0" smtClean="0">
                <a:solidFill>
                  <a:schemeClr val="bg1"/>
                </a:solidFill>
              </a:rPr>
              <a:t>Ocean</a:t>
            </a:r>
            <a:endParaRPr lang="en-US" dirty="0">
              <a:solidFill>
                <a:schemeClr val="bg1"/>
              </a:solidFill>
            </a:endParaRPr>
          </a:p>
        </p:txBody>
      </p:sp>
      <p:sp>
        <p:nvSpPr>
          <p:cNvPr id="13" name="Rectangle 12"/>
          <p:cNvSpPr/>
          <p:nvPr/>
        </p:nvSpPr>
        <p:spPr>
          <a:xfrm>
            <a:off x="4286940" y="4223266"/>
            <a:ext cx="1982402" cy="369332"/>
          </a:xfrm>
          <a:prstGeom prst="rect">
            <a:avLst/>
          </a:prstGeom>
        </p:spPr>
        <p:txBody>
          <a:bodyPr wrap="none">
            <a:spAutoFit/>
          </a:bodyPr>
          <a:lstStyle/>
          <a:p>
            <a:r>
              <a:rPr lang="en-US" dirty="0">
                <a:solidFill>
                  <a:schemeClr val="bg1"/>
                </a:solidFill>
              </a:rPr>
              <a:t>Mediterranean Sea</a:t>
            </a:r>
          </a:p>
        </p:txBody>
      </p:sp>
      <p:sp>
        <p:nvSpPr>
          <p:cNvPr id="14" name="Rectangle 13"/>
          <p:cNvSpPr/>
          <p:nvPr/>
        </p:nvSpPr>
        <p:spPr>
          <a:xfrm>
            <a:off x="6426056" y="2724058"/>
            <a:ext cx="1059906" cy="369332"/>
          </a:xfrm>
          <a:prstGeom prst="rect">
            <a:avLst/>
          </a:prstGeom>
        </p:spPr>
        <p:txBody>
          <a:bodyPr wrap="none">
            <a:spAutoFit/>
          </a:bodyPr>
          <a:lstStyle/>
          <a:p>
            <a:r>
              <a:rPr lang="en-US" dirty="0">
                <a:solidFill>
                  <a:schemeClr val="bg1"/>
                </a:solidFill>
              </a:rPr>
              <a:t>Black Sea</a:t>
            </a:r>
          </a:p>
        </p:txBody>
      </p:sp>
      <p:sp>
        <p:nvSpPr>
          <p:cNvPr id="15" name="Rectangle 14"/>
          <p:cNvSpPr/>
          <p:nvPr/>
        </p:nvSpPr>
        <p:spPr>
          <a:xfrm rot="20256647">
            <a:off x="4181621" y="392599"/>
            <a:ext cx="1085554" cy="369332"/>
          </a:xfrm>
          <a:prstGeom prst="rect">
            <a:avLst/>
          </a:prstGeom>
        </p:spPr>
        <p:txBody>
          <a:bodyPr wrap="none">
            <a:spAutoFit/>
          </a:bodyPr>
          <a:lstStyle/>
          <a:p>
            <a:r>
              <a:rPr lang="en-US" dirty="0">
                <a:solidFill>
                  <a:schemeClr val="bg1"/>
                </a:solidFill>
              </a:rPr>
              <a:t>Baltic Sea</a:t>
            </a:r>
          </a:p>
        </p:txBody>
      </p:sp>
      <p:sp>
        <p:nvSpPr>
          <p:cNvPr id="16" name="Rectangle 15"/>
          <p:cNvSpPr/>
          <p:nvPr/>
        </p:nvSpPr>
        <p:spPr>
          <a:xfrm>
            <a:off x="3639373" y="3831479"/>
            <a:ext cx="389850" cy="584775"/>
          </a:xfrm>
          <a:prstGeom prst="rect">
            <a:avLst/>
          </a:prstGeom>
        </p:spPr>
        <p:txBody>
          <a:bodyPr wrap="none">
            <a:spAutoFit/>
          </a:bodyPr>
          <a:lstStyle/>
          <a:p>
            <a:r>
              <a:rPr lang="en-US" sz="3200" dirty="0" smtClean="0"/>
              <a:t>*</a:t>
            </a:r>
            <a:endParaRPr lang="en-US" sz="3200" dirty="0"/>
          </a:p>
        </p:txBody>
      </p:sp>
      <p:sp>
        <p:nvSpPr>
          <p:cNvPr id="18" name="Rectangle 17"/>
          <p:cNvSpPr/>
          <p:nvPr/>
        </p:nvSpPr>
        <p:spPr>
          <a:xfrm>
            <a:off x="3985210" y="2860450"/>
            <a:ext cx="389850" cy="584775"/>
          </a:xfrm>
          <a:prstGeom prst="rect">
            <a:avLst/>
          </a:prstGeom>
        </p:spPr>
        <p:txBody>
          <a:bodyPr wrap="none">
            <a:spAutoFit/>
          </a:bodyPr>
          <a:lstStyle/>
          <a:p>
            <a:r>
              <a:rPr lang="en-US" sz="3200" dirty="0" smtClean="0"/>
              <a:t>*</a:t>
            </a:r>
            <a:endParaRPr lang="en-US" sz="3200" dirty="0"/>
          </a:p>
        </p:txBody>
      </p:sp>
      <p:sp>
        <p:nvSpPr>
          <p:cNvPr id="17" name="Rectangle 4"/>
          <p:cNvSpPr>
            <a:spLocks noChangeArrowheads="1"/>
          </p:cNvSpPr>
          <p:nvPr/>
        </p:nvSpPr>
        <p:spPr bwMode="auto">
          <a:xfrm>
            <a:off x="3874006" y="2845060"/>
            <a:ext cx="732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1" i="1" u="sng" strike="noStrike" cap="none" normalizeH="0" baseline="0" dirty="0" smtClean="0">
                <a:ln>
                  <a:noFill/>
                </a:ln>
                <a:solidFill>
                  <a:schemeClr val="tx1"/>
                </a:solidFill>
                <a:effectLst/>
                <a:latin typeface="+mj-lt"/>
                <a:ea typeface="Times New Roman" pitchFamily="18" charset="0"/>
                <a:cs typeface="Arial" pitchFamily="34" charset="0"/>
              </a:rPr>
              <a:t>Rome</a:t>
            </a:r>
            <a:endParaRPr kumimoji="0" lang="en-US" altLang="en-US" b="1" i="1" u="sng"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p:nvPr/>
        </p:nvSpPr>
        <p:spPr>
          <a:xfrm>
            <a:off x="6911996" y="4572513"/>
            <a:ext cx="389850" cy="584775"/>
          </a:xfrm>
          <a:prstGeom prst="rect">
            <a:avLst/>
          </a:prstGeom>
        </p:spPr>
        <p:txBody>
          <a:bodyPr wrap="none">
            <a:spAutoFit/>
          </a:bodyPr>
          <a:lstStyle/>
          <a:p>
            <a:r>
              <a:rPr lang="en-US" sz="3200" dirty="0" smtClean="0"/>
              <a:t>*</a:t>
            </a:r>
            <a:endParaRPr lang="en-US" sz="3200" dirty="0"/>
          </a:p>
        </p:txBody>
      </p:sp>
      <p:sp>
        <p:nvSpPr>
          <p:cNvPr id="21" name="Rectangle 20"/>
          <p:cNvSpPr/>
          <p:nvPr/>
        </p:nvSpPr>
        <p:spPr>
          <a:xfrm>
            <a:off x="6092670" y="3091282"/>
            <a:ext cx="389850" cy="584775"/>
          </a:xfrm>
          <a:prstGeom prst="rect">
            <a:avLst/>
          </a:prstGeom>
        </p:spPr>
        <p:txBody>
          <a:bodyPr wrap="none">
            <a:spAutoFit/>
          </a:bodyPr>
          <a:lstStyle/>
          <a:p>
            <a:r>
              <a:rPr lang="en-US" sz="3200" dirty="0" smtClean="0"/>
              <a:t>*</a:t>
            </a:r>
            <a:endParaRPr lang="en-US" sz="3200" dirty="0"/>
          </a:p>
        </p:txBody>
      </p:sp>
      <p:sp>
        <p:nvSpPr>
          <p:cNvPr id="22" name="Rectangle 21"/>
          <p:cNvSpPr/>
          <p:nvPr/>
        </p:nvSpPr>
        <p:spPr>
          <a:xfrm>
            <a:off x="5377884" y="3539091"/>
            <a:ext cx="389850" cy="584775"/>
          </a:xfrm>
          <a:prstGeom prst="rect">
            <a:avLst/>
          </a:prstGeom>
        </p:spPr>
        <p:txBody>
          <a:bodyPr wrap="none">
            <a:spAutoFit/>
          </a:bodyPr>
          <a:lstStyle/>
          <a:p>
            <a:r>
              <a:rPr lang="en-US" sz="3200" dirty="0" smtClean="0"/>
              <a:t>*</a:t>
            </a:r>
            <a:endParaRPr lang="en-US" sz="3200" dirty="0"/>
          </a:p>
        </p:txBody>
      </p:sp>
      <p:sp>
        <p:nvSpPr>
          <p:cNvPr id="19" name="Rectangle 18"/>
          <p:cNvSpPr/>
          <p:nvPr/>
        </p:nvSpPr>
        <p:spPr>
          <a:xfrm>
            <a:off x="7106921" y="4792696"/>
            <a:ext cx="1146468" cy="369332"/>
          </a:xfrm>
          <a:prstGeom prst="rect">
            <a:avLst/>
          </a:prstGeom>
        </p:spPr>
        <p:txBody>
          <a:bodyPr wrap="none">
            <a:spAutoFit/>
          </a:bodyPr>
          <a:lstStyle/>
          <a:p>
            <a:r>
              <a:rPr lang="en-US" b="1" i="1" u="sng" dirty="0"/>
              <a:t>Jerusalem</a:t>
            </a:r>
          </a:p>
        </p:txBody>
      </p:sp>
      <p:sp>
        <p:nvSpPr>
          <p:cNvPr id="23" name="Rectangle 22"/>
          <p:cNvSpPr/>
          <p:nvPr/>
        </p:nvSpPr>
        <p:spPr>
          <a:xfrm>
            <a:off x="6303399" y="3174499"/>
            <a:ext cx="1633268" cy="369332"/>
          </a:xfrm>
          <a:prstGeom prst="rect">
            <a:avLst/>
          </a:prstGeom>
        </p:spPr>
        <p:txBody>
          <a:bodyPr wrap="none">
            <a:spAutoFit/>
          </a:bodyPr>
          <a:lstStyle/>
          <a:p>
            <a:r>
              <a:rPr lang="en-US" b="1" i="1" u="sng" dirty="0"/>
              <a:t>Constantinople</a:t>
            </a:r>
          </a:p>
        </p:txBody>
      </p:sp>
      <p:sp>
        <p:nvSpPr>
          <p:cNvPr id="24" name="Rectangle 23"/>
          <p:cNvSpPr/>
          <p:nvPr/>
        </p:nvSpPr>
        <p:spPr>
          <a:xfrm>
            <a:off x="5545776" y="3749884"/>
            <a:ext cx="850810" cy="369332"/>
          </a:xfrm>
          <a:prstGeom prst="rect">
            <a:avLst/>
          </a:prstGeom>
        </p:spPr>
        <p:txBody>
          <a:bodyPr wrap="none">
            <a:spAutoFit/>
          </a:bodyPr>
          <a:lstStyle/>
          <a:p>
            <a:r>
              <a:rPr lang="en-US" b="1" i="1" u="sng" dirty="0"/>
              <a:t>Athens</a:t>
            </a:r>
          </a:p>
        </p:txBody>
      </p:sp>
      <p:sp>
        <p:nvSpPr>
          <p:cNvPr id="25" name="Rectangle 24"/>
          <p:cNvSpPr/>
          <p:nvPr/>
        </p:nvSpPr>
        <p:spPr>
          <a:xfrm rot="19331907">
            <a:off x="3249138" y="2071301"/>
            <a:ext cx="979114" cy="646331"/>
          </a:xfrm>
          <a:prstGeom prst="rect">
            <a:avLst/>
          </a:prstGeom>
        </p:spPr>
        <p:txBody>
          <a:bodyPr wrap="none">
            <a:spAutoFit/>
          </a:bodyPr>
          <a:lstStyle/>
          <a:p>
            <a:r>
              <a:rPr lang="en-US" sz="3600" i="1" dirty="0"/>
              <a:t>Alps</a:t>
            </a:r>
          </a:p>
        </p:txBody>
      </p:sp>
      <p:sp>
        <p:nvSpPr>
          <p:cNvPr id="26" name="Rectangle 3"/>
          <p:cNvSpPr>
            <a:spLocks noChangeArrowheads="1"/>
          </p:cNvSpPr>
          <p:nvPr/>
        </p:nvSpPr>
        <p:spPr bwMode="auto">
          <a:xfrm>
            <a:off x="1875254" y="967946"/>
            <a:ext cx="915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95300" algn="l"/>
              </a:tabLst>
              <a:defRPr>
                <a:solidFill>
                  <a:schemeClr val="tx1"/>
                </a:solidFill>
                <a:latin typeface="Arial" pitchFamily="34" charset="0"/>
                <a:cs typeface="Arial" pitchFamily="34" charset="0"/>
              </a:defRPr>
            </a:lvl1pPr>
            <a:lvl2pPr fontAlgn="base">
              <a:spcBef>
                <a:spcPct val="0"/>
              </a:spcBef>
              <a:spcAft>
                <a:spcPct val="0"/>
              </a:spcAft>
              <a:tabLst>
                <a:tab pos="495300" algn="l"/>
              </a:tabLst>
              <a:defRPr>
                <a:solidFill>
                  <a:schemeClr val="tx1"/>
                </a:solidFill>
                <a:latin typeface="Arial" pitchFamily="34" charset="0"/>
                <a:cs typeface="Arial" pitchFamily="34" charset="0"/>
              </a:defRPr>
            </a:lvl2pPr>
            <a:lvl3pPr fontAlgn="base">
              <a:spcBef>
                <a:spcPct val="0"/>
              </a:spcBef>
              <a:spcAft>
                <a:spcPct val="0"/>
              </a:spcAft>
              <a:tabLst>
                <a:tab pos="495300" algn="l"/>
              </a:tabLst>
              <a:defRPr>
                <a:solidFill>
                  <a:schemeClr val="tx1"/>
                </a:solidFill>
                <a:latin typeface="Arial" pitchFamily="34" charset="0"/>
                <a:cs typeface="Arial" pitchFamily="34" charset="0"/>
              </a:defRPr>
            </a:lvl3pPr>
            <a:lvl4pPr fontAlgn="base">
              <a:spcBef>
                <a:spcPct val="0"/>
              </a:spcBef>
              <a:spcAft>
                <a:spcPct val="0"/>
              </a:spcAft>
              <a:tabLst>
                <a:tab pos="495300" algn="l"/>
              </a:tabLst>
              <a:defRPr>
                <a:solidFill>
                  <a:schemeClr val="tx1"/>
                </a:solidFill>
                <a:latin typeface="Arial" pitchFamily="34" charset="0"/>
                <a:cs typeface="Arial" pitchFamily="34" charset="0"/>
              </a:defRPr>
            </a:lvl4pPr>
            <a:lvl5pPr fontAlgn="base">
              <a:spcBef>
                <a:spcPct val="0"/>
              </a:spcBef>
              <a:spcAft>
                <a:spcPct val="0"/>
              </a:spcAft>
              <a:tabLst>
                <a:tab pos="495300" algn="l"/>
              </a:tabLst>
              <a:defRPr>
                <a:solidFill>
                  <a:schemeClr val="tx1"/>
                </a:solidFill>
                <a:latin typeface="Arial" pitchFamily="34" charset="0"/>
                <a:cs typeface="Arial" pitchFamily="34" charset="0"/>
              </a:defRPr>
            </a:lvl5pPr>
            <a:lvl6pPr fontAlgn="base">
              <a:spcBef>
                <a:spcPct val="0"/>
              </a:spcBef>
              <a:spcAft>
                <a:spcPct val="0"/>
              </a:spcAft>
              <a:tabLst>
                <a:tab pos="495300" algn="l"/>
              </a:tabLst>
              <a:defRPr>
                <a:solidFill>
                  <a:schemeClr val="tx1"/>
                </a:solidFill>
                <a:latin typeface="Arial" pitchFamily="34" charset="0"/>
                <a:cs typeface="Arial" pitchFamily="34" charset="0"/>
              </a:defRPr>
            </a:lvl6pPr>
            <a:lvl7pPr fontAlgn="base">
              <a:spcBef>
                <a:spcPct val="0"/>
              </a:spcBef>
              <a:spcAft>
                <a:spcPct val="0"/>
              </a:spcAft>
              <a:tabLst>
                <a:tab pos="495300" algn="l"/>
              </a:tabLst>
              <a:defRPr>
                <a:solidFill>
                  <a:schemeClr val="tx1"/>
                </a:solidFill>
                <a:latin typeface="Arial" pitchFamily="34" charset="0"/>
                <a:cs typeface="Arial" pitchFamily="34" charset="0"/>
              </a:defRPr>
            </a:lvl7pPr>
            <a:lvl8pPr fontAlgn="base">
              <a:spcBef>
                <a:spcPct val="0"/>
              </a:spcBef>
              <a:spcAft>
                <a:spcPct val="0"/>
              </a:spcAft>
              <a:tabLst>
                <a:tab pos="495300" algn="l"/>
              </a:tabLst>
              <a:defRPr>
                <a:solidFill>
                  <a:schemeClr val="tx1"/>
                </a:solidFill>
                <a:latin typeface="Arial" pitchFamily="34" charset="0"/>
                <a:cs typeface="Arial" pitchFamily="34" charset="0"/>
              </a:defRPr>
            </a:lvl8pPr>
            <a:lvl9pPr fontAlgn="base">
              <a:spcBef>
                <a:spcPct val="0"/>
              </a:spcBef>
              <a:spcAft>
                <a:spcPct val="0"/>
              </a:spcAft>
              <a:tabLst>
                <a:tab pos="4953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tab pos="495300" algn="l"/>
              </a:tabLst>
            </a:pPr>
            <a:r>
              <a:rPr kumimoji="0" lang="en-US" altLang="en-US" b="1" i="1" strike="noStrike" cap="none" normalizeH="0" baseline="0" dirty="0" smtClean="0">
                <a:ln>
                  <a:noFill/>
                </a:ln>
                <a:solidFill>
                  <a:schemeClr val="tx1"/>
                </a:solidFill>
                <a:effectLst/>
                <a:latin typeface="Arial" pitchFamily="34" charset="0"/>
                <a:ea typeface="Times New Roman" pitchFamily="18" charset="0"/>
                <a:cs typeface="Arial" pitchFamily="34" charset="0"/>
              </a:rPr>
              <a:t>Britain</a:t>
            </a:r>
            <a:endParaRPr kumimoji="0" lang="en-US" altLang="en-US" b="1" i="1"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14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2" grpId="0"/>
      <p:bldP spid="13" grpId="0"/>
      <p:bldP spid="14" grpId="0"/>
      <p:bldP spid="15" grpId="0"/>
      <p:bldP spid="17" grpId="0"/>
      <p:bldP spid="19"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6553"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00400" y="3244334"/>
            <a:ext cx="2711707" cy="369332"/>
          </a:xfrm>
          <a:prstGeom prst="rect">
            <a:avLst/>
          </a:prstGeom>
        </p:spPr>
        <p:txBody>
          <a:bodyPr wrap="square">
            <a:spAutoFit/>
          </a:bodyPr>
          <a:lstStyle/>
          <a:p>
            <a:pPr algn="ctr"/>
            <a:r>
              <a:rPr lang="en-US" b="1" i="1" u="sng" dirty="0" smtClean="0"/>
              <a:t>STANDARD WHI.7a</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57" y="238152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0996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noChangeArrowheads="1"/>
          </p:cNvSpPr>
          <p:nvPr/>
        </p:nvSpPr>
        <p:spPr bwMode="auto">
          <a:xfrm>
            <a:off x="3215826" y="892205"/>
            <a:ext cx="26962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Location of Constantinople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23925" y="434960"/>
            <a:ext cx="2687781" cy="646331"/>
          </a:xfrm>
          <a:prstGeom prst="rect">
            <a:avLst/>
          </a:prstGeom>
        </p:spPr>
        <p:txBody>
          <a:bodyPr wrap="square">
            <a:spAutoFit/>
          </a:bodyPr>
          <a:lstStyle/>
          <a:p>
            <a:pPr algn="ctr"/>
            <a:r>
              <a:rPr lang="en-US" dirty="0"/>
              <a:t>Protection of the eastern frontier</a:t>
            </a:r>
          </a:p>
        </p:txBody>
      </p:sp>
      <p:sp>
        <p:nvSpPr>
          <p:cNvPr id="11" name="Rectangle 10"/>
          <p:cNvSpPr/>
          <p:nvPr/>
        </p:nvSpPr>
        <p:spPr>
          <a:xfrm>
            <a:off x="6439220" y="419692"/>
            <a:ext cx="2656289" cy="923330"/>
          </a:xfrm>
          <a:prstGeom prst="rect">
            <a:avLst/>
          </a:prstGeom>
        </p:spPr>
        <p:txBody>
          <a:bodyPr wrap="square">
            <a:spAutoFit/>
          </a:bodyPr>
          <a:lstStyle/>
          <a:p>
            <a:pPr algn="ctr"/>
            <a:r>
              <a:rPr lang="en-US" dirty="0"/>
              <a:t>Distance from Germanic invasions in the western empire</a:t>
            </a:r>
          </a:p>
        </p:txBody>
      </p:sp>
      <p:sp>
        <p:nvSpPr>
          <p:cNvPr id="12" name="Rectangle 11"/>
          <p:cNvSpPr/>
          <p:nvPr/>
        </p:nvSpPr>
        <p:spPr>
          <a:xfrm>
            <a:off x="23924" y="3031228"/>
            <a:ext cx="2687781" cy="369332"/>
          </a:xfrm>
          <a:prstGeom prst="rect">
            <a:avLst/>
          </a:prstGeom>
        </p:spPr>
        <p:txBody>
          <a:bodyPr wrap="square">
            <a:spAutoFit/>
          </a:bodyPr>
          <a:lstStyle/>
          <a:p>
            <a:pPr algn="ctr"/>
            <a:r>
              <a:rPr lang="en-US" dirty="0"/>
              <a:t>Crossroads of trade</a:t>
            </a:r>
          </a:p>
        </p:txBody>
      </p:sp>
      <p:sp>
        <p:nvSpPr>
          <p:cNvPr id="13" name="Rectangle 12"/>
          <p:cNvSpPr/>
          <p:nvPr/>
        </p:nvSpPr>
        <p:spPr>
          <a:xfrm>
            <a:off x="6449610" y="2754229"/>
            <a:ext cx="2635507" cy="923330"/>
          </a:xfrm>
          <a:prstGeom prst="rect">
            <a:avLst/>
          </a:prstGeom>
        </p:spPr>
        <p:txBody>
          <a:bodyPr wrap="square">
            <a:spAutoFit/>
          </a:bodyPr>
          <a:lstStyle/>
          <a:p>
            <a:pPr algn="ctr"/>
            <a:r>
              <a:rPr lang="en-US" dirty="0"/>
              <a:t>Easily fortified site on a peninsula bordered by natural harbors</a:t>
            </a:r>
          </a:p>
        </p:txBody>
      </p:sp>
      <p:sp>
        <p:nvSpPr>
          <p:cNvPr id="14" name="Rectangle 13"/>
          <p:cNvSpPr/>
          <p:nvPr/>
        </p:nvSpPr>
        <p:spPr>
          <a:xfrm>
            <a:off x="6024049" y="4343400"/>
            <a:ext cx="288017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p:cNvSpPr>
            <a:spLocks noChangeArrowheads="1"/>
          </p:cNvSpPr>
          <p:nvPr/>
        </p:nvSpPr>
        <p:spPr bwMode="auto">
          <a:xfrm>
            <a:off x="6084823" y="4555004"/>
            <a:ext cx="281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capital of the Eastern Roman Empire was changed to Constantinople to provide political, economic, and military advantages.</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7" name="Rectangle 16"/>
          <p:cNvSpPr/>
          <p:nvPr/>
        </p:nvSpPr>
        <p:spPr>
          <a:xfrm>
            <a:off x="152400" y="4343400"/>
            <a:ext cx="52578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majortraderou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40578"/>
            <a:ext cx="4800599" cy="201405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endCxn id="7" idx="2"/>
          </p:cNvCxnSpPr>
          <p:nvPr/>
        </p:nvCxnSpPr>
        <p:spPr>
          <a:xfrm flipH="1" flipV="1">
            <a:off x="1355853" y="4078705"/>
            <a:ext cx="11962" cy="264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11705" y="881357"/>
            <a:ext cx="504121" cy="199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0"/>
          </p:cNvCxnSpPr>
          <p:nvPr/>
        </p:nvCxnSpPr>
        <p:spPr>
          <a:xfrm flipV="1">
            <a:off x="1355853" y="1081291"/>
            <a:ext cx="1859973" cy="1328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 idx="3"/>
            <a:endCxn id="11" idx="1"/>
          </p:cNvCxnSpPr>
          <p:nvPr/>
        </p:nvCxnSpPr>
        <p:spPr>
          <a:xfrm flipV="1">
            <a:off x="5912107" y="881357"/>
            <a:ext cx="527113" cy="334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stCxn id="9" idx="3"/>
            <a:endCxn id="6" idx="0"/>
          </p:cNvCxnSpPr>
          <p:nvPr/>
        </p:nvCxnSpPr>
        <p:spPr>
          <a:xfrm>
            <a:off x="5912107" y="1215371"/>
            <a:ext cx="1841404" cy="1166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46" name="Straight Connector 6145"/>
          <p:cNvCxnSpPr>
            <a:stCxn id="4" idx="2"/>
            <a:endCxn id="2" idx="0"/>
          </p:cNvCxnSpPr>
          <p:nvPr/>
        </p:nvCxnSpPr>
        <p:spPr>
          <a:xfrm flipH="1">
            <a:off x="4556253" y="2049743"/>
            <a:ext cx="1" cy="6172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88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Byzantines!</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#7</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2760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19106"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WHI.7a</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026" y="381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307" y="2522257"/>
            <a:ext cx="2690459"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19" y="35171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486" y="304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noChangeArrowheads="1"/>
          </p:cNvSpPr>
          <p:nvPr/>
        </p:nvSpPr>
        <p:spPr bwMode="auto">
          <a:xfrm>
            <a:off x="3381760" y="1001416"/>
            <a:ext cx="2695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Role of Constantinople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04800" y="800161"/>
            <a:ext cx="2438400" cy="923330"/>
          </a:xfrm>
          <a:prstGeom prst="rect">
            <a:avLst/>
          </a:prstGeom>
        </p:spPr>
        <p:txBody>
          <a:bodyPr wrap="square">
            <a:spAutoFit/>
          </a:bodyPr>
          <a:lstStyle/>
          <a:p>
            <a:pPr algn="ctr"/>
            <a:r>
              <a:rPr lang="en-US" dirty="0"/>
              <a:t>Seat of the Byzantine Empire until Ottoman conquest</a:t>
            </a:r>
          </a:p>
        </p:txBody>
      </p:sp>
      <p:sp>
        <p:nvSpPr>
          <p:cNvPr id="11" name="Rectangle 10"/>
          <p:cNvSpPr/>
          <p:nvPr/>
        </p:nvSpPr>
        <p:spPr>
          <a:xfrm>
            <a:off x="6431665" y="862264"/>
            <a:ext cx="2649350" cy="646331"/>
          </a:xfrm>
          <a:prstGeom prst="rect">
            <a:avLst/>
          </a:prstGeom>
        </p:spPr>
        <p:txBody>
          <a:bodyPr wrap="square">
            <a:spAutoFit/>
          </a:bodyPr>
          <a:lstStyle/>
          <a:p>
            <a:pPr algn="ctr"/>
            <a:r>
              <a:rPr lang="en-US" dirty="0"/>
              <a:t>Preserved classical Greco-Roman culture</a:t>
            </a:r>
          </a:p>
        </p:txBody>
      </p:sp>
      <p:sp>
        <p:nvSpPr>
          <p:cNvPr id="12" name="Rectangle 11"/>
          <p:cNvSpPr/>
          <p:nvPr/>
        </p:nvSpPr>
        <p:spPr>
          <a:xfrm>
            <a:off x="6432294" y="3059668"/>
            <a:ext cx="2559306" cy="369332"/>
          </a:xfrm>
          <a:prstGeom prst="rect">
            <a:avLst/>
          </a:prstGeom>
        </p:spPr>
        <p:txBody>
          <a:bodyPr wrap="square">
            <a:spAutoFit/>
          </a:bodyPr>
          <a:lstStyle/>
          <a:p>
            <a:pPr algn="ctr"/>
            <a:r>
              <a:rPr lang="en-US" dirty="0"/>
              <a:t>Center of trade</a:t>
            </a:r>
          </a:p>
        </p:txBody>
      </p:sp>
      <p:sp>
        <p:nvSpPr>
          <p:cNvPr id="13" name="Rectangle 12"/>
          <p:cNvSpPr/>
          <p:nvPr/>
        </p:nvSpPr>
        <p:spPr>
          <a:xfrm>
            <a:off x="3281793" y="4308764"/>
            <a:ext cx="288017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a:spLocks noChangeArrowheads="1"/>
          </p:cNvSpPr>
          <p:nvPr/>
        </p:nvSpPr>
        <p:spPr bwMode="auto">
          <a:xfrm>
            <a:off x="3312179" y="4555004"/>
            <a:ext cx="281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capital of the Eastern Roman Empire was changed to Constantinople to provide political, economic, and military advantages.</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5" name="Rectangle 14"/>
          <p:cNvSpPr/>
          <p:nvPr/>
        </p:nvSpPr>
        <p:spPr>
          <a:xfrm>
            <a:off x="6263826" y="4343400"/>
            <a:ext cx="2880174"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420" y="2798618"/>
            <a:ext cx="3040288" cy="3851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descr="http://web.cocc.edu/cagatucci/classes/hum213/Maps/Ottoman_Empire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29" y="3059668"/>
            <a:ext cx="2803654" cy="346896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https://encrypted-tbn1.gstatic.com/images?q=tbn:ANd9GcQvoBApbSM3Dhes7azFv3p_fxA0Hqf7ztwO5IVJZfMMqbBi66l5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598" y="4555004"/>
            <a:ext cx="2739416" cy="197362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15" idx="0"/>
            <a:endCxn id="5" idx="2"/>
          </p:cNvCxnSpPr>
          <p:nvPr/>
        </p:nvCxnSpPr>
        <p:spPr>
          <a:xfrm flipV="1">
            <a:off x="7703913" y="4191000"/>
            <a:ext cx="106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0"/>
            <a:endCxn id="4" idx="3"/>
          </p:cNvCxnSpPr>
          <p:nvPr/>
        </p:nvCxnSpPr>
        <p:spPr>
          <a:xfrm flipH="1" flipV="1">
            <a:off x="6077733" y="1215372"/>
            <a:ext cx="1636804" cy="1306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1"/>
            <a:endCxn id="4" idx="3"/>
          </p:cNvCxnSpPr>
          <p:nvPr/>
        </p:nvCxnSpPr>
        <p:spPr>
          <a:xfrm flipH="1">
            <a:off x="6077733" y="1139172"/>
            <a:ext cx="322753"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3"/>
            <a:endCxn id="4" idx="1"/>
          </p:cNvCxnSpPr>
          <p:nvPr/>
        </p:nvCxnSpPr>
        <p:spPr>
          <a:xfrm>
            <a:off x="2872926" y="1186082"/>
            <a:ext cx="493100" cy="29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2" name="Straight Connector 8191"/>
          <p:cNvCxnSpPr>
            <a:stCxn id="16" idx="0"/>
            <a:endCxn id="6" idx="2"/>
          </p:cNvCxnSpPr>
          <p:nvPr/>
        </p:nvCxnSpPr>
        <p:spPr>
          <a:xfrm flipH="1" flipV="1">
            <a:off x="1517073" y="2020453"/>
            <a:ext cx="43491" cy="778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9" name="Straight Connector 8198"/>
          <p:cNvCxnSpPr>
            <a:stCxn id="4" idx="2"/>
            <a:endCxn id="2" idx="0"/>
          </p:cNvCxnSpPr>
          <p:nvPr/>
        </p:nvCxnSpPr>
        <p:spPr>
          <a:xfrm>
            <a:off x="4721880" y="2049743"/>
            <a:ext cx="6926" cy="6172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8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92756"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WHI.7b</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745" y="213742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109" y="152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602" y="381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76600" y="986771"/>
            <a:ext cx="2681709" cy="646331"/>
          </a:xfrm>
          <a:prstGeom prst="rect">
            <a:avLst/>
          </a:prstGeom>
        </p:spPr>
        <p:txBody>
          <a:bodyPr wrap="square">
            <a:spAutoFit/>
          </a:bodyPr>
          <a:lstStyle/>
          <a:p>
            <a:pPr algn="ctr"/>
            <a:r>
              <a:rPr lang="en-US" b="1" dirty="0"/>
              <a:t>Byzantine Emperor Justinian</a:t>
            </a:r>
          </a:p>
        </p:txBody>
      </p:sp>
      <p:sp>
        <p:nvSpPr>
          <p:cNvPr id="10" name="Rectangle 9"/>
          <p:cNvSpPr/>
          <p:nvPr/>
        </p:nvSpPr>
        <p:spPr>
          <a:xfrm>
            <a:off x="236381" y="525106"/>
            <a:ext cx="2627725" cy="923330"/>
          </a:xfrm>
          <a:prstGeom prst="rect">
            <a:avLst/>
          </a:prstGeom>
        </p:spPr>
        <p:txBody>
          <a:bodyPr wrap="square">
            <a:spAutoFit/>
          </a:bodyPr>
          <a:lstStyle/>
          <a:p>
            <a:pPr algn="ctr"/>
            <a:r>
              <a:rPr lang="en-US" dirty="0"/>
              <a:t>Codification of Roman law (impact on European legal codes)</a:t>
            </a:r>
          </a:p>
        </p:txBody>
      </p:sp>
      <p:sp>
        <p:nvSpPr>
          <p:cNvPr id="11" name="Rectangle 10"/>
          <p:cNvSpPr/>
          <p:nvPr/>
        </p:nvSpPr>
        <p:spPr>
          <a:xfrm>
            <a:off x="6371656" y="2669416"/>
            <a:ext cx="2637796" cy="646331"/>
          </a:xfrm>
          <a:prstGeom prst="rect">
            <a:avLst/>
          </a:prstGeom>
        </p:spPr>
        <p:txBody>
          <a:bodyPr wrap="square">
            <a:spAutoFit/>
          </a:bodyPr>
          <a:lstStyle/>
          <a:p>
            <a:pPr algn="ctr"/>
            <a:r>
              <a:rPr lang="en-US" dirty="0" err="1"/>
              <a:t>Reconquest</a:t>
            </a:r>
            <a:r>
              <a:rPr lang="en-US" dirty="0"/>
              <a:t> of former Roman territories</a:t>
            </a:r>
          </a:p>
        </p:txBody>
      </p:sp>
      <p:sp>
        <p:nvSpPr>
          <p:cNvPr id="12" name="Rectangle 11"/>
          <p:cNvSpPr/>
          <p:nvPr/>
        </p:nvSpPr>
        <p:spPr>
          <a:xfrm>
            <a:off x="6284880" y="802105"/>
            <a:ext cx="2658928" cy="369332"/>
          </a:xfrm>
          <a:prstGeom prst="rect">
            <a:avLst/>
          </a:prstGeom>
        </p:spPr>
        <p:txBody>
          <a:bodyPr wrap="square">
            <a:spAutoFit/>
          </a:bodyPr>
          <a:lstStyle/>
          <a:p>
            <a:pPr algn="ctr"/>
            <a:r>
              <a:rPr lang="en-US" dirty="0"/>
              <a:t>Expansion of trade</a:t>
            </a:r>
          </a:p>
        </p:txBody>
      </p:sp>
      <p:sp>
        <p:nvSpPr>
          <p:cNvPr id="13" name="Rectangle 12"/>
          <p:cNvSpPr/>
          <p:nvPr/>
        </p:nvSpPr>
        <p:spPr>
          <a:xfrm>
            <a:off x="2985655" y="4504026"/>
            <a:ext cx="2681708"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a:spLocks noChangeArrowheads="1"/>
          </p:cNvSpPr>
          <p:nvPr/>
        </p:nvSpPr>
        <p:spPr bwMode="auto">
          <a:xfrm>
            <a:off x="2985655" y="4537458"/>
            <a:ext cx="26531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As the first to codify Roman law, Justinian provided the basis for the law codes of Western Europe.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Under Justinian, the Byzantine Empire reached its height in culture and prosperity.</a:t>
            </a:r>
            <a:r>
              <a:rPr kumimoji="0" lang="en-US" altLang="en-US"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5" name="Rectangle 14"/>
          <p:cNvSpPr/>
          <p:nvPr/>
        </p:nvSpPr>
        <p:spPr>
          <a:xfrm>
            <a:off x="209389" y="2971799"/>
            <a:ext cx="2681708" cy="3596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67400" y="4191000"/>
            <a:ext cx="3112053"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descr="http://blog.oup.com/wp-content/uploads/2011/12/Justin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057525"/>
            <a:ext cx="238125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employees.oneonta.edu/farberas/arth/Images/arth212images/early_christian/Justinian_empi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2980" y="4297508"/>
            <a:ext cx="2880891" cy="222538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15" idx="0"/>
            <a:endCxn id="7" idx="2"/>
          </p:cNvCxnSpPr>
          <p:nvPr/>
        </p:nvCxnSpPr>
        <p:spPr>
          <a:xfrm flipV="1">
            <a:off x="1550243" y="1821143"/>
            <a:ext cx="11857" cy="115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2971800" y="986772"/>
            <a:ext cx="274802"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3"/>
            <a:endCxn id="12" idx="1"/>
          </p:cNvCxnSpPr>
          <p:nvPr/>
        </p:nvCxnSpPr>
        <p:spPr>
          <a:xfrm flipV="1">
            <a:off x="5958309" y="986771"/>
            <a:ext cx="326571" cy="228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a:endCxn id="2" idx="0"/>
          </p:cNvCxnSpPr>
          <p:nvPr/>
        </p:nvCxnSpPr>
        <p:spPr>
          <a:xfrm>
            <a:off x="4602456" y="2049743"/>
            <a:ext cx="0" cy="617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1"/>
            <a:endCxn id="8" idx="3"/>
          </p:cNvCxnSpPr>
          <p:nvPr/>
        </p:nvCxnSpPr>
        <p:spPr>
          <a:xfrm flipH="1" flipV="1">
            <a:off x="5958309" y="1215372"/>
            <a:ext cx="339436" cy="1756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0"/>
            <a:endCxn id="4" idx="2"/>
          </p:cNvCxnSpPr>
          <p:nvPr/>
        </p:nvCxnSpPr>
        <p:spPr>
          <a:xfrm flipV="1">
            <a:off x="7423427" y="3806171"/>
            <a:ext cx="230172" cy="3848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63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78234" cy="369332"/>
          </a:xfrm>
          <a:prstGeom prst="rect">
            <a:avLst/>
          </a:prstGeom>
        </p:spPr>
        <p:txBody>
          <a:bodyPr wrap="none">
            <a:spAutoFit/>
          </a:bodyPr>
          <a:lstStyle/>
          <a:p>
            <a:r>
              <a:rPr lang="en-US" b="1" i="1" u="sng" dirty="0" smtClean="0"/>
              <a:t>STANDARD WHI.7c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409" y="271093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2618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6" y="461210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1" y="511118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94336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11372" y="5125043"/>
            <a:ext cx="2532228" cy="646331"/>
          </a:xfrm>
          <a:prstGeom prst="rect">
            <a:avLst/>
          </a:prstGeom>
        </p:spPr>
        <p:txBody>
          <a:bodyPr wrap="square">
            <a:spAutoFit/>
          </a:bodyPr>
          <a:lstStyle/>
          <a:p>
            <a:pPr algn="ctr"/>
            <a:r>
              <a:rPr lang="en-US" b="1" dirty="0"/>
              <a:t>Byzantine achievements in art and architecture</a:t>
            </a:r>
          </a:p>
        </p:txBody>
      </p:sp>
      <p:sp>
        <p:nvSpPr>
          <p:cNvPr id="10" name="Rectangle 9"/>
          <p:cNvSpPr/>
          <p:nvPr/>
        </p:nvSpPr>
        <p:spPr>
          <a:xfrm>
            <a:off x="304800" y="5498888"/>
            <a:ext cx="2406907" cy="923330"/>
          </a:xfrm>
          <a:prstGeom prst="rect">
            <a:avLst/>
          </a:prstGeom>
        </p:spPr>
        <p:txBody>
          <a:bodyPr wrap="square">
            <a:spAutoFit/>
          </a:bodyPr>
          <a:lstStyle/>
          <a:p>
            <a:pPr algn="ctr"/>
            <a:r>
              <a:rPr lang="en-US" dirty="0"/>
              <a:t>Inspiration provided by Christian religion and imperial power</a:t>
            </a:r>
          </a:p>
        </p:txBody>
      </p:sp>
      <p:sp>
        <p:nvSpPr>
          <p:cNvPr id="11" name="Rectangle 10"/>
          <p:cNvSpPr/>
          <p:nvPr/>
        </p:nvSpPr>
        <p:spPr>
          <a:xfrm>
            <a:off x="124691" y="3545305"/>
            <a:ext cx="2587016" cy="369332"/>
          </a:xfrm>
          <a:prstGeom prst="rect">
            <a:avLst/>
          </a:prstGeom>
        </p:spPr>
        <p:txBody>
          <a:bodyPr wrap="square">
            <a:spAutoFit/>
          </a:bodyPr>
          <a:lstStyle/>
          <a:p>
            <a:pPr algn="ctr"/>
            <a:r>
              <a:rPr lang="en-US" dirty="0"/>
              <a:t>Icons (religious images)</a:t>
            </a:r>
          </a:p>
        </p:txBody>
      </p:sp>
      <p:sp>
        <p:nvSpPr>
          <p:cNvPr id="12" name="Rectangle 11"/>
          <p:cNvSpPr/>
          <p:nvPr/>
        </p:nvSpPr>
        <p:spPr>
          <a:xfrm>
            <a:off x="6432293" y="5622393"/>
            <a:ext cx="2711706" cy="646331"/>
          </a:xfrm>
          <a:prstGeom prst="rect">
            <a:avLst/>
          </a:prstGeom>
        </p:spPr>
        <p:txBody>
          <a:bodyPr wrap="square">
            <a:spAutoFit/>
          </a:bodyPr>
          <a:lstStyle/>
          <a:p>
            <a:pPr algn="ctr"/>
            <a:r>
              <a:rPr lang="en-US" dirty="0"/>
              <a:t>Mosaics in public and religious structures</a:t>
            </a:r>
          </a:p>
        </p:txBody>
      </p:sp>
      <p:sp>
        <p:nvSpPr>
          <p:cNvPr id="13" name="Rectangle 12"/>
          <p:cNvSpPr/>
          <p:nvPr/>
        </p:nvSpPr>
        <p:spPr>
          <a:xfrm>
            <a:off x="6466927" y="3103601"/>
            <a:ext cx="2524673" cy="923330"/>
          </a:xfrm>
          <a:prstGeom prst="rect">
            <a:avLst/>
          </a:prstGeom>
        </p:spPr>
        <p:txBody>
          <a:bodyPr wrap="square">
            <a:spAutoFit/>
          </a:bodyPr>
          <a:lstStyle/>
          <a:p>
            <a:pPr algn="ctr"/>
            <a:r>
              <a:rPr lang="en-US" dirty="0" err="1"/>
              <a:t>Hagia</a:t>
            </a:r>
            <a:r>
              <a:rPr lang="en-US" dirty="0"/>
              <a:t> Sophia (a Byzantine domed church)</a:t>
            </a:r>
          </a:p>
        </p:txBody>
      </p:sp>
      <p:sp>
        <p:nvSpPr>
          <p:cNvPr id="14" name="Rectangle 13"/>
          <p:cNvSpPr/>
          <p:nvPr/>
        </p:nvSpPr>
        <p:spPr>
          <a:xfrm>
            <a:off x="3276600" y="228600"/>
            <a:ext cx="2681708"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399" y="228600"/>
            <a:ext cx="2681708"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88409" y="228600"/>
            <a:ext cx="2681708"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s://encrypted-tbn3.gstatic.com/images?q=tbn:ANd9GcQwcQS-bEuYwdBT3mRK90q7YVNFP7mAV79w8da1W6Luo9YQiGgS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4762"/>
            <a:ext cx="2406907" cy="22460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3280064" y="263559"/>
            <a:ext cx="26782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Greek Orthodox Christianity and imperial patronage enabled the Byzantine Empire to develop a unique style of art and of architecture.</a:t>
            </a:r>
            <a:endPar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pic>
        <p:nvPicPr>
          <p:cNvPr id="10245" name="Picture 5" descr="https://encrypted-tbn1.gstatic.com/images?q=tbn:ANd9GcT6StEtoWIaOlxElOhqSkPExu8J5iH8iHs9D7n7rf1dPxDf4gRL5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926" y="324761"/>
            <a:ext cx="2524673" cy="187778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a:stCxn id="15" idx="2"/>
            <a:endCxn id="8" idx="0"/>
          </p:cNvCxnSpPr>
          <p:nvPr/>
        </p:nvCxnSpPr>
        <p:spPr>
          <a:xfrm>
            <a:off x="1508253" y="2667000"/>
            <a:ext cx="0" cy="276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0"/>
            <a:endCxn id="2" idx="4"/>
          </p:cNvCxnSpPr>
          <p:nvPr/>
        </p:nvCxnSpPr>
        <p:spPr>
          <a:xfrm flipV="1">
            <a:off x="4686300" y="4191000"/>
            <a:ext cx="0" cy="421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3"/>
            <a:endCxn id="6" idx="1"/>
          </p:cNvCxnSpPr>
          <p:nvPr/>
        </p:nvCxnSpPr>
        <p:spPr>
          <a:xfrm>
            <a:off x="2864106" y="3777732"/>
            <a:ext cx="466340" cy="166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 idx="3"/>
            <a:endCxn id="6" idx="1"/>
          </p:cNvCxnSpPr>
          <p:nvPr/>
        </p:nvCxnSpPr>
        <p:spPr>
          <a:xfrm flipV="1">
            <a:off x="2864107" y="5446475"/>
            <a:ext cx="466339" cy="514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 idx="0"/>
            <a:endCxn id="16" idx="2"/>
          </p:cNvCxnSpPr>
          <p:nvPr/>
        </p:nvCxnSpPr>
        <p:spPr>
          <a:xfrm flipV="1">
            <a:off x="7729263" y="2362200"/>
            <a:ext cx="0" cy="348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1" name="Straight Connector 10240"/>
          <p:cNvCxnSpPr>
            <a:stCxn id="4" idx="1"/>
            <a:endCxn id="6" idx="3"/>
          </p:cNvCxnSpPr>
          <p:nvPr/>
        </p:nvCxnSpPr>
        <p:spPr>
          <a:xfrm flipH="1">
            <a:off x="6042153" y="3545305"/>
            <a:ext cx="331256" cy="1901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4" name="Straight Connector 10243"/>
          <p:cNvCxnSpPr>
            <a:stCxn id="12" idx="1"/>
            <a:endCxn id="6" idx="3"/>
          </p:cNvCxnSpPr>
          <p:nvPr/>
        </p:nvCxnSpPr>
        <p:spPr>
          <a:xfrm flipH="1" flipV="1">
            <a:off x="6042153" y="5446475"/>
            <a:ext cx="390140" cy="4990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76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5999018"/>
            <a:ext cx="7162799" cy="923330"/>
          </a:xfrm>
          <a:prstGeom prst="rect">
            <a:avLst/>
          </a:prstGeom>
        </p:spPr>
        <p:txBody>
          <a:bodyPr wrap="square">
            <a:spAutoFit/>
          </a:bodyPr>
          <a:lstStyle/>
          <a:p>
            <a:pPr algn="ctr"/>
            <a:r>
              <a:rPr lang="en-US" sz="5400" dirty="0" err="1"/>
              <a:t>Hagia</a:t>
            </a:r>
            <a:r>
              <a:rPr lang="en-US" sz="5400" dirty="0"/>
              <a:t> Sophia </a:t>
            </a:r>
          </a:p>
        </p:txBody>
      </p:sp>
      <p:sp>
        <p:nvSpPr>
          <p:cNvPr id="6" name="AutoShape 2" descr="data:image/jpeg;base64,/9j/4AAQSkZJRgABAQAAAQABAAD/2wCEAAkGBxQSEhUUExQWFRUVGBwYGBgWFxcXHBQVGBgZFhYYFx0YHiggGBolHBgYITEhJSkrLi4uGR8zODMtNygtLysBCgoKDg0OGxAQGzAkHyQ0LCw0LCwsNCwsNCwsLCwsLCwsLCwsLCwsLCwsLCwsLCwsLCwsLCwsLCwsLCwsLCwsLP/AABEIALsBDgMBIgACEQEDEQH/xAAbAAACAgMBAAAAAAAAAAAAAAAABAUGAQIDB//EAEUQAAIBAwIEAwUFBQYEBgMBAAECEQADIRIxBAVBUSJhcQYTMoGRI0JSobEUcsHR8AczYpLh8RU0grIkQ2OzwsNTouIW/8QAGQEAAwEBAQAAAAAAAAAAAAAAAAIDBAEF/8QAKBEAAgICAgEEAgMAAwAAAAAAAAECEQMhEjETIkFRYTJxBKHwFCMz/9oADAMBAAIRAxEAPwC5UUUVuPNoKKKzXAoxWaKzQdoxRFZooCjFFZooAKKKzQFGKzRRQdoKKKK4AUUUUAFFFFB0KKKzQAUUUUWAUUVmgDFFFZosDFFZorlnTFZoortnDFFZoosDnRRFFFnKOXFXgiye6j/MwWfQTPyrqahva1j+yuAYJGPUZp+7xg92lzo5t/IOy5+QNJy2x+PQ3RRRTWKFFFFFgZrFFFFgZoooosAoorNFgFFFFcs6FFFFFgFFFFcsAoooosArNYrNABRWKzRYBRRRRYBRWY/r5n+VCkdduvp1rlna2YorCGQPSs12wCiiiizhzorFZoAr3ta/2cfKkl4oty1I+JfCPIoTp/ILVh5/ygPaVtTCSPw432xVatcIU4VlUMRqJE5AbSuJAjpWVT7/AGa3Dr9FxtXAwDDZgGHoRIraoz2buauFtTIKrpz/AICV/QCpKa0mUzRRNYoOGaKKK6AVmsUUAZoorFcA2orFFAGaK1ZwIE5J7+RraaVStsdxpIKKKKYQKKKKDoUUUUAFZrFZoAKKKKAFuHuTdur20H/MpH/xrvc2PpUdwz/+LvDvbQ/5ZB/76kOIPhNJfpsdL1UL8nuauHsk7m2k+ukT+dN1F+y9zVwtvy1D6OwH5RUpTiBRRRQBxrJqPXmqnVCkn4ogwASMeHIEHf0701wvFMzRbUPAk/DHr4oj5xkH0qcp6Kxx/Y3zH/l1+XXzNRvKo/Ybm/xPt1+zXtTnO7gSzowdMz4gBuW2nFQfKOYBuHu2sEBWcacmY050k42/nnGOLtNr5NjVaZJcqj3Sxtn/ALjTdRPJ+NATSRsTuYwSTOd8HYdunRj/AIiCdKgt5ggTvgzjtnGK2KWjHKGx6iuVpiT8JMwQAY09GkmARLRvgrua5NfZYbTIIgR4pMAz6Rk9RO1dU0ceJjdE1G3OYgGBjtqgQu4LEzM5+g71tZ5gSSCsjeVnA+9v/HzrvIXh9khNFRv7bpusG1RoB2Hh0tBnOJ94Np2p8v8ArEgzBI1ZETsCduhrimmdeNm9FczdGMgkzgEA4O8MQYMz6ZoS6GWROfSf1rjyJKxlib0ZvXwu5pG9zA/dH5VuQN8fl/OlLoz/AF8vr/CoPM2aI4IoxxHMbjIFYnSpkACMz5b5rpb5v3E/l/X0pO6N5+n0x+tK3Tv9Rtkf0KIuuhpxT7LBZ5raYxqCk4AbEnsCcE+W/lTted8e4zJqQ5Dz02iEuGbewJ+5/wDz5dP10RlaMko0y6Vmlv2nt+ta+/P+1OTG6JpT3jef0/0rBdvOgByiklLSd8b7433raW2z9a5Z2hygmlCjee079O9ZKv59aLOpP4F24F7fGlm0w1thgk9U7gdqe4hCwhQxP+FS31is81uzxK6TPgMRmQSpkeW9b8HcPiIJB09D5jsazudYmzQoXlSRC+yMiwVII0uRBBGCqN19TU1UPyYEh5J+M9yfhT1qRuXNHxN+Xp9d6vGVpMhKDi2vg70Go5uYRtJHnArU80/w09E7K/rO318wIGfoKmPZriUts+pgNSwJB3mek1H8ReYmSqhTsCyHG2CTMSD9TWtu8siUaSIAVp2674xUGuSo0RaUrLHz60GtgkuZUH4juQc79fToKr/KeHBsXmIct3wdkJ+8emT/AKxVm5mR+z2zmPd2z6CBFQnKP+Xvfun/ANpqyQ6Zrl2LcJwy+7LsCRqIYwsgCGJHmB2rre4a2pIYMWnHxSTOnxGYWJnb51z4HmCW1IceFiQYAYjbPlAPY+hrpxPGKrEzqA2M6ta6oyD8UjuMj61pVmd8TdeFtlYllyeqnyAAiQDBG56b0Hg7YGLj6oHQQo2MnUJEEbUcPetMPGCp6MwcE9s6SAoPbORiud62FLSScCdwNBjo0E56kAbetF7oOKq6Nv8AhrZ03FkdCWtmZPcae33v50tZDswEuRqClgCQAx8UHbYk5rF1ez6toWG1Y2GMYAnfYelbcq4p1dYDCbi2wWkBjqKwIPf84rrlXuKo2+jpxtk+8YklGSDAIJjSVAYyDBEmY6bGuA4ptixPrmpDi+LLXbjBCQdOkPaukSEKnV4IiY61G3UZPGyxMnSgYMsbgiBBwYzvHWlhKlsacW3o6WbjIJ0E9YB0kkAkDpBJAXbcx6OtztoIFlviVRFxSDqHijyXY9SdhVZv23hwNYLGzaUqGwwGu7cEbKMLq2gRWnGsw/a3COIVUtABxONM247EAyvell6mPH0os1/mp03NNpvCQAdYAckgYnC/M96X4znCagpgLp1BjcUCegCnJ7SBGR3qLtMpXh5BkL4ssMhcFxODM4PU1WlvBjckkyF3JOMHBJmMnbvXIwTOym4lm4r2gtxIEnUVgXEys/HIwBtjf5ZpZ+diTCtC9ZXrkbnG/wCf1rtm74Rk41bnbHr3HWu3GXosq+oznM9tfnE75iapwSE5tjd7jA5XcBsfEhjMY8Xi64xk1rbvrpJJgqQGGJCkxqMHGeh8vkhx1wpd0hyJLdSTA1sPQSgyKjb186bgDYBkAGM6F6jfM+knuadWI0i4cBz3SdBJAxDTgq0BW3BCmRBqxW+YSAwue8DZwGAmcgHSZ/reK8multTZ/Adz309+1XP2L4xRbZHE+NmDF9MDwLpHnMkDbfGaaxGvgtY4876hHX4v00gd66WuJAiZk7jbzwYO4jPnUVxXFqgOAX6Qxj5giYpjheZ2LihIf3mFwTkqioudvERAEEz61xzSdHFG9khcubbjA2Pn2ia2t8VtJeB0mJ7YmPnn0pW+4DLGwH1yTOR50DiTIbwn5Z65B001WjjlT7GmvHbU3177jJFd+F4nQQxh4MwTuSDAMySBM56xmo88SCBMT6f151tb4rpjPkD+tDjo4smzvzpX98gItgAzK6zAUk41CASWn59SKleW8K5tl5EFSBJ2jptgYNI+0N2L6kR9/wDh3prlLe8tOD0wMkbiOlY8msFm3HvPRCWl92zqSJ1E+EzgQv6g9O3euukeYPnjHpUVy5dNy8Tklu7YBliN9jI+gqUW+BBxjoZP+lasafFGTK1zZtbOQACSTGImTgRWuq2fin/p3pwc8fsnyQAiMjasDnZ/Ba/yLH0703q+P7FuHz/RXLdvcgDAzt3/ADzQD5D6D+IrfgvbKTbU2LLK0CCkAFgFOwyQe8kie9TX/CVIfwg6QWJBcQsnxSRA+FsAE4xNJ5flD+JvpkrzD/l7e393b6dgNqhOTn/w9/8Ad/8AquVNc3XTYTyRB9P67VBclb7C/wDu/wD1XfrWSPTNj7NOV2lMMwDRdK6SD/6cEQMxqODg47UnzTiSzjSJgZVSPOYk7Yn03ioPjOMYFkVoBbpEtheu+PWoggN1OZ3Mds/rvGw3qybTshJqqLxbuRbLkMUWJiJVdRHUiBJOQe/oXLNvWRJJ8FtgSTMuJOTIHTAHU1537P3rrcTZCgkl1BAiGRTqcwcEaVJ7Yr1C7dAYlmhmK4lc6WlRusE7YGR9KTJKfsWwqDWxNdGoXAc+7UhS/g1mzpJIiWYaiMHpFdrl4sbbPp8DK0A7FHDAKBiI1D6UWLhLIjKQTCKQCdTAEtEdAqkz5jsYX/a0IUjX47nu0+xB1/CGI+12GrMwcGAaSMh5RRtxfF6gcAAyN8wQR5RUcGaG0/dEmBkzJ/h+dSRjS7B5FslW8BGVHiJAJMDaTG1cOBTULjCYZOoidxgjrQ5UtAo2yJS9ddoHg7kpgD5kkkmAB1JFb8Ty6/j7TVkCFEESQvQwfkT9ATTvKj4zjBHhJ2LC5bMLO5gHbsab4idNyJBUGI7+7kEf5o9RXZZHF0ghiUlbKo9tThrjE9RBz+uPrW9rlKkToDL3+0389O21QNu87XxqUQYwVEiAM5yDIqbscSFg6ojczEepqjb9mTUYrtHdeXWuttcf4L5/KMf7Uxc4IxItKQNsXBt2xj/Wkn9r7S97nmix+ZhWprhPa7hnGS6D/Ek/+2WqTlkLqGOja3yyfEbIk7+C42O+Tn9c03wXs/70+Cza8O+tCoGSOpknB6fSpHgOLt3RNtw4G+k5XtqG6/MVy4y5dAHuFXWWk3G0yoxABbpM9Og70nlkd8MSM5vyZeGZBdt8MpuSFK22JOkCZIj8XesWeTIfhQDvGtYJzHivATEHuJExNPe0Nhr9iw3FAPHvB4fDLhgQ2COir5TOKl+YWdFwgCPEceZz5xtTLI+InjV1RQfaS17u4Il9SajKiZkqB4h8PhmST8ozH8r58Ld63eYAw6MeupUZWgbwTpwRtO/eY9pb4HEZMQijeO/faofieFtOZDBHGZBUg/vKd/WtcMfKCZjyembR6dw3MxctkBSSLS7EFSH4c2lIJiQTJ22E4o5jxNm4Jyis7OHLJp0gIu/bSjQOpjvFVPg+bli5fiLE3VCFPdDxacDR7tToO4+Z3xWvP+LcXjNzRCiFQEaQoVTG0dOu59KSqZRtSiTvF2lUgIS0zJ7ZMA6ZjEbxmRXOwwLD1Hfv6VVLJVSbgINwwdTofCBIEiSGB7iT5dKk7PFzxQS20Ww4AOw0htMBQIHSB0Ham81aM7xJu1otntK496kif7zEkdh07Ypv2cP2Vz94b+noKQ9qWX3lvWYWXztBkR+cYpz2XvI1m6UJIDxJjPhGRB2rLmkvBRtxRf8AyORVuFfL+o/Smdf9ZpLh3AZxMZG/pFdy3+Ifn/KvQxfijzc//ox63fQWyCpLHrsQOhBP6RnvXB3zia4a/Mfn/KjUO4/OnSRNy0VnlfDWS/ug7BmaBM/EcAr7tCU76jEd6td7ibl0qfeEM5VZ91dksoUSQ9nwBsScD4o2MefXOFYsrWjpYRJGkBYz0gg/7VYrvMg3xgHBIUeFVHUmDJMRuev08+SZ6uKcafs/99no/M3mwhx/docdMD+dQPJRNniY6KMzHxJdB+6ek1Yua2IsLmCEUGFtjKjIymBioPltqLfErvhRkAY+0HTHekj+LGl2UzmvA3BcOhZMmV1AkYAmMEKcie43pG7y7iJnQxncYxt36xP8quPOeD+1uEtbVZJl3Cbs/wAM7mANu4qMHDJH99a744kzvJxM/LtimeR2dWHG1be/99EUnKmsMXSAbeolzpOojUPs1IZRIjM9z2q4e0/BtbCNrBIIYAr1GQW8WcgdqiORWkvtcXwkAKcMzSCTvqaAcH9Iqe5lb97Aclht0BH+UAd6WUnrZ2EIptVZtzO5b/4jZRQoQKQ3uyB4n1KCNJ6Agd4JnG8wvAWsEAiMjJxPUdjiqla5AbNwPbV5GZIJAPpEGPOptua3ViVgx1UqD6RHaklC64seE6u0dfZ7llxVui/JDtqUe8OZnWWI3OAYNcXRLasbeWYEaWbp26mQM11t+1AGLgt9sNpP0aQfyrXiOPs3eFY2yjPbIJAIYrLQpJHcT+dcqV7BOJpZ0rasgY+zEx31NJ9Tv863DZBpThHJs2ZEEWxPaCzOpHfDD5zXT0+cd8DPyiln2aMMVx6KZ7b8To4pXIJi0BE7mbgFVK9ea6xDE+EgRsASOg+Ryc1Yv7QF/wDEITsbQjzh31R/mWoTgkQswHxAjV5mMfxHyrRD8TPNLnRmxwoNm+5n7JyvqAQP41uloLwfvpzrI7/ej+Fd+Duo6nSfCSZnrp3JHXAn6V0/aEFrV/5enXEDqY+GY1T5x507f0SUPfl7G1xPdPKllYNpDKYIMxuKuHs7zr3x0XR9oMyBAuCcmBgMJ2GOsbxU77oNJbIZgAfNgSD+VZ97odSCQ2SI8hn6jH1qEo8lRqTjF3fx/Z6pctK3D6TpJUztJUsfykR+VJMgUQAB2xjvsKW9neKL8NcZmJLXABj8IXsI2imCaktaKRSdsgPbLhtVglQocso1YBjOJ3iqaeIfWp0YI07mFLFfLy8vnV19srhTh9UAw6zOwkMBPzIqkWuObugHYCR8871t/j24mH+VSmPNwtwDVqSZJABYHOB0x33rA417oAuNDABSewjHToIz1IzvWV487HRt3j+dKHh7hZmDR1ICFgAB1IHatHBP8jI3rQ0XVPDrGo7QcwBGx3jP1rpyZ4u2gM/b21zMiXBO2w39fnStzlOsE3NfhwCoCMIOcR+o6mneV2Vs3bRWfDeRiDEzqUkbnxEAYiT3qU8ddBFlv9vrnhXMTq/71FO/2foRw12TP2vYfgQRioD2h483NbmQqkkeAjSNUnYRMDaTU9/Zw5bhLpiftukn7ls/xrJni1jo14GnlspPOnYOdPeeu4EjYdxS/LuaEOfeOCkZ/wAJYws4nb6Cu3PLf2viBG4JIjSCN/EO8VA828NvwoQN20g9BpXUeixBnrpG9aIujPkipNov3CgXLZdCrKCpkSfC3hBIiQJjpWzWIAyAczIcbf8ATVB4Dgmtqjy6uG1BUKkoMYkx4iIOemrB2qcte0nFLpV7tpNIPxgCSSPzx0HerLKQliXsQ9m/da8FQSuJyuBPxAsRIirBwvIrtx1Hu2IukDAkC2T4j5ADft61y9meSlbtu2zpcNyw1waCJR0t6ltvqUQ3hYGZAkHMVcuH5YqXk03S4VpADKQNDNpMrgSFDQB97ScSTmb+DXGC9yyc4vFkbzBP1QN8t6hrFnx3R+LV2+7dufXDL9RT3Ftg9cHqeihai+Z3QjI0KZLrnMFgLgJx/wCnU18Fno486TWWAIPhuYxl9Nv3YaO5DjOM+QIrVn2ZfT4rg1eQJGZOSd9zP+gqVfmtsY1aj2TxfXTgfMil+I5iWEe7aO2oA/MAwfSTVVAm510HIeUjhnuH3oZ3ADCIA0TE75z5fxpx9X7Sr6x7sWtJGo/GXDAxtsN6r78SgZtAZLjAAjMtp+FY7QzHYdKxZvX2GNXqcD6nFd8Vh5a6Rf73OUtkkOWLP4USGLLBnYwBgbkbUpd55e1FgFVTsrFnjp0KwcE4nfrUBwNwWlLXGVnMCdQIVfwz0JPSeg2AJDXE6goIYeIgAQTlj8RZSIEdIbtJ3qXCEXXZRSlJX0M8XzZipDAkzvJG5mIMwPnUFynjVtjiNbR7wWxsxkq8tOMYNSHE8IPd62bSI32ztnVMyf1pD9jM+IEyPujeD500XF6QSjJbLPbH2dkdrKD1iR/ChjFcRdVbaKoPhSAO3jc7nyNcbl6fUCYzkz8I/wBazSTvo34nDirZTv7Qbo95ZkSdDd9tWdj6VAcKCAWA3OfikmJnfpj61cPaXlRv3rPjCKVbJg7ESdj3HbfyrX//ADPDMdHvmNwpCwCQwPi6eE5zv8q2YmlBWefn3llxeir2YAgLHlnrg9etdDbldOnwxEdImY77+dPcVyC7YfSGDqQGVgpbBEjafyEfrTNrkt073UEZwCe5iImcflVbjVkfV0JWuEa7EKTpII3wygwRB6DvTL8uYEErq09pBAbBkT8qmOW8sRRNx9ZX8IAnEkkmQoABzpPl5MNdtF3tppVhk6Uzkaj4jKzGZBH1FSc4p6RRRk+2SvsqyjgnAJj9oETP/wCNB1rqb0AdzSnAcQTaZTqJLIwMKR4ZESAN9U7dK10nsf6+VY5/lo9LBTht7Efbsn9jaPxIfo4P8Kp1svxA+ELBOQxbcAGBA/CKvXtNaD8G4AZmCqQI6hgScE9NVV/kvI3XN3VbtqJjJYgCYA3/AI9B5a8DSjs8/wDl+rJr4NbVtiFUnZSu8T0mJzWvGcNeCn3aq+qQZYggHsIOr6/KrfcCWrBuW1GwjWv4mCy0iSfPEx51IDkwu8MbiqvvFhiUWNW+sDqdp67RT+VWQ8Wjzrhb11i6uQobxaQNRGomck7g9xXFveJcA1rIIcGN2WWBOTmV2qx3OCmGXSfynPcf1mtrXCK4KgQYyMyOnp+dWdVZKKd00cuIte8tMswXQrqgwGZSNXlkz8quX9m/DNwvDXrVwjUvEEGCYP2VoiJHaOlR/sryoBbxuG27hQbcpqAAnVKtifh2PWunMuOuWPdwUKsSdOgqJUAA/EcwazZHydIvCPHbKj7YcRouBjIEHYT2k7AT6+dR3C8HxNy2L821smdJLhTKnIgxqOxEA4PUyA9/aRxq3bNglQrBnzE4KrIEFZkgYO3Tzkv7O+FTieAe2V1e7uHQWIC+9KkrqAnac4OCY3rknxVs4o8pUisASDLAnO+Z65g9fSKjwxbbSTALEaYzOAQw+kDarN7U+yV62lx/ALYIWWZjILMoaCWgnE/vgbDFRtciMAs5GoAkKpME7SJnauxkmrQkoOLpl09leNP7Rw6mSdN0FtOol2sXFBhRLHarZzTikWFFtLNwGRmxqKwZ0qpJ07fEBXmXL7qJaL3oFxmJwxAQECAehBJOJ6fV3kfFW2uRbKRBMKpG2M7L32mmWLdj+V0X7guM1CPesGjM6Fk9xioz2xtNd4c20Jd9YkeAxAO8D5ZPX6V7i+M1EhZjq2N+oUEZPn0PntbeVcuV7KMWY6gfCG0gQSMFYbpOSaSUVB2Ug3k9JTOF5HdWPe3Vtz0YqxPouzegNTHCchU5CNd83Itp9AB/2mrBzThQllxb0IIYmEEtiYkEdtzNRvL+Mt251wDgkyAVBJEmSPCTI3iRXfI5LR3xRi6Z2TlpQBQVQsY0W00gAblyRJgRgQadtcuXT1nuxaT55J/jWWYGH1ARhdWMsNo3J3gUwl0EEhg2kkYMwykggkGJBER0INQlKTNEYRRS/a1/d3LaIxhlkzpwdWrMAfgBmBtmsjnJZVDqQVYE6T0BPQ/zrf2hEcUFgGbYInMMSy7en/d9a/ze4VuaFUNgQNpk7Y+vyrRFJxVmWbak6/Razxq3EtgGNLqxBJGBq+u9NhC/wASuctp/dC4K7zJMDIzVN4nh3S1ZJtkahJUziLjqJxjwqpgjPTerF7DXmYXBnATE/D8cgT6dB0qcoUrRSOS9NEwLFxgIRRA2LMCMEZPu4J8wSKy3DXdxpiRIDtnP7oB9NtqkQ2cAZ/I/P+sCs6sbEfL5dqlyZTiUn2uvMPc6kKmGkfinRPlGBsT51FcHxulkIBkaeinI0999jU57e3ApszjDdPNf5GqpZveNRIwVxoaT8H3gYE94xIrVjdxMmRVItfIrmpCACPdkCNoDamGPk31qRWz4hvIxg5yVBIgyDgZH8aW9juFa4LzAGDoGoyASNeoT3htt6nPc+7uawA2CIO0nY/I1Ockmy2NNorXOYaw7EkhdLHfKBgGEAZEEnbyrlwnMULuDClg4AhiAWtMo8URGR/vTt8eC4hIJdWE4EFpK7dBIFVt3CSWAmGggsZOn92PxddgKdK0JJ0y7ezFkXlITMW2ggESV0NpAOfT18qUPNbJwLts/9az0pf8Asy5mRxSKTh1KwNUSQIOd8gCaluJtrcuWNFsMEuszwFiDZvKJz+Jh+VT40ynO0IpzOyBDXUMzEkDHbz33rTir9s2tDXV+BYYkZOgFST6RPkT61Zf2EDIRQfJf9qEbSzMQDJkgYBwF2G+FFCuzjKfwvFN+zaS6lcZkQApBw0dxV99ieZLcUpPiAB3kMsnII33H1rzDjOXNw9r3SkvpYEHTBK6syAd4nr5+VSXsVxrJctQYaQPq8MPQyR6VSUPcmp+xblsIWIK9N1Okz1JkxHfHWou9aRSWRhJ6N4T2wRIMH9akLwh3A/xZXOxgjPX+VRPEoxJzMeQz5gqMxU0VY7ba4BKoTOPC6A5x1YedQPtHxbu9u22pChYyCoYyEOdJZTgzIx5DapjgOAdwCDpX8RAM5JIE5Jz3713vclt6g+mSDuW7AAwFgRgbzXU0mLJNoo/tly92sggF9DKdMZhlAYjSJOY/Omv7NueWOF4a8XH2xuNpEeI6bJcLnaShETgkbTNWnmnD+9ZnuSWYQc9p2Gw3NVDmnJyl1XGehJgnTkiIgEzGY2mmrnCmTf8A1ytFq5n7R+84G2wup71grXV0iFOGYKrA4VoAyTjrBqg8Yj6QxUopMghWzllkaCPCdBxqI8u3ZbEkgkmZ1DzkbYzvv6UmjEFkt6oGmQHFsKQIgavKPoKSEFHoSc+btjHDcC7qCytkAxKrH1aRnvXduB0TpDLiMe7Jg+Rf+P1qOscRdWPdkACfDnoNoPhfcSdt60b2iuqpD25gfEuAT8t58gK1+SyaiOW+AcQA11hAiXAjts81cOD53osBEZVuBSAXKtDSckGJrz7iubllDGTiYyCANxuIgj51KexvtEhRrd65pgzbBE4YhQixvB6R13FTk01tFYWnovnFc1S5acSuso2FIYE6Tsfr26VA3LtqdLRqYRJGCF8WknpEkwcZNacZxzdCChH+QxgOCfBLQNRiCesEVG22UEqrS+oQuFLKukvBjwzLSJxEkb1CLrorKTfZ6FYtqyhDBPhIWZIMYJgyO0+dJi6RqCrEmcJc+IySZIgyckx171SH50tttfvNRkeHB0PbwFiJEFTHkeoFWDlXtWrkLdUB5AlJIacbHKGTtkelI4NIrHIm96H+K5At+8Gu+EwF1FiIAJMAKd5Zs4/Kp61y61bWLagSI1TLN+8xy31x5Uvy29bFt1YGc5z4fCsZmRmk10+fzY70vO9D+OnZnjuHjaeu3y/1qCCC3cZtO/xQzpq7SVIz6zvU3au222k5gZffIweowRO35Uvzm4Fs3GGtSvXU4zjb5HcfWqQmlonODe7Ivi+YlFLFeIgCY9/K99yFIHnDHt2os87LgEFpP3TeI9YJXT9SP51/mHMWazcGpiGjDMx6jufKlODvkaZE5j8j/pVuCZDyUSntkJ90zyVhoDuWmNIO9tTGfP1rb2I5EOMu6ZItoFa4QYxsij/E0HPQKT0ik+a8tv8AEBBatswlpIwJxjUYWfnV+9lOVjh+EW20C4SXuR4obYCZjChfKSY80n6VQ0VyldFrSyiKEQBVXAVdh8vqT+dLcVYVQSSvfpjp+v61G8RcEQANomeh+Xr+VI8YYyDAOwk4+E7bHes6js0N6I/mNkA4HkN9un8Krd+0oJn7wyCD1z+Y/rNWHieIkHVJGd4GZOceQqrcx4qXEA794yfFiMbMK14lRlzOx32V4d14tSksFIYMT8MMGAM/ut9KvFq7bsge8ZVHQFlk+gO/yrzXh+avZclGKMFJnSDI6zq7fxqNucwa4+ssS7HxByTqMfdHUQBkdxgbDko8n9HIzcY/Z68ObWW2uL89Iz0+KKj7vNrUkBun4T164wa85e8ykDwknsJ2x3/hXO3fcack4lhEwQcDH+tPHFH5FeaXwXLml2YIBHqAJ896S5YgXiLTLEFxIHQlgZ9KiLfEXNwu2RNskEg4nyrvwfHubruwbNwXNJMmTpZhJ6apqslqiSe7PQOLSLt7K/3j9cwXMCDS1jhPeOBPr+7gkgDr0B86Tuc8W87s1ojUxMeHqZjMn8ql+H4e6AGCPDAEaFYgAgEbeRB/gKyOLRtjJMlSVRYAACiAJIwOgFaEwBuTAnbrgnO2/wCdR1+8+pJYqBc8QZSPAEBBONzckegqO5pztrRIVUJBWGOcQCwiZ+ff51FRaY8ppI4c95loj3dxSfvKdJ2OIIk/LzBqq8x5m8y661Mk6YOk5Jjbz2pvmXKrloWzdhdc4nxL1AbsZ6Ak+mRUAt4iEVZYHEk57dPPE9vSrxVGSUnJ7GrnCgsCCSDIK9x1g/Xt171yXhxbZmN1kB6QGkkST4hiY7k0yG7z6dSDggepI+vzpBrrQYmZ66G3EnDHGSfz6bi2JYr7wnxSFAEzJaQYziPPAJ6jFJcEUuM0+Ig7mfEPSSInJEZj5V34oOFgMY3ZV8TZJyJ29P1pXk3AMXZzqBRojTBJORORpwNhk7DvVPYb2G+PeVIAGmJnpAMGNPb0EedV/WJAgYPSQW+u3Xp1qzcRZtuB4iJEAt27bHoMkAbTttAcdwHu/vBvLYgdCR2+dCOxGjzt/EASqmYB8XUGJJwD8/zNcbfGQZgA7YnAJMxJMbgdMVHTWyvXaOk4vMvAQFAfDaw7asSCSCCpGdsdxTNn2gJuB2gkfFAAO5OMQTJgGMaj3qvi7sCfXr1nbr86f4PgULsC2uFGjRBDtpLZkq2nEEAas/UaR3Z7pye5bu2daupDrIwyz4ex22mN4jvVbvcfcRoWDIJUjriQBgz189sicRfCWxZ4S2GUKciCNUsdOBJMmCTAJGkExBxE8XzsqCrkGDI7rp2AJOBknO0g9KzKFvReWRrskr/NGARYNs2QBuW1sAqk+GNMHVk9/qnZ542l7SksHkuCBCg6IJJG2lPofPHJ+M8KhwdpVSxaGONwBqPiG+2w6zGG8zagqkXbe8XPCQQT96JjGDt+VUUfkztu9Dj2/sfESGcbCDBHbE+fXpXPl/AtcZEt3Ha4TCqF1Z77COuegzWyy6y40KZMHBAMzIjA2jO359+Uc3/YrouWgs6YZTOLRI1Y1QDiNU4wO9PyaE03TPYfYbkz8Pw7pdcMxcGFLBQDAIIMgn5R+tTV/lFtsaVyTusbdSUK/oap3sl7ao5uM5ZrZOwElG1LpGDkAHpNWH2j9o7Vvh7rKQzAMqgjDOxZW33AifSptPtmhNexHXuVkNcwkJcgeNxg20cdNxqNLXuHUWTeIBtgTl7skQIhTbBz/WKc59z5LFu42ks1x5UZAA/ZrHibsBq23rz3ivaC7cs+7ZjoXYCQGwMN0YYEdjJztXKZyU6HbvtRaVj9iInBLHAgyT4Ypfj/AGnturILfuiVMEsWlsQo8MSPp2JiqveuHcnTJBXSPiLfCCSfEY1A7Z7VB3+KHvBqkmQQQW9DgmSDE7jyxTqJPk2SnHuNJEwdQIkCYGe8mMnp17Uhyq6x8RIYJ4RLRpEEk/uwPlvS3H8W0kap9BuCJEg/KKX4PjfdmdIbrB706WjlaLTxPFAAAEiY2xuVnpgDOZ6CYzULc5m9tmMgt8B1eKd9LZzqER/rSj8zZmkgDI+ERsZ/n9TXKDdaFAk7AnaOkkwe5oSoK+S48p5itxrraF020DgYnUAS2fUYjapDh+cMXuErbCjTqjUSQYWJJwFLA7d+9UW1yy4IJGNQXeJkwdpgdJq28ouxq1ppFuQNLtLgA984gfXantPsRquhjgXLBfEMCO2QAPFjOwztnpXrnIObonCW/eMqsv2cMwXKwoid4WDivIH4nVlNUE6euCNz4ztjoa5MrGIIXz38O8xAkx0kTB2ipTly0NB8Wer+1/ta3DlVswZB1uIMET4BuFPhIM/LIIqlcp5w97jbAYlz+1WpfMwXtqAem2Nupo5R7N3uLPvncrbYfG2SzTLG2DuCZmYAnE7Cw2OQLZKm0niBBDOdRJVg4IBAVYZQZCj4R2pNIpxcv0O+2bzZusQoItahEiD7y4vUxso365ryi/eg4ZEETn7wIz1/gPiHWvRuZJfuSjsSDAIC21kSSBKgGJb/APaaq3OfZRGXw60ImBgrnv1+hGKdb0cnHdlbt8V7x1hgmnfGIiGGdv5gGO2vEcaik6YnYxBIgQMbDbJHlSHH8O3DP4wPhlSBIJJiZ0/dkdOg3muVjilunxICwHQdBAE6jk+e+fWm40Tqzvc4bS+pniCGhSozJ1FjEDJwMyDUlbusqEzLAaogHrAEjMQPiJPqar12+wu4J8RWfPIPyz27mpy0NV5pzpLKJzAkTv6nO+a4wZD8ZphpYFwZEEifhGnxMTAzGPOelIpxRAIPiB6EsBMQDg7jFNcXxLTdz104AErq2Mb7D6CsXbCjhlePEbhE+QUR+tMOJ3YMQsQM+Z7+WI77Vxrd6nL/AAFsNaAX4ng5ORXQbI7lFp2uLoEkHqDHoSIInuCCNwRvS3E3tbM0BZMwswPISSY9Sal+UWA/EtbadEt4QSBg42im+f8ABW7fgRQF8B85O8nc7nrXLV0F7OnL+cC5YuJeNzSqKLZVsyrhY+EyArkx10jIgUo/I7lvXcdWVUYZByBqWSd+h+RBnbK3KLhVxpjKOdgSCEZpBOVyBtEjGxNTdrg0axcaIIVvhJUYWchSAc9xTKDfRxzS0wbiASGiQ22C2onH4SYmfn5Ca2uXikkAsCDqgiBkQY6KBqHl5yTSnEH7RB01xHkqyo9AelM8w+GMQMAQMCRipCmjudAiCATAic+JVC6T1j8/KBxu3SVOkLoPhjIKEf4QZMT5fF1GaZ4k6SEXwqGAAXECZxG2SaXvgLaulQARc0ggAGCxkeew+ldQIb9k+aC0HtXWNtnMrnHQEeQMdasnP+ZabDEtjXgtM5I0jfsD+deexDvGItiI6ZT+dSvtJxLNYcEyBxJUSBgC2CAPmT9arVxOP8tHp3N+C/a+Xi6GcMgRonDTwfDMQwaJM7GR6NsfOrraFKwBHWMBj94ZGCemTW6cU72LQZiQLawCcAqq2wQNp0gCfIdqjOHuH9oZJ8Mf/EHfc1FIZuxpuGBGq4Nti40gAGYMEY3geI43rpfCyUaAYJg+bRMY1Hwj5A+tM3bYYNImBIHSQxUY22FQ/vToLYnWmYGfABnGcE/WhCXYrxzxm2bcADbxHBE5ggAtsJ6VHNw7lo0w0xp89qmuR2Ve3DAGTB9PEY9JANY5u598DOYHywu3b4j9aa/Ye/Y73eXWiyeAaRlipIlcwJwTMST0jtk7cNwa2cD4mHinpgkADtg7npTt9Aj2wuATn5rcY+mc0nfQBHAEQ2nH4crH0rlnLs6l8ElhIKmDMBoyMHfBjqO1If8AEVBJDDVIEgx9mR6ZILbdI2MVqMrJglSIJAP/AJWrM75709+yo+pWUELhfIAsAARnoPpR0dO3LOP1r5ZBGmZMCfxHTLfkKtXsnykcTdJb+6QgtBJ1kE6UmcSQSYmASMEgih8HeIeAYDWwxAAEsLakfTttXrvscI4QMMFrjFj3OB8sAVPI6Wh8cU5bLYSNhHYRAgDsOnQCgWwc4M42jBj1/EvoRXJRg/13/lQglogfH2H4yP4CsykbHESvWx2HiH6+7HbzqG4/P3Rnz6mMbef5Gn73wTA+HsOy1D8WMt6n9Xq2Nk5rRWua8Orgo4GncSNjGCJ2P+1Uu/yzSSYJkkaEglR0MtJj1A3FXHmO584P1AJ/U/Wq9zlypMEj4diRuDO3oK2S6sxRez//2Q==">
            <a:hlinkClick r:id="rId2"/>
          </p:cNvPr>
          <p:cNvSpPr>
            <a:spLocks noChangeAspect="1" noChangeArrowheads="1"/>
          </p:cNvSpPr>
          <p:nvPr/>
        </p:nvSpPr>
        <p:spPr bwMode="auto">
          <a:xfrm>
            <a:off x="71438" y="-1508125"/>
            <a:ext cx="4552950" cy="3152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4" descr="http://1.bp.blogspot.com/-M-WA206O7xE/UaiN4Hn_dbI/AAAAAAAAFkw/VrYK8l6IsyU/s640/hagia_soph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 y="381004"/>
            <a:ext cx="4568536" cy="521912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2.gstatic.com/images?q=tbn:ANd9GcTSQLFakD1X_kGLzl1sYj1ai9EcR617ANEusCQqozYyBaaVXqX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463" y="381004"/>
            <a:ext cx="4589318" cy="521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arly civ 4 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31" y="443619"/>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419600" y="5334000"/>
            <a:ext cx="2425664" cy="584775"/>
          </a:xfrm>
          <a:prstGeom prst="rect">
            <a:avLst/>
          </a:prstGeom>
          <a:solidFill>
            <a:schemeClr val="bg1"/>
          </a:solidFill>
        </p:spPr>
        <p:txBody>
          <a:bodyPr wrap="none">
            <a:spAutoFit/>
          </a:bodyPr>
          <a:lstStyle/>
          <a:p>
            <a:pPr lvl="0"/>
            <a:r>
              <a:rPr lang="en-US" sz="3200" b="1" i="1" dirty="0"/>
              <a:t>Indian Ocean</a:t>
            </a:r>
          </a:p>
        </p:txBody>
      </p:sp>
      <p:sp>
        <p:nvSpPr>
          <p:cNvPr id="4" name="Rectangle 3"/>
          <p:cNvSpPr/>
          <p:nvPr/>
        </p:nvSpPr>
        <p:spPr>
          <a:xfrm>
            <a:off x="572364" y="2508222"/>
            <a:ext cx="1542538" cy="830997"/>
          </a:xfrm>
          <a:prstGeom prst="rect">
            <a:avLst/>
          </a:prstGeom>
        </p:spPr>
        <p:txBody>
          <a:bodyPr wrap="none">
            <a:spAutoFit/>
          </a:bodyPr>
          <a:lstStyle/>
          <a:p>
            <a:pPr algn="ctr"/>
            <a:r>
              <a:rPr lang="en-US" sz="2400" b="1" i="1" dirty="0">
                <a:solidFill>
                  <a:srgbClr val="FF0000"/>
                </a:solidFill>
              </a:rPr>
              <a:t>Egyptian </a:t>
            </a:r>
            <a:endParaRPr lang="en-US" sz="2400" b="1" i="1" dirty="0" smtClean="0">
              <a:solidFill>
                <a:srgbClr val="FF0000"/>
              </a:solidFill>
            </a:endParaRPr>
          </a:p>
          <a:p>
            <a:pPr algn="ctr"/>
            <a:r>
              <a:rPr lang="en-US" sz="2400" b="1" i="1" dirty="0" smtClean="0">
                <a:solidFill>
                  <a:srgbClr val="FF0000"/>
                </a:solidFill>
              </a:rPr>
              <a:t>civilization</a:t>
            </a:r>
            <a:endParaRPr lang="en-US" sz="2400" b="1" i="1" dirty="0">
              <a:solidFill>
                <a:srgbClr val="FF0000"/>
              </a:solidFill>
            </a:endParaRPr>
          </a:p>
        </p:txBody>
      </p:sp>
      <p:sp>
        <p:nvSpPr>
          <p:cNvPr id="5" name="Rectangle 4"/>
          <p:cNvSpPr/>
          <p:nvPr/>
        </p:nvSpPr>
        <p:spPr>
          <a:xfrm>
            <a:off x="5362972" y="2379556"/>
            <a:ext cx="1542538" cy="830997"/>
          </a:xfrm>
          <a:prstGeom prst="rect">
            <a:avLst/>
          </a:prstGeom>
        </p:spPr>
        <p:txBody>
          <a:bodyPr wrap="none">
            <a:spAutoFit/>
          </a:bodyPr>
          <a:lstStyle/>
          <a:p>
            <a:pPr algn="ctr"/>
            <a:r>
              <a:rPr lang="en-US" sz="2400" b="1" i="1" dirty="0">
                <a:solidFill>
                  <a:srgbClr val="FF0000"/>
                </a:solidFill>
              </a:rPr>
              <a:t>Indian </a:t>
            </a:r>
            <a:endParaRPr lang="en-US" sz="2400" b="1" i="1" dirty="0" smtClean="0">
              <a:solidFill>
                <a:srgbClr val="FF0000"/>
              </a:solidFill>
            </a:endParaRPr>
          </a:p>
          <a:p>
            <a:pPr algn="ctr"/>
            <a:r>
              <a:rPr lang="en-US" sz="2400" b="1" i="1" dirty="0" smtClean="0">
                <a:solidFill>
                  <a:srgbClr val="FF0000"/>
                </a:solidFill>
              </a:rPr>
              <a:t>civilization</a:t>
            </a:r>
            <a:endParaRPr lang="en-US" sz="2400" b="1" i="1" dirty="0">
              <a:solidFill>
                <a:srgbClr val="FF0000"/>
              </a:solidFill>
            </a:endParaRPr>
          </a:p>
        </p:txBody>
      </p:sp>
      <p:sp>
        <p:nvSpPr>
          <p:cNvPr id="6" name="Rectangle 5"/>
          <p:cNvSpPr/>
          <p:nvPr/>
        </p:nvSpPr>
        <p:spPr>
          <a:xfrm>
            <a:off x="6684818" y="2119514"/>
            <a:ext cx="1542538" cy="830997"/>
          </a:xfrm>
          <a:prstGeom prst="rect">
            <a:avLst/>
          </a:prstGeom>
        </p:spPr>
        <p:txBody>
          <a:bodyPr wrap="none">
            <a:spAutoFit/>
          </a:bodyPr>
          <a:lstStyle/>
          <a:p>
            <a:pPr algn="ctr"/>
            <a:r>
              <a:rPr lang="en-US" sz="2400" b="1" i="1" dirty="0">
                <a:solidFill>
                  <a:srgbClr val="FF0000"/>
                </a:solidFill>
              </a:rPr>
              <a:t>Chinese </a:t>
            </a:r>
            <a:endParaRPr lang="en-US" sz="2400" b="1" i="1" dirty="0" smtClean="0">
              <a:solidFill>
                <a:srgbClr val="FF0000"/>
              </a:solidFill>
            </a:endParaRPr>
          </a:p>
          <a:p>
            <a:pPr algn="ctr"/>
            <a:r>
              <a:rPr lang="en-US" sz="2400" b="1" i="1" dirty="0" smtClean="0">
                <a:solidFill>
                  <a:srgbClr val="FF0000"/>
                </a:solidFill>
              </a:rPr>
              <a:t>civilization</a:t>
            </a:r>
            <a:endParaRPr lang="en-US" sz="2400" b="1" i="1" dirty="0">
              <a:solidFill>
                <a:srgbClr val="FF0000"/>
              </a:solidFill>
            </a:endParaRPr>
          </a:p>
        </p:txBody>
      </p:sp>
      <p:sp>
        <p:nvSpPr>
          <p:cNvPr id="7" name="Rectangle 6"/>
          <p:cNvSpPr/>
          <p:nvPr/>
        </p:nvSpPr>
        <p:spPr>
          <a:xfrm>
            <a:off x="3416691" y="1066800"/>
            <a:ext cx="2769646" cy="830997"/>
          </a:xfrm>
          <a:prstGeom prst="rect">
            <a:avLst/>
          </a:prstGeom>
        </p:spPr>
        <p:txBody>
          <a:bodyPr wrap="square">
            <a:spAutoFit/>
          </a:bodyPr>
          <a:lstStyle/>
          <a:p>
            <a:pPr algn="ctr"/>
            <a:r>
              <a:rPr lang="en-US" sz="2400" b="1" i="1" dirty="0">
                <a:solidFill>
                  <a:srgbClr val="FF0000"/>
                </a:solidFill>
              </a:rPr>
              <a:t>Mesopotamian</a:t>
            </a:r>
          </a:p>
          <a:p>
            <a:pPr algn="ctr"/>
            <a:r>
              <a:rPr lang="en-US" sz="2400" b="1" i="1" dirty="0">
                <a:solidFill>
                  <a:srgbClr val="FF0000"/>
                </a:solidFill>
              </a:rPr>
              <a:t>Civilization</a:t>
            </a:r>
          </a:p>
        </p:txBody>
      </p:sp>
    </p:spTree>
    <p:extLst>
      <p:ext uri="{BB962C8B-B14F-4D97-AF65-F5344CB8AC3E}">
        <p14:creationId xmlns:p14="http://schemas.microsoft.com/office/powerpoint/2010/main" val="2654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98554" y="2665539"/>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1978234" cy="369332"/>
          </a:xfrm>
          <a:prstGeom prst="rect">
            <a:avLst/>
          </a:prstGeom>
        </p:spPr>
        <p:txBody>
          <a:bodyPr wrap="none">
            <a:spAutoFit/>
          </a:bodyPr>
          <a:lstStyle/>
          <a:p>
            <a:r>
              <a:rPr lang="en-US" b="1" i="1" u="sng" dirty="0" smtClean="0"/>
              <a:t>STANDARD WHI.7c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401" y="457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44188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730" y="457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63783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439" y="263783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80110" y="1091590"/>
            <a:ext cx="2683998" cy="369332"/>
          </a:xfrm>
          <a:prstGeom prst="rect">
            <a:avLst/>
          </a:prstGeom>
        </p:spPr>
        <p:txBody>
          <a:bodyPr wrap="square">
            <a:spAutoFit/>
          </a:bodyPr>
          <a:lstStyle/>
          <a:p>
            <a:pPr algn="ctr"/>
            <a:r>
              <a:rPr lang="en-US" b="1" dirty="0"/>
              <a:t>Byzantine culture</a:t>
            </a:r>
          </a:p>
        </p:txBody>
      </p:sp>
      <p:sp>
        <p:nvSpPr>
          <p:cNvPr id="10" name="Rectangle 9"/>
          <p:cNvSpPr/>
          <p:nvPr/>
        </p:nvSpPr>
        <p:spPr>
          <a:xfrm>
            <a:off x="163964" y="953090"/>
            <a:ext cx="2503036" cy="646331"/>
          </a:xfrm>
          <a:prstGeom prst="rect">
            <a:avLst/>
          </a:prstGeom>
        </p:spPr>
        <p:txBody>
          <a:bodyPr wrap="square">
            <a:spAutoFit/>
          </a:bodyPr>
          <a:lstStyle/>
          <a:p>
            <a:pPr algn="ctr"/>
            <a:r>
              <a:rPr lang="en-US" dirty="0"/>
              <a:t>Continued flourishing of Greco-Roman traditions</a:t>
            </a:r>
          </a:p>
        </p:txBody>
      </p:sp>
      <p:sp>
        <p:nvSpPr>
          <p:cNvPr id="11" name="Rectangle 10"/>
          <p:cNvSpPr/>
          <p:nvPr/>
        </p:nvSpPr>
        <p:spPr>
          <a:xfrm>
            <a:off x="6418439" y="968405"/>
            <a:ext cx="2683998" cy="923330"/>
          </a:xfrm>
          <a:prstGeom prst="rect">
            <a:avLst/>
          </a:prstGeom>
        </p:spPr>
        <p:txBody>
          <a:bodyPr wrap="square">
            <a:spAutoFit/>
          </a:bodyPr>
          <a:lstStyle/>
          <a:p>
            <a:pPr algn="ctr"/>
            <a:r>
              <a:rPr lang="en-US" dirty="0"/>
              <a:t>Greek language (as contrasted with Latin in the West)</a:t>
            </a:r>
          </a:p>
        </p:txBody>
      </p:sp>
      <p:sp>
        <p:nvSpPr>
          <p:cNvPr id="12" name="Rectangle 11"/>
          <p:cNvSpPr/>
          <p:nvPr/>
        </p:nvSpPr>
        <p:spPr>
          <a:xfrm>
            <a:off x="163964" y="3149035"/>
            <a:ext cx="2503036" cy="646331"/>
          </a:xfrm>
          <a:prstGeom prst="rect">
            <a:avLst/>
          </a:prstGeom>
        </p:spPr>
        <p:txBody>
          <a:bodyPr wrap="square">
            <a:spAutoFit/>
          </a:bodyPr>
          <a:lstStyle/>
          <a:p>
            <a:pPr algn="ctr"/>
            <a:r>
              <a:rPr lang="en-US" dirty="0"/>
              <a:t>Greek Orthodox Christianity</a:t>
            </a:r>
          </a:p>
        </p:txBody>
      </p:sp>
      <p:sp>
        <p:nvSpPr>
          <p:cNvPr id="13" name="Rectangle 12"/>
          <p:cNvSpPr/>
          <p:nvPr/>
        </p:nvSpPr>
        <p:spPr>
          <a:xfrm>
            <a:off x="6573982" y="3010535"/>
            <a:ext cx="2438400" cy="923330"/>
          </a:xfrm>
          <a:prstGeom prst="rect">
            <a:avLst/>
          </a:prstGeom>
        </p:spPr>
        <p:txBody>
          <a:bodyPr wrap="square">
            <a:spAutoFit/>
          </a:bodyPr>
          <a:lstStyle/>
          <a:p>
            <a:pPr algn="ctr"/>
            <a:r>
              <a:rPr lang="en-US" dirty="0"/>
              <a:t>Greek and Roman knowledge preserved in Byzantine libraries</a:t>
            </a:r>
          </a:p>
        </p:txBody>
      </p:sp>
      <p:sp>
        <p:nvSpPr>
          <p:cNvPr id="15" name="Rectangle 14"/>
          <p:cNvSpPr/>
          <p:nvPr/>
        </p:nvSpPr>
        <p:spPr>
          <a:xfrm>
            <a:off x="163964" y="4442928"/>
            <a:ext cx="5398636" cy="2262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05729" y="4438547"/>
            <a:ext cx="2681708"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s://encrypted-tbn3.gstatic.com/images?q=tbn:ANd9GcRGeDl6nBp-AjfpLAbX-_sIOpVBHqORaZd12kUHA9xwiJXp5_w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09526"/>
            <a:ext cx="5105400" cy="21294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6390730" y="4697433"/>
            <a:ext cx="26967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Greek and Roman traditions were preserved in the Byzantine Empire.</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19" name="Straight Connector 18"/>
          <p:cNvCxnSpPr>
            <a:stCxn id="4" idx="2"/>
            <a:endCxn id="2" idx="0"/>
          </p:cNvCxnSpPr>
          <p:nvPr/>
        </p:nvCxnSpPr>
        <p:spPr>
          <a:xfrm flipH="1">
            <a:off x="4708254" y="2125943"/>
            <a:ext cx="1" cy="539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1"/>
            <a:endCxn id="4" idx="3"/>
          </p:cNvCxnSpPr>
          <p:nvPr/>
        </p:nvCxnSpPr>
        <p:spPr>
          <a:xfrm flipH="1">
            <a:off x="6064108" y="1291572"/>
            <a:ext cx="3266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3"/>
            <a:endCxn id="4" idx="1"/>
          </p:cNvCxnSpPr>
          <p:nvPr/>
        </p:nvCxnSpPr>
        <p:spPr>
          <a:xfrm>
            <a:off x="2739416" y="1276257"/>
            <a:ext cx="612985" cy="15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0"/>
            <a:endCxn id="4" idx="1"/>
          </p:cNvCxnSpPr>
          <p:nvPr/>
        </p:nvCxnSpPr>
        <p:spPr>
          <a:xfrm flipV="1">
            <a:off x="1383563" y="1291572"/>
            <a:ext cx="1968838" cy="1346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7" idx="2"/>
          </p:cNvCxnSpPr>
          <p:nvPr/>
        </p:nvCxnSpPr>
        <p:spPr>
          <a:xfrm flipV="1">
            <a:off x="1383562" y="4306573"/>
            <a:ext cx="1" cy="202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4" idx="3"/>
          </p:cNvCxnSpPr>
          <p:nvPr/>
        </p:nvCxnSpPr>
        <p:spPr>
          <a:xfrm flipH="1" flipV="1">
            <a:off x="6064108" y="1291572"/>
            <a:ext cx="1251092" cy="13754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7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6600"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19138" y="3244334"/>
            <a:ext cx="2005485" cy="369332"/>
          </a:xfrm>
          <a:prstGeom prst="rect">
            <a:avLst/>
          </a:prstGeom>
        </p:spPr>
        <p:txBody>
          <a:bodyPr wrap="none">
            <a:spAutoFit/>
          </a:bodyPr>
          <a:lstStyle/>
          <a:p>
            <a:r>
              <a:rPr lang="en-US" b="1" i="1" u="sng" dirty="0" smtClean="0"/>
              <a:t>STANDARD WHI.7d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6" y="43568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6" y="4800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95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584" y="8020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0" y="4800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693" y="4533901"/>
            <a:ext cx="2711707" cy="220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229693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349657" y="5490409"/>
            <a:ext cx="2692496" cy="369332"/>
          </a:xfrm>
          <a:prstGeom prst="rect">
            <a:avLst/>
          </a:prstGeom>
        </p:spPr>
        <p:txBody>
          <a:bodyPr wrap="square">
            <a:spAutoFit/>
          </a:bodyPr>
          <a:lstStyle/>
          <a:p>
            <a:pPr algn="ctr"/>
            <a:r>
              <a:rPr lang="en-US" b="1" dirty="0"/>
              <a:t>Eastern Church</a:t>
            </a:r>
          </a:p>
        </p:txBody>
      </p:sp>
      <p:sp>
        <p:nvSpPr>
          <p:cNvPr id="12" name="Rectangle 1"/>
          <p:cNvSpPr>
            <a:spLocks noChangeArrowheads="1"/>
          </p:cNvSpPr>
          <p:nvPr/>
        </p:nvSpPr>
        <p:spPr bwMode="auto">
          <a:xfrm>
            <a:off x="3370439" y="1072995"/>
            <a:ext cx="2685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Western Church</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573317" y="703663"/>
            <a:ext cx="1869871" cy="369332"/>
          </a:xfrm>
          <a:prstGeom prst="rect">
            <a:avLst/>
          </a:prstGeom>
        </p:spPr>
        <p:txBody>
          <a:bodyPr wrap="none">
            <a:spAutoFit/>
          </a:bodyPr>
          <a:lstStyle/>
          <a:p>
            <a:r>
              <a:rPr lang="en-US" dirty="0"/>
              <a:t>Centered in Rome</a:t>
            </a:r>
          </a:p>
        </p:txBody>
      </p:sp>
      <p:sp>
        <p:nvSpPr>
          <p:cNvPr id="14" name="Rectangle 13"/>
          <p:cNvSpPr/>
          <p:nvPr/>
        </p:nvSpPr>
        <p:spPr>
          <a:xfrm>
            <a:off x="6478891" y="288164"/>
            <a:ext cx="2563091" cy="1200329"/>
          </a:xfrm>
          <a:prstGeom prst="rect">
            <a:avLst/>
          </a:prstGeom>
        </p:spPr>
        <p:txBody>
          <a:bodyPr wrap="square">
            <a:spAutoFit/>
          </a:bodyPr>
          <a:lstStyle/>
          <a:p>
            <a:pPr algn="ctr"/>
            <a:r>
              <a:rPr lang="en-US" dirty="0"/>
              <a:t>Farther from seat of power after Constantinople became capital</a:t>
            </a:r>
          </a:p>
        </p:txBody>
      </p:sp>
      <p:sp>
        <p:nvSpPr>
          <p:cNvPr id="15" name="Rectangle 14"/>
          <p:cNvSpPr/>
          <p:nvPr/>
        </p:nvSpPr>
        <p:spPr>
          <a:xfrm>
            <a:off x="58559" y="2819874"/>
            <a:ext cx="2682428" cy="646331"/>
          </a:xfrm>
          <a:prstGeom prst="rect">
            <a:avLst/>
          </a:prstGeom>
        </p:spPr>
        <p:txBody>
          <a:bodyPr wrap="square">
            <a:spAutoFit/>
          </a:bodyPr>
          <a:lstStyle/>
          <a:p>
            <a:pPr algn="ctr"/>
            <a:r>
              <a:rPr lang="en-US" dirty="0"/>
              <a:t>Use of Latin language in the liturgy</a:t>
            </a:r>
          </a:p>
        </p:txBody>
      </p:sp>
      <p:sp>
        <p:nvSpPr>
          <p:cNvPr id="16" name="Rectangle 15"/>
          <p:cNvSpPr/>
          <p:nvPr/>
        </p:nvSpPr>
        <p:spPr>
          <a:xfrm>
            <a:off x="9949" y="5450305"/>
            <a:ext cx="2750368" cy="369332"/>
          </a:xfrm>
          <a:prstGeom prst="rect">
            <a:avLst/>
          </a:prstGeom>
        </p:spPr>
        <p:txBody>
          <a:bodyPr wrap="none">
            <a:spAutoFit/>
          </a:bodyPr>
          <a:lstStyle/>
          <a:p>
            <a:r>
              <a:rPr lang="en-US" dirty="0"/>
              <a:t>Centered in Constantinople</a:t>
            </a:r>
          </a:p>
        </p:txBody>
      </p:sp>
      <p:sp>
        <p:nvSpPr>
          <p:cNvPr id="17" name="Rectangle 16"/>
          <p:cNvSpPr/>
          <p:nvPr/>
        </p:nvSpPr>
        <p:spPr>
          <a:xfrm>
            <a:off x="6478891" y="4992015"/>
            <a:ext cx="2563091" cy="1477328"/>
          </a:xfrm>
          <a:prstGeom prst="rect">
            <a:avLst/>
          </a:prstGeom>
        </p:spPr>
        <p:txBody>
          <a:bodyPr wrap="square">
            <a:spAutoFit/>
          </a:bodyPr>
          <a:lstStyle/>
          <a:p>
            <a:pPr algn="ctr"/>
            <a:r>
              <a:rPr lang="en-US" dirty="0"/>
              <a:t>Close to seat of power after Constantinople became capital</a:t>
            </a:r>
          </a:p>
          <a:p>
            <a:pPr algn="ctr"/>
            <a:r>
              <a:rPr lang="en-US" dirty="0"/>
              <a:t>Use of Greek language in the liturgy</a:t>
            </a:r>
          </a:p>
        </p:txBody>
      </p:sp>
      <p:sp>
        <p:nvSpPr>
          <p:cNvPr id="18" name="Rectangle 17"/>
          <p:cNvSpPr/>
          <p:nvPr/>
        </p:nvSpPr>
        <p:spPr>
          <a:xfrm>
            <a:off x="6324493" y="196541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06601" y="1988878"/>
            <a:ext cx="2717489" cy="2308324"/>
          </a:xfrm>
          <a:prstGeom prst="rect">
            <a:avLst/>
          </a:prstGeom>
        </p:spPr>
        <p:txBody>
          <a:bodyPr wrap="square">
            <a:spAutoFit/>
          </a:bodyPr>
          <a:lstStyle/>
          <a:p>
            <a:pPr algn="ctr"/>
            <a:r>
              <a:rPr lang="en-US" sz="2400" b="1" i="1" dirty="0">
                <a:latin typeface="Freestyle Script" panose="030804020302050B0404" pitchFamily="66" charset="0"/>
              </a:rPr>
              <a:t>The cultural and political differences between the Eastern and Western Roman Empires weakened the unity of the Christian Church and led to its division.</a:t>
            </a:r>
          </a:p>
        </p:txBody>
      </p:sp>
      <p:cxnSp>
        <p:nvCxnSpPr>
          <p:cNvPr id="21" name="Straight Connector 20"/>
          <p:cNvCxnSpPr>
            <a:stCxn id="4" idx="2"/>
            <a:endCxn id="2" idx="0"/>
          </p:cNvCxnSpPr>
          <p:nvPr/>
        </p:nvCxnSpPr>
        <p:spPr>
          <a:xfrm>
            <a:off x="4686300" y="2104431"/>
            <a:ext cx="0" cy="562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0"/>
            <a:endCxn id="2" idx="4"/>
          </p:cNvCxnSpPr>
          <p:nvPr/>
        </p:nvCxnSpPr>
        <p:spPr>
          <a:xfrm flipV="1">
            <a:off x="4686300" y="41910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3"/>
            <a:endCxn id="4" idx="1"/>
          </p:cNvCxnSpPr>
          <p:nvPr/>
        </p:nvCxnSpPr>
        <p:spPr>
          <a:xfrm>
            <a:off x="2864107" y="888330"/>
            <a:ext cx="466339" cy="38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3"/>
            <a:endCxn id="4" idx="1"/>
          </p:cNvCxnSpPr>
          <p:nvPr/>
        </p:nvCxnSpPr>
        <p:spPr>
          <a:xfrm flipV="1">
            <a:off x="2732489" y="1270060"/>
            <a:ext cx="597957" cy="1861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 idx="1"/>
            <a:endCxn id="4" idx="3"/>
          </p:cNvCxnSpPr>
          <p:nvPr/>
        </p:nvCxnSpPr>
        <p:spPr>
          <a:xfrm flipH="1">
            <a:off x="6042153" y="914579"/>
            <a:ext cx="362431" cy="355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3"/>
            <a:endCxn id="5" idx="1"/>
          </p:cNvCxnSpPr>
          <p:nvPr/>
        </p:nvCxnSpPr>
        <p:spPr>
          <a:xfrm>
            <a:off x="2740987" y="5634972"/>
            <a:ext cx="5894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1"/>
            <a:endCxn id="5" idx="3"/>
          </p:cNvCxnSpPr>
          <p:nvPr/>
        </p:nvCxnSpPr>
        <p:spPr>
          <a:xfrm flipH="1">
            <a:off x="6042153" y="5634972"/>
            <a:ext cx="3435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92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WHI.7d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770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220" y="900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84472" y="676775"/>
            <a:ext cx="2575053" cy="923330"/>
          </a:xfrm>
          <a:prstGeom prst="rect">
            <a:avLst/>
          </a:prstGeom>
        </p:spPr>
        <p:txBody>
          <a:bodyPr wrap="square">
            <a:spAutoFit/>
          </a:bodyPr>
          <a:lstStyle/>
          <a:p>
            <a:pPr algn="ctr"/>
            <a:r>
              <a:rPr lang="en-US" b="1" dirty="0"/>
              <a:t>Division between Western and Eastern Churches</a:t>
            </a:r>
          </a:p>
        </p:txBody>
      </p:sp>
      <p:sp>
        <p:nvSpPr>
          <p:cNvPr id="10" name="Rectangle 9"/>
          <p:cNvSpPr/>
          <p:nvPr/>
        </p:nvSpPr>
        <p:spPr>
          <a:xfrm>
            <a:off x="76200" y="2967335"/>
            <a:ext cx="2483107" cy="923330"/>
          </a:xfrm>
          <a:prstGeom prst="rect">
            <a:avLst/>
          </a:prstGeom>
        </p:spPr>
        <p:txBody>
          <a:bodyPr wrap="square">
            <a:spAutoFit/>
          </a:bodyPr>
          <a:lstStyle/>
          <a:p>
            <a:pPr algn="ctr"/>
            <a:r>
              <a:rPr lang="en-US" dirty="0"/>
              <a:t>Authority of the Pope eventually accepted in the West</a:t>
            </a:r>
          </a:p>
        </p:txBody>
      </p:sp>
      <p:sp>
        <p:nvSpPr>
          <p:cNvPr id="11" name="Rectangle 10"/>
          <p:cNvSpPr/>
          <p:nvPr/>
        </p:nvSpPr>
        <p:spPr>
          <a:xfrm>
            <a:off x="103909" y="739805"/>
            <a:ext cx="2711707" cy="646331"/>
          </a:xfrm>
          <a:prstGeom prst="rect">
            <a:avLst/>
          </a:prstGeom>
        </p:spPr>
        <p:txBody>
          <a:bodyPr wrap="square">
            <a:spAutoFit/>
          </a:bodyPr>
          <a:lstStyle/>
          <a:p>
            <a:pPr algn="ctr"/>
            <a:r>
              <a:rPr lang="en-US" dirty="0"/>
              <a:t>Authority of the Patriarch accepted in the East</a:t>
            </a:r>
          </a:p>
        </p:txBody>
      </p:sp>
      <p:sp>
        <p:nvSpPr>
          <p:cNvPr id="12" name="Rectangle 11"/>
          <p:cNvSpPr/>
          <p:nvPr/>
        </p:nvSpPr>
        <p:spPr>
          <a:xfrm>
            <a:off x="6509491" y="462806"/>
            <a:ext cx="2514600" cy="923330"/>
          </a:xfrm>
          <a:prstGeom prst="rect">
            <a:avLst/>
          </a:prstGeom>
        </p:spPr>
        <p:txBody>
          <a:bodyPr wrap="square">
            <a:spAutoFit/>
          </a:bodyPr>
          <a:lstStyle/>
          <a:p>
            <a:pPr algn="ctr"/>
            <a:r>
              <a:rPr lang="en-US" dirty="0"/>
              <a:t>Practices such as celibacy eventually accepted in the West</a:t>
            </a:r>
          </a:p>
        </p:txBody>
      </p:sp>
      <p:sp>
        <p:nvSpPr>
          <p:cNvPr id="13" name="Rectangle 12"/>
          <p:cNvSpPr/>
          <p:nvPr/>
        </p:nvSpPr>
        <p:spPr>
          <a:xfrm>
            <a:off x="2970281" y="4468172"/>
            <a:ext cx="2717489" cy="2308324"/>
          </a:xfrm>
          <a:prstGeom prst="rect">
            <a:avLst/>
          </a:prstGeom>
        </p:spPr>
        <p:txBody>
          <a:bodyPr wrap="square">
            <a:spAutoFit/>
          </a:bodyPr>
          <a:lstStyle/>
          <a:p>
            <a:pPr algn="ctr"/>
            <a:r>
              <a:rPr lang="en-US" sz="2400" b="1" i="1" dirty="0">
                <a:latin typeface="Freestyle Script" panose="030804020302050B0404" pitchFamily="66" charset="0"/>
              </a:rPr>
              <a:t>The cultural and political differences between the Eastern and Western Roman Empires weakened the unity of the Christian Church and led to its division.</a:t>
            </a:r>
          </a:p>
        </p:txBody>
      </p:sp>
      <p:sp>
        <p:nvSpPr>
          <p:cNvPr id="14" name="Rectangle 13"/>
          <p:cNvSpPr/>
          <p:nvPr/>
        </p:nvSpPr>
        <p:spPr>
          <a:xfrm>
            <a:off x="2995099" y="4431629"/>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48900" y="1965408"/>
            <a:ext cx="2840555" cy="4511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418" y="4564323"/>
            <a:ext cx="2593943" cy="2222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7" idx="1"/>
            <a:endCxn id="5" idx="3"/>
          </p:cNvCxnSpPr>
          <p:nvPr/>
        </p:nvCxnSpPr>
        <p:spPr>
          <a:xfrm flipH="1">
            <a:off x="5927853" y="924471"/>
            <a:ext cx="511367" cy="367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3"/>
            <a:endCxn id="5" idx="1"/>
          </p:cNvCxnSpPr>
          <p:nvPr/>
        </p:nvCxnSpPr>
        <p:spPr>
          <a:xfrm>
            <a:off x="2815616" y="1062971"/>
            <a:ext cx="40053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5" idx="1"/>
          </p:cNvCxnSpPr>
          <p:nvPr/>
        </p:nvCxnSpPr>
        <p:spPr>
          <a:xfrm flipV="1">
            <a:off x="1676400" y="1291571"/>
            <a:ext cx="1539746" cy="1368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upload.wikimedia.org/wikipedia/commons/6/67/Great_Schism_1054_with_former_bor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125942"/>
            <a:ext cx="2590800" cy="4198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Skny6VQycntnJesxJ-eY2FHkOD15H4aCn6rzLzjWRj9-Su5s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9" y="4724400"/>
            <a:ext cx="2455397"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16" idx="0"/>
            <a:endCxn id="6" idx="2"/>
          </p:cNvCxnSpPr>
          <p:nvPr/>
        </p:nvCxnSpPr>
        <p:spPr>
          <a:xfrm flipV="1">
            <a:off x="1352390" y="4256444"/>
            <a:ext cx="3464" cy="3078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4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 of the Great Schism (10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3905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WHI.7e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800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28" y="515945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11" y="515179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313185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73" y="3169591"/>
            <a:ext cx="2711707" cy="159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66655" y="5173306"/>
            <a:ext cx="2438400" cy="923330"/>
          </a:xfrm>
          <a:prstGeom prst="rect">
            <a:avLst/>
          </a:prstGeom>
        </p:spPr>
        <p:txBody>
          <a:bodyPr wrap="square">
            <a:spAutoFit/>
          </a:bodyPr>
          <a:lstStyle/>
          <a:p>
            <a:pPr algn="ctr"/>
            <a:r>
              <a:rPr lang="en-US" b="1" dirty="0"/>
              <a:t>Influence of Byzantine culture on Eastern Europe and Russia</a:t>
            </a:r>
          </a:p>
        </p:txBody>
      </p:sp>
      <p:sp>
        <p:nvSpPr>
          <p:cNvPr id="10" name="Rectangle 9"/>
          <p:cNvSpPr/>
          <p:nvPr/>
        </p:nvSpPr>
        <p:spPr>
          <a:xfrm>
            <a:off x="256381" y="5670656"/>
            <a:ext cx="2464799" cy="646331"/>
          </a:xfrm>
          <a:prstGeom prst="rect">
            <a:avLst/>
          </a:prstGeom>
        </p:spPr>
        <p:txBody>
          <a:bodyPr wrap="square">
            <a:spAutoFit/>
          </a:bodyPr>
          <a:lstStyle/>
          <a:p>
            <a:pPr algn="ctr"/>
            <a:r>
              <a:rPr lang="en-US" dirty="0"/>
              <a:t>Trade routes between Black Sea and Baltic Sea</a:t>
            </a:r>
          </a:p>
        </p:txBody>
      </p:sp>
      <p:sp>
        <p:nvSpPr>
          <p:cNvPr id="11" name="Rectangle 10"/>
          <p:cNvSpPr/>
          <p:nvPr/>
        </p:nvSpPr>
        <p:spPr>
          <a:xfrm>
            <a:off x="6573982" y="5393656"/>
            <a:ext cx="2438400" cy="1200329"/>
          </a:xfrm>
          <a:prstGeom prst="rect">
            <a:avLst/>
          </a:prstGeom>
        </p:spPr>
        <p:txBody>
          <a:bodyPr wrap="square">
            <a:spAutoFit/>
          </a:bodyPr>
          <a:lstStyle/>
          <a:p>
            <a:pPr algn="ctr"/>
            <a:r>
              <a:rPr lang="en-US" dirty="0"/>
              <a:t>Adoption of Orthodox Christianity by Russia and much of Eastern Europe</a:t>
            </a:r>
          </a:p>
        </p:txBody>
      </p:sp>
      <p:sp>
        <p:nvSpPr>
          <p:cNvPr id="12" name="Rectangle 11"/>
          <p:cNvSpPr/>
          <p:nvPr/>
        </p:nvSpPr>
        <p:spPr>
          <a:xfrm>
            <a:off x="143317" y="3374399"/>
            <a:ext cx="2457872" cy="1200329"/>
          </a:xfrm>
          <a:prstGeom prst="rect">
            <a:avLst/>
          </a:prstGeom>
        </p:spPr>
        <p:txBody>
          <a:bodyPr wrap="square">
            <a:spAutoFit/>
          </a:bodyPr>
          <a:lstStyle/>
          <a:p>
            <a:pPr algn="ctr"/>
            <a:r>
              <a:rPr lang="en-US" dirty="0"/>
              <a:t>Adoption of Greek alphabet for the Slavic languages by St. Cyril (Cyrillic alphabet)</a:t>
            </a:r>
          </a:p>
        </p:txBody>
      </p:sp>
      <p:sp>
        <p:nvSpPr>
          <p:cNvPr id="13" name="Rectangle 12"/>
          <p:cNvSpPr/>
          <p:nvPr/>
        </p:nvSpPr>
        <p:spPr>
          <a:xfrm>
            <a:off x="6473215" y="3613666"/>
            <a:ext cx="2670785" cy="646331"/>
          </a:xfrm>
          <a:prstGeom prst="rect">
            <a:avLst/>
          </a:prstGeom>
        </p:spPr>
        <p:txBody>
          <a:bodyPr wrap="square">
            <a:spAutoFit/>
          </a:bodyPr>
          <a:lstStyle/>
          <a:p>
            <a:pPr algn="ctr"/>
            <a:r>
              <a:rPr lang="en-US" dirty="0"/>
              <a:t>Church architecture and religious art</a:t>
            </a:r>
          </a:p>
        </p:txBody>
      </p:sp>
      <p:sp>
        <p:nvSpPr>
          <p:cNvPr id="14" name="Rectangle 13"/>
          <p:cNvSpPr/>
          <p:nvPr/>
        </p:nvSpPr>
        <p:spPr>
          <a:xfrm>
            <a:off x="3222201" y="183538"/>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11511" y="183538"/>
            <a:ext cx="2699598" cy="2633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2928" y="183537"/>
            <a:ext cx="2699598" cy="2633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22201" y="564604"/>
            <a:ext cx="2705652" cy="1569660"/>
          </a:xfrm>
          <a:prstGeom prst="rect">
            <a:avLst/>
          </a:prstGeom>
        </p:spPr>
        <p:txBody>
          <a:bodyPr wrap="square">
            <a:spAutoFit/>
          </a:bodyPr>
          <a:lstStyle/>
          <a:p>
            <a:pPr algn="ctr"/>
            <a:r>
              <a:rPr lang="en-US" sz="2400" b="1" i="1" dirty="0">
                <a:latin typeface="Freestyle Script" panose="030804020302050B0404" pitchFamily="66" charset="0"/>
              </a:rPr>
              <a:t>Byzantine civilization influenced Russian and Eastern European civilizations through its religion, culture, and trade.</a:t>
            </a:r>
          </a:p>
        </p:txBody>
      </p:sp>
      <p:pic>
        <p:nvPicPr>
          <p:cNvPr id="2050" name="Picture 2" descr="http://upload.wikimedia.org/wikipedia/commons/7/7f/Cyril_and_Method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 y="267641"/>
            <a:ext cx="2344807" cy="2392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e/ee/Moscow_StBasilCathedral_d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982" y="267641"/>
            <a:ext cx="2438399" cy="23924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a:stCxn id="9" idx="3"/>
            <a:endCxn id="5" idx="1"/>
          </p:cNvCxnSpPr>
          <p:nvPr/>
        </p:nvCxnSpPr>
        <p:spPr>
          <a:xfrm>
            <a:off x="2838580" y="3966228"/>
            <a:ext cx="377566" cy="1668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3"/>
            <a:endCxn id="5" idx="1"/>
          </p:cNvCxnSpPr>
          <p:nvPr/>
        </p:nvCxnSpPr>
        <p:spPr>
          <a:xfrm flipV="1">
            <a:off x="2844635" y="5634972"/>
            <a:ext cx="371511" cy="358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1"/>
            <a:endCxn id="5" idx="3"/>
          </p:cNvCxnSpPr>
          <p:nvPr/>
        </p:nvCxnSpPr>
        <p:spPr>
          <a:xfrm flipH="1">
            <a:off x="5927853" y="3966229"/>
            <a:ext cx="504440" cy="166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1"/>
            <a:endCxn id="5" idx="3"/>
          </p:cNvCxnSpPr>
          <p:nvPr/>
        </p:nvCxnSpPr>
        <p:spPr>
          <a:xfrm flipH="1" flipV="1">
            <a:off x="5927853" y="5634972"/>
            <a:ext cx="483658" cy="351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 idx="0"/>
            <a:endCxn id="2" idx="4"/>
          </p:cNvCxnSpPr>
          <p:nvPr/>
        </p:nvCxnSpPr>
        <p:spPr>
          <a:xfrm flipV="1">
            <a:off x="4572000" y="4184073"/>
            <a:ext cx="0" cy="616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2"/>
            <a:endCxn id="8" idx="0"/>
          </p:cNvCxnSpPr>
          <p:nvPr/>
        </p:nvCxnSpPr>
        <p:spPr>
          <a:xfrm>
            <a:off x="7761310" y="2817028"/>
            <a:ext cx="26837" cy="314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4" name="Straight Connector 2053"/>
          <p:cNvCxnSpPr>
            <a:stCxn id="16" idx="2"/>
            <a:endCxn id="9" idx="0"/>
          </p:cNvCxnSpPr>
          <p:nvPr/>
        </p:nvCxnSpPr>
        <p:spPr>
          <a:xfrm>
            <a:off x="1482727" y="2817028"/>
            <a:ext cx="0" cy="3525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yzant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52400"/>
            <a:ext cx="8763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4400" y="4267200"/>
            <a:ext cx="970137" cy="646331"/>
          </a:xfrm>
          <a:prstGeom prst="rect">
            <a:avLst/>
          </a:prstGeom>
        </p:spPr>
        <p:txBody>
          <a:bodyPr wrap="none">
            <a:spAutoFit/>
          </a:bodyPr>
          <a:lstStyle/>
          <a:p>
            <a:r>
              <a:rPr lang="en-US" b="1" i="1" dirty="0"/>
              <a:t>Aegean </a:t>
            </a:r>
            <a:endParaRPr lang="en-US" b="1" i="1" dirty="0" smtClean="0"/>
          </a:p>
          <a:p>
            <a:pPr algn="ctr"/>
            <a:r>
              <a:rPr lang="en-US" b="1" i="1" dirty="0" smtClean="0"/>
              <a:t>Sea</a:t>
            </a:r>
            <a:endParaRPr lang="en-US" b="1" i="1" dirty="0"/>
          </a:p>
        </p:txBody>
      </p:sp>
      <p:sp>
        <p:nvSpPr>
          <p:cNvPr id="3" name="Rectangle 2"/>
          <p:cNvSpPr/>
          <p:nvPr/>
        </p:nvSpPr>
        <p:spPr>
          <a:xfrm>
            <a:off x="5694537" y="4269570"/>
            <a:ext cx="1225015" cy="369332"/>
          </a:xfrm>
          <a:prstGeom prst="rect">
            <a:avLst/>
          </a:prstGeom>
        </p:spPr>
        <p:txBody>
          <a:bodyPr wrap="none">
            <a:spAutoFit/>
          </a:bodyPr>
          <a:lstStyle/>
          <a:p>
            <a:r>
              <a:rPr lang="en-US" b="1" i="1" dirty="0"/>
              <a:t>Asia Minor</a:t>
            </a:r>
          </a:p>
        </p:txBody>
      </p:sp>
      <p:sp>
        <p:nvSpPr>
          <p:cNvPr id="4" name="Rectangle 3"/>
          <p:cNvSpPr/>
          <p:nvPr/>
        </p:nvSpPr>
        <p:spPr>
          <a:xfrm>
            <a:off x="190500" y="2875002"/>
            <a:ext cx="920830" cy="369332"/>
          </a:xfrm>
          <a:prstGeom prst="rect">
            <a:avLst/>
          </a:prstGeom>
        </p:spPr>
        <p:txBody>
          <a:bodyPr wrap="none">
            <a:spAutoFit/>
          </a:bodyPr>
          <a:lstStyle/>
          <a:p>
            <a:r>
              <a:rPr lang="en-US" b="1" i="1" dirty="0"/>
              <a:t>Atlantic</a:t>
            </a:r>
          </a:p>
        </p:txBody>
      </p:sp>
      <p:sp>
        <p:nvSpPr>
          <p:cNvPr id="5" name="Rectangle 4"/>
          <p:cNvSpPr/>
          <p:nvPr/>
        </p:nvSpPr>
        <p:spPr>
          <a:xfrm rot="19963080">
            <a:off x="3605183" y="381000"/>
            <a:ext cx="1119217" cy="369332"/>
          </a:xfrm>
          <a:prstGeom prst="rect">
            <a:avLst/>
          </a:prstGeom>
        </p:spPr>
        <p:txBody>
          <a:bodyPr wrap="none">
            <a:spAutoFit/>
          </a:bodyPr>
          <a:lstStyle/>
          <a:p>
            <a:r>
              <a:rPr lang="en-US" b="1" i="1" dirty="0"/>
              <a:t>Baltic Sea</a:t>
            </a:r>
          </a:p>
        </p:txBody>
      </p:sp>
      <p:sp>
        <p:nvSpPr>
          <p:cNvPr id="6" name="Rectangle 5"/>
          <p:cNvSpPr/>
          <p:nvPr/>
        </p:nvSpPr>
        <p:spPr>
          <a:xfrm>
            <a:off x="5859646" y="3429000"/>
            <a:ext cx="1093569" cy="369332"/>
          </a:xfrm>
          <a:prstGeom prst="rect">
            <a:avLst/>
          </a:prstGeom>
        </p:spPr>
        <p:txBody>
          <a:bodyPr wrap="none">
            <a:spAutoFit/>
          </a:bodyPr>
          <a:lstStyle/>
          <a:p>
            <a:r>
              <a:rPr lang="en-US" b="1" i="1" dirty="0"/>
              <a:t>Black Sea</a:t>
            </a:r>
          </a:p>
        </p:txBody>
      </p:sp>
      <p:sp>
        <p:nvSpPr>
          <p:cNvPr id="7" name="Rectangle 6"/>
          <p:cNvSpPr/>
          <p:nvPr/>
        </p:nvSpPr>
        <p:spPr>
          <a:xfrm>
            <a:off x="5599222" y="6096184"/>
            <a:ext cx="724750" cy="369332"/>
          </a:xfrm>
          <a:prstGeom prst="rect">
            <a:avLst/>
          </a:prstGeom>
        </p:spPr>
        <p:txBody>
          <a:bodyPr wrap="none">
            <a:spAutoFit/>
          </a:bodyPr>
          <a:lstStyle/>
          <a:p>
            <a:r>
              <a:rPr lang="en-US" b="1" i="1" dirty="0"/>
              <a:t>Egypt</a:t>
            </a:r>
          </a:p>
        </p:txBody>
      </p:sp>
      <p:sp>
        <p:nvSpPr>
          <p:cNvPr id="8" name="Rectangle 7"/>
          <p:cNvSpPr/>
          <p:nvPr/>
        </p:nvSpPr>
        <p:spPr>
          <a:xfrm rot="2872599">
            <a:off x="6565555" y="5449004"/>
            <a:ext cx="1682577" cy="369332"/>
          </a:xfrm>
          <a:prstGeom prst="rect">
            <a:avLst/>
          </a:prstGeom>
        </p:spPr>
        <p:txBody>
          <a:bodyPr wrap="none">
            <a:spAutoFit/>
          </a:bodyPr>
          <a:lstStyle/>
          <a:p>
            <a:r>
              <a:rPr lang="en-US" b="1" i="1" dirty="0"/>
              <a:t>Euphrates River</a:t>
            </a:r>
          </a:p>
        </p:txBody>
      </p:sp>
      <p:sp>
        <p:nvSpPr>
          <p:cNvPr id="9" name="Rectangle 8"/>
          <p:cNvSpPr/>
          <p:nvPr/>
        </p:nvSpPr>
        <p:spPr>
          <a:xfrm>
            <a:off x="4170658" y="6196851"/>
            <a:ext cx="1107483" cy="369332"/>
          </a:xfrm>
          <a:prstGeom prst="rect">
            <a:avLst/>
          </a:prstGeom>
        </p:spPr>
        <p:txBody>
          <a:bodyPr wrap="none">
            <a:spAutoFit/>
          </a:bodyPr>
          <a:lstStyle/>
          <a:p>
            <a:r>
              <a:rPr lang="en-US" b="1" i="1" dirty="0"/>
              <a:t>Nile River</a:t>
            </a:r>
          </a:p>
        </p:txBody>
      </p:sp>
      <p:cxnSp>
        <p:nvCxnSpPr>
          <p:cNvPr id="11" name="Straight Arrow Connector 10"/>
          <p:cNvCxnSpPr>
            <a:stCxn id="9" idx="3"/>
            <a:endCxn id="7" idx="2"/>
          </p:cNvCxnSpPr>
          <p:nvPr/>
        </p:nvCxnSpPr>
        <p:spPr>
          <a:xfrm>
            <a:off x="5278141" y="6381517"/>
            <a:ext cx="683456" cy="839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3406291">
            <a:off x="7289080" y="5061485"/>
            <a:ext cx="1249060" cy="369332"/>
          </a:xfrm>
          <a:prstGeom prst="rect">
            <a:avLst/>
          </a:prstGeom>
        </p:spPr>
        <p:txBody>
          <a:bodyPr wrap="none">
            <a:spAutoFit/>
          </a:bodyPr>
          <a:lstStyle/>
          <a:p>
            <a:r>
              <a:rPr lang="en-US" b="1" i="1" dirty="0"/>
              <a:t>Tigris River</a:t>
            </a:r>
          </a:p>
        </p:txBody>
      </p:sp>
      <p:sp>
        <p:nvSpPr>
          <p:cNvPr id="13" name="Rectangle 12"/>
          <p:cNvSpPr/>
          <p:nvPr/>
        </p:nvSpPr>
        <p:spPr>
          <a:xfrm>
            <a:off x="5024898" y="5266708"/>
            <a:ext cx="1669496" cy="369332"/>
          </a:xfrm>
          <a:prstGeom prst="rect">
            <a:avLst/>
          </a:prstGeom>
        </p:spPr>
        <p:txBody>
          <a:bodyPr wrap="none">
            <a:spAutoFit/>
          </a:bodyPr>
          <a:lstStyle/>
          <a:p>
            <a:r>
              <a:rPr lang="en-US" b="1" i="1" dirty="0"/>
              <a:t>Nile River Delta</a:t>
            </a:r>
          </a:p>
        </p:txBody>
      </p:sp>
      <p:cxnSp>
        <p:nvCxnSpPr>
          <p:cNvPr id="15" name="Straight Arrow Connector 14"/>
          <p:cNvCxnSpPr/>
          <p:nvPr/>
        </p:nvCxnSpPr>
        <p:spPr>
          <a:xfrm>
            <a:off x="5961597" y="5517995"/>
            <a:ext cx="0" cy="2360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033" y="2690336"/>
            <a:ext cx="1983748" cy="369332"/>
          </a:xfrm>
          <a:prstGeom prst="rect">
            <a:avLst/>
          </a:prstGeom>
        </p:spPr>
        <p:txBody>
          <a:bodyPr wrap="none">
            <a:spAutoFit/>
          </a:bodyPr>
          <a:lstStyle/>
          <a:p>
            <a:r>
              <a:rPr lang="en-US" b="1" i="1" dirty="0"/>
              <a:t>Dardanelles straits</a:t>
            </a:r>
          </a:p>
        </p:txBody>
      </p:sp>
      <p:cxnSp>
        <p:nvCxnSpPr>
          <p:cNvPr id="21" name="Straight Arrow Connector 20"/>
          <p:cNvCxnSpPr/>
          <p:nvPr/>
        </p:nvCxnSpPr>
        <p:spPr>
          <a:xfrm>
            <a:off x="5073522" y="3059668"/>
            <a:ext cx="271892" cy="11313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198536" y="3429000"/>
            <a:ext cx="1161985" cy="646331"/>
          </a:xfrm>
          <a:prstGeom prst="rect">
            <a:avLst/>
          </a:prstGeom>
        </p:spPr>
        <p:txBody>
          <a:bodyPr wrap="none">
            <a:spAutoFit/>
          </a:bodyPr>
          <a:lstStyle/>
          <a:p>
            <a:pPr algn="ctr"/>
            <a:r>
              <a:rPr lang="en-US" b="1" i="1" dirty="0"/>
              <a:t>Balkan </a:t>
            </a:r>
            <a:endParaRPr lang="en-US" b="1" i="1" dirty="0" smtClean="0"/>
          </a:p>
          <a:p>
            <a:pPr algn="ctr"/>
            <a:r>
              <a:rPr lang="en-US" b="1" i="1" dirty="0" smtClean="0"/>
              <a:t>Peninsula </a:t>
            </a:r>
            <a:endParaRPr lang="en-US" b="1" i="1" dirty="0"/>
          </a:p>
        </p:txBody>
      </p:sp>
      <p:sp>
        <p:nvSpPr>
          <p:cNvPr id="26" name="Rectangle 25"/>
          <p:cNvSpPr/>
          <p:nvPr/>
        </p:nvSpPr>
        <p:spPr>
          <a:xfrm>
            <a:off x="1828800" y="2494186"/>
            <a:ext cx="820353" cy="369332"/>
          </a:xfrm>
          <a:prstGeom prst="rect">
            <a:avLst/>
          </a:prstGeom>
        </p:spPr>
        <p:txBody>
          <a:bodyPr wrap="none">
            <a:spAutoFit/>
          </a:bodyPr>
          <a:lstStyle/>
          <a:p>
            <a:r>
              <a:rPr lang="en-US" b="1" i="1" dirty="0"/>
              <a:t>France</a:t>
            </a:r>
          </a:p>
        </p:txBody>
      </p:sp>
      <p:sp>
        <p:nvSpPr>
          <p:cNvPr id="27" name="Rectangle 26"/>
          <p:cNvSpPr/>
          <p:nvPr/>
        </p:nvSpPr>
        <p:spPr>
          <a:xfrm>
            <a:off x="1111330" y="1295400"/>
            <a:ext cx="960969" cy="369332"/>
          </a:xfrm>
          <a:prstGeom prst="rect">
            <a:avLst/>
          </a:prstGeom>
        </p:spPr>
        <p:txBody>
          <a:bodyPr wrap="none">
            <a:spAutoFit/>
          </a:bodyPr>
          <a:lstStyle/>
          <a:p>
            <a:r>
              <a:rPr lang="en-US" b="1" i="1" dirty="0"/>
              <a:t>England</a:t>
            </a:r>
          </a:p>
        </p:txBody>
      </p:sp>
      <p:sp>
        <p:nvSpPr>
          <p:cNvPr id="28" name="Rectangle 27"/>
          <p:cNvSpPr/>
          <p:nvPr/>
        </p:nvSpPr>
        <p:spPr>
          <a:xfrm>
            <a:off x="762516" y="4066874"/>
            <a:ext cx="710451" cy="369332"/>
          </a:xfrm>
          <a:prstGeom prst="rect">
            <a:avLst/>
          </a:prstGeom>
        </p:spPr>
        <p:txBody>
          <a:bodyPr wrap="none">
            <a:spAutoFit/>
          </a:bodyPr>
          <a:lstStyle/>
          <a:p>
            <a:r>
              <a:rPr lang="en-US" b="1" i="1" dirty="0"/>
              <a:t>Spain</a:t>
            </a:r>
          </a:p>
        </p:txBody>
      </p:sp>
      <p:sp>
        <p:nvSpPr>
          <p:cNvPr id="29" name="Rectangle 28"/>
          <p:cNvSpPr/>
          <p:nvPr/>
        </p:nvSpPr>
        <p:spPr>
          <a:xfrm>
            <a:off x="5187026" y="1110734"/>
            <a:ext cx="790601" cy="369332"/>
          </a:xfrm>
          <a:prstGeom prst="rect">
            <a:avLst/>
          </a:prstGeom>
        </p:spPr>
        <p:txBody>
          <a:bodyPr wrap="none">
            <a:spAutoFit/>
          </a:bodyPr>
          <a:lstStyle/>
          <a:p>
            <a:r>
              <a:rPr lang="en-US" b="1" i="1" dirty="0"/>
              <a:t>Russia</a:t>
            </a:r>
          </a:p>
        </p:txBody>
      </p:sp>
      <p:sp>
        <p:nvSpPr>
          <p:cNvPr id="30" name="Rectangle 29"/>
          <p:cNvSpPr/>
          <p:nvPr/>
        </p:nvSpPr>
        <p:spPr>
          <a:xfrm>
            <a:off x="6465549" y="196334"/>
            <a:ext cx="990977" cy="369332"/>
          </a:xfrm>
          <a:prstGeom prst="rect">
            <a:avLst/>
          </a:prstGeom>
        </p:spPr>
        <p:txBody>
          <a:bodyPr wrap="none">
            <a:spAutoFit/>
          </a:bodyPr>
          <a:lstStyle/>
          <a:p>
            <a:r>
              <a:rPr lang="en-US" b="1" i="1" dirty="0"/>
              <a:t>Moscow</a:t>
            </a:r>
          </a:p>
        </p:txBody>
      </p:sp>
      <p:sp>
        <p:nvSpPr>
          <p:cNvPr id="31" name="Rectangle 30"/>
          <p:cNvSpPr/>
          <p:nvPr/>
        </p:nvSpPr>
        <p:spPr>
          <a:xfrm>
            <a:off x="6288682" y="5631300"/>
            <a:ext cx="1146468" cy="369332"/>
          </a:xfrm>
          <a:prstGeom prst="rect">
            <a:avLst/>
          </a:prstGeom>
        </p:spPr>
        <p:txBody>
          <a:bodyPr wrap="none">
            <a:spAutoFit/>
          </a:bodyPr>
          <a:lstStyle/>
          <a:p>
            <a:r>
              <a:rPr lang="en-US" b="1" i="1" dirty="0"/>
              <a:t>Jerusalem</a:t>
            </a:r>
          </a:p>
        </p:txBody>
      </p:sp>
      <p:sp>
        <p:nvSpPr>
          <p:cNvPr id="3072" name="Rectangle 3071"/>
          <p:cNvSpPr/>
          <p:nvPr/>
        </p:nvSpPr>
        <p:spPr>
          <a:xfrm>
            <a:off x="3141356" y="3613666"/>
            <a:ext cx="882862" cy="369332"/>
          </a:xfrm>
          <a:prstGeom prst="rect">
            <a:avLst/>
          </a:prstGeom>
        </p:spPr>
        <p:txBody>
          <a:bodyPr wrap="square">
            <a:spAutoFit/>
          </a:bodyPr>
          <a:lstStyle/>
          <a:p>
            <a:r>
              <a:rPr lang="en-US" b="1" i="1" dirty="0"/>
              <a:t>Rome</a:t>
            </a:r>
          </a:p>
        </p:txBody>
      </p:sp>
      <p:sp>
        <p:nvSpPr>
          <p:cNvPr id="3073" name="Rectangle 3072"/>
          <p:cNvSpPr/>
          <p:nvPr/>
        </p:nvSpPr>
        <p:spPr>
          <a:xfrm>
            <a:off x="2993487" y="4876819"/>
            <a:ext cx="1067921" cy="369332"/>
          </a:xfrm>
          <a:prstGeom prst="rect">
            <a:avLst/>
          </a:prstGeom>
        </p:spPr>
        <p:txBody>
          <a:bodyPr wrap="none">
            <a:spAutoFit/>
          </a:bodyPr>
          <a:lstStyle/>
          <a:p>
            <a:r>
              <a:rPr lang="en-US" b="1" i="1" dirty="0"/>
              <a:t>Carthage</a:t>
            </a:r>
          </a:p>
        </p:txBody>
      </p:sp>
      <p:sp>
        <p:nvSpPr>
          <p:cNvPr id="3075" name="Rectangle 3074"/>
          <p:cNvSpPr/>
          <p:nvPr/>
        </p:nvSpPr>
        <p:spPr>
          <a:xfrm>
            <a:off x="5771403" y="3833152"/>
            <a:ext cx="1633268" cy="369332"/>
          </a:xfrm>
          <a:prstGeom prst="rect">
            <a:avLst/>
          </a:prstGeom>
        </p:spPr>
        <p:txBody>
          <a:bodyPr wrap="none">
            <a:spAutoFit/>
          </a:bodyPr>
          <a:lstStyle/>
          <a:p>
            <a:r>
              <a:rPr lang="en-US" b="1" i="1" dirty="0"/>
              <a:t>Constantinople</a:t>
            </a:r>
          </a:p>
        </p:txBody>
      </p:sp>
      <p:sp>
        <p:nvSpPr>
          <p:cNvPr id="3076" name="Rectangle 3075"/>
          <p:cNvSpPr/>
          <p:nvPr/>
        </p:nvSpPr>
        <p:spPr>
          <a:xfrm>
            <a:off x="7416908" y="369516"/>
            <a:ext cx="352982" cy="369332"/>
          </a:xfrm>
          <a:prstGeom prst="rect">
            <a:avLst/>
          </a:prstGeom>
        </p:spPr>
        <p:txBody>
          <a:bodyPr wrap="none">
            <a:spAutoFit/>
          </a:bodyPr>
          <a:lstStyle/>
          <a:p>
            <a:r>
              <a:rPr lang="en-US" dirty="0"/>
              <a:t> *</a:t>
            </a:r>
          </a:p>
        </p:txBody>
      </p:sp>
      <p:sp>
        <p:nvSpPr>
          <p:cNvPr id="37" name="Rectangle 36"/>
          <p:cNvSpPr/>
          <p:nvPr/>
        </p:nvSpPr>
        <p:spPr>
          <a:xfrm>
            <a:off x="6385849" y="5815966"/>
            <a:ext cx="352982" cy="369332"/>
          </a:xfrm>
          <a:prstGeom prst="rect">
            <a:avLst/>
          </a:prstGeom>
        </p:spPr>
        <p:txBody>
          <a:bodyPr wrap="none">
            <a:spAutoFit/>
          </a:bodyPr>
          <a:lstStyle/>
          <a:p>
            <a:r>
              <a:rPr lang="en-US" dirty="0"/>
              <a:t> *</a:t>
            </a:r>
          </a:p>
        </p:txBody>
      </p:sp>
      <p:sp>
        <p:nvSpPr>
          <p:cNvPr id="38" name="Rectangle 37"/>
          <p:cNvSpPr/>
          <p:nvPr/>
        </p:nvSpPr>
        <p:spPr>
          <a:xfrm>
            <a:off x="3069573" y="4728865"/>
            <a:ext cx="352982" cy="369332"/>
          </a:xfrm>
          <a:prstGeom prst="rect">
            <a:avLst/>
          </a:prstGeom>
        </p:spPr>
        <p:txBody>
          <a:bodyPr wrap="none">
            <a:spAutoFit/>
          </a:bodyPr>
          <a:lstStyle/>
          <a:p>
            <a:r>
              <a:rPr lang="en-US" dirty="0"/>
              <a:t> *</a:t>
            </a:r>
          </a:p>
        </p:txBody>
      </p:sp>
      <p:sp>
        <p:nvSpPr>
          <p:cNvPr id="39" name="Rectangle 38"/>
          <p:cNvSpPr/>
          <p:nvPr/>
        </p:nvSpPr>
        <p:spPr>
          <a:xfrm>
            <a:off x="3455664" y="3798332"/>
            <a:ext cx="352982" cy="369332"/>
          </a:xfrm>
          <a:prstGeom prst="rect">
            <a:avLst/>
          </a:prstGeom>
        </p:spPr>
        <p:txBody>
          <a:bodyPr wrap="none">
            <a:spAutoFit/>
          </a:bodyPr>
          <a:lstStyle/>
          <a:p>
            <a:r>
              <a:rPr lang="en-US" dirty="0"/>
              <a:t> *</a:t>
            </a:r>
          </a:p>
        </p:txBody>
      </p:sp>
      <p:sp>
        <p:nvSpPr>
          <p:cNvPr id="40" name="Rectangle 39"/>
          <p:cNvSpPr/>
          <p:nvPr/>
        </p:nvSpPr>
        <p:spPr>
          <a:xfrm>
            <a:off x="5486867" y="3882208"/>
            <a:ext cx="352982" cy="369332"/>
          </a:xfrm>
          <a:prstGeom prst="rect">
            <a:avLst/>
          </a:prstGeom>
        </p:spPr>
        <p:txBody>
          <a:bodyPr wrap="none">
            <a:spAutoFit/>
          </a:bodyPr>
          <a:lstStyle/>
          <a:p>
            <a:r>
              <a:rPr lang="en-US" dirty="0"/>
              <a:t> *</a:t>
            </a:r>
          </a:p>
        </p:txBody>
      </p:sp>
      <p:sp>
        <p:nvSpPr>
          <p:cNvPr id="3077" name="Rectangle 3076"/>
          <p:cNvSpPr/>
          <p:nvPr/>
        </p:nvSpPr>
        <p:spPr>
          <a:xfrm>
            <a:off x="3365950" y="5234667"/>
            <a:ext cx="1634935" cy="646331"/>
          </a:xfrm>
          <a:prstGeom prst="rect">
            <a:avLst/>
          </a:prstGeom>
        </p:spPr>
        <p:txBody>
          <a:bodyPr wrap="none">
            <a:spAutoFit/>
          </a:bodyPr>
          <a:lstStyle/>
          <a:p>
            <a:r>
              <a:rPr lang="en-US" b="1" i="1" dirty="0" smtClean="0"/>
              <a:t>Mediterranean</a:t>
            </a:r>
          </a:p>
          <a:p>
            <a:pPr algn="ctr"/>
            <a:r>
              <a:rPr lang="en-US" b="1" i="1" dirty="0" smtClean="0"/>
              <a:t>Sea</a:t>
            </a:r>
            <a:endParaRPr lang="en-US" b="1" i="1" dirty="0"/>
          </a:p>
        </p:txBody>
      </p:sp>
    </p:spTree>
    <p:extLst>
      <p:ext uri="{BB962C8B-B14F-4D97-AF65-F5344CB8AC3E}">
        <p14:creationId xmlns:p14="http://schemas.microsoft.com/office/powerpoint/2010/main" val="3972798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82000" cy="59066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91000" y="5562600"/>
            <a:ext cx="1979516" cy="369332"/>
          </a:xfrm>
          <a:prstGeom prst="rect">
            <a:avLst/>
          </a:prstGeom>
          <a:solidFill>
            <a:schemeClr val="bg1"/>
          </a:solidFill>
        </p:spPr>
        <p:txBody>
          <a:bodyPr wrap="none">
            <a:spAutoFit/>
          </a:bodyPr>
          <a:lstStyle/>
          <a:p>
            <a:r>
              <a:rPr lang="en-US" b="1" i="1" dirty="0"/>
              <a:t>Arabian Peninsula </a:t>
            </a:r>
          </a:p>
        </p:txBody>
      </p:sp>
      <p:sp>
        <p:nvSpPr>
          <p:cNvPr id="3" name="Rectangle 2"/>
          <p:cNvSpPr/>
          <p:nvPr/>
        </p:nvSpPr>
        <p:spPr>
          <a:xfrm rot="2668593">
            <a:off x="3619910" y="2964992"/>
            <a:ext cx="1682577" cy="369332"/>
          </a:xfrm>
          <a:prstGeom prst="rect">
            <a:avLst/>
          </a:prstGeom>
        </p:spPr>
        <p:txBody>
          <a:bodyPr wrap="none">
            <a:spAutoFit/>
          </a:bodyPr>
          <a:lstStyle/>
          <a:p>
            <a:r>
              <a:rPr lang="en-US" b="1" i="1" dirty="0"/>
              <a:t>Euphrates River</a:t>
            </a:r>
          </a:p>
        </p:txBody>
      </p:sp>
      <p:sp>
        <p:nvSpPr>
          <p:cNvPr id="4" name="Rectangle 3"/>
          <p:cNvSpPr/>
          <p:nvPr/>
        </p:nvSpPr>
        <p:spPr>
          <a:xfrm rot="3670721">
            <a:off x="4313387" y="2437253"/>
            <a:ext cx="1249060" cy="369332"/>
          </a:xfrm>
          <a:prstGeom prst="rect">
            <a:avLst/>
          </a:prstGeom>
        </p:spPr>
        <p:txBody>
          <a:bodyPr wrap="none">
            <a:spAutoFit/>
          </a:bodyPr>
          <a:lstStyle/>
          <a:p>
            <a:r>
              <a:rPr lang="en-US" b="1" i="1" dirty="0"/>
              <a:t>Tigris River</a:t>
            </a:r>
          </a:p>
        </p:txBody>
      </p:sp>
      <p:sp>
        <p:nvSpPr>
          <p:cNvPr id="5" name="Rectangle 4"/>
          <p:cNvSpPr/>
          <p:nvPr/>
        </p:nvSpPr>
        <p:spPr>
          <a:xfrm rot="3168873">
            <a:off x="3577139" y="2053602"/>
            <a:ext cx="1512915" cy="369332"/>
          </a:xfrm>
          <a:prstGeom prst="rect">
            <a:avLst/>
          </a:prstGeom>
        </p:spPr>
        <p:txBody>
          <a:bodyPr wrap="none">
            <a:spAutoFit/>
          </a:bodyPr>
          <a:lstStyle/>
          <a:p>
            <a:r>
              <a:rPr lang="en-US" b="1" i="1" dirty="0"/>
              <a:t>Mesopotamia</a:t>
            </a:r>
          </a:p>
        </p:txBody>
      </p:sp>
      <p:sp>
        <p:nvSpPr>
          <p:cNvPr id="6" name="Rectangle 5"/>
          <p:cNvSpPr/>
          <p:nvPr/>
        </p:nvSpPr>
        <p:spPr>
          <a:xfrm rot="4601262">
            <a:off x="1559869" y="4981216"/>
            <a:ext cx="1107483" cy="369332"/>
          </a:xfrm>
          <a:prstGeom prst="rect">
            <a:avLst/>
          </a:prstGeom>
          <a:solidFill>
            <a:schemeClr val="bg1"/>
          </a:solidFill>
        </p:spPr>
        <p:txBody>
          <a:bodyPr wrap="none">
            <a:spAutoFit/>
          </a:bodyPr>
          <a:lstStyle/>
          <a:p>
            <a:r>
              <a:rPr lang="en-US" b="1" i="1" dirty="0"/>
              <a:t>Nile River</a:t>
            </a:r>
          </a:p>
        </p:txBody>
      </p:sp>
      <p:sp>
        <p:nvSpPr>
          <p:cNvPr id="8" name="Rectangle 7"/>
          <p:cNvSpPr/>
          <p:nvPr/>
        </p:nvSpPr>
        <p:spPr>
          <a:xfrm rot="21280335">
            <a:off x="1225497" y="3250909"/>
            <a:ext cx="1106393" cy="646331"/>
          </a:xfrm>
          <a:prstGeom prst="rect">
            <a:avLst/>
          </a:prstGeom>
        </p:spPr>
        <p:txBody>
          <a:bodyPr wrap="none">
            <a:spAutoFit/>
          </a:bodyPr>
          <a:lstStyle/>
          <a:p>
            <a:pPr algn="ctr"/>
            <a:r>
              <a:rPr lang="en-US" b="1" i="1" dirty="0"/>
              <a:t>Nile </a:t>
            </a:r>
            <a:r>
              <a:rPr lang="en-US" b="1" i="1" dirty="0" smtClean="0"/>
              <a:t>River</a:t>
            </a:r>
          </a:p>
          <a:p>
            <a:pPr algn="ctr"/>
            <a:r>
              <a:rPr lang="en-US" b="1" i="1" dirty="0" smtClean="0"/>
              <a:t>Delta</a:t>
            </a:r>
            <a:endParaRPr lang="en-US" b="1" i="1" dirty="0"/>
          </a:p>
        </p:txBody>
      </p:sp>
      <p:sp>
        <p:nvSpPr>
          <p:cNvPr id="7" name="Rectangle 6"/>
          <p:cNvSpPr/>
          <p:nvPr/>
        </p:nvSpPr>
        <p:spPr>
          <a:xfrm>
            <a:off x="438417" y="2437253"/>
            <a:ext cx="1982402" cy="369332"/>
          </a:xfrm>
          <a:prstGeom prst="rect">
            <a:avLst/>
          </a:prstGeom>
          <a:solidFill>
            <a:schemeClr val="bg1"/>
          </a:solidFill>
        </p:spPr>
        <p:txBody>
          <a:bodyPr wrap="none">
            <a:spAutoFit/>
          </a:bodyPr>
          <a:lstStyle/>
          <a:p>
            <a:r>
              <a:rPr lang="en-US" dirty="0">
                <a:solidFill>
                  <a:srgbClr val="002060"/>
                </a:solidFill>
              </a:rPr>
              <a:t>Mediterranean Sea</a:t>
            </a:r>
          </a:p>
        </p:txBody>
      </p:sp>
      <p:sp>
        <p:nvSpPr>
          <p:cNvPr id="9" name="Rectangle 8"/>
          <p:cNvSpPr/>
          <p:nvPr/>
        </p:nvSpPr>
        <p:spPr>
          <a:xfrm>
            <a:off x="3101725" y="0"/>
            <a:ext cx="1082348" cy="369332"/>
          </a:xfrm>
          <a:prstGeom prst="rect">
            <a:avLst/>
          </a:prstGeom>
          <a:solidFill>
            <a:schemeClr val="bg1"/>
          </a:solidFill>
        </p:spPr>
        <p:txBody>
          <a:bodyPr wrap="none">
            <a:spAutoFit/>
          </a:bodyPr>
          <a:lstStyle/>
          <a:p>
            <a:r>
              <a:rPr lang="en-US" b="1" dirty="0"/>
              <a:t>Black Sea</a:t>
            </a:r>
          </a:p>
        </p:txBody>
      </p:sp>
      <p:sp>
        <p:nvSpPr>
          <p:cNvPr id="10" name="Rectangle 9"/>
          <p:cNvSpPr/>
          <p:nvPr/>
        </p:nvSpPr>
        <p:spPr>
          <a:xfrm>
            <a:off x="1600200" y="685800"/>
            <a:ext cx="1225015" cy="646331"/>
          </a:xfrm>
          <a:prstGeom prst="rect">
            <a:avLst/>
          </a:prstGeom>
          <a:solidFill>
            <a:schemeClr val="bg1"/>
          </a:solidFill>
        </p:spPr>
        <p:txBody>
          <a:bodyPr wrap="none">
            <a:spAutoFit/>
          </a:bodyPr>
          <a:lstStyle/>
          <a:p>
            <a:pPr algn="ctr"/>
            <a:r>
              <a:rPr lang="en-US" b="1" i="1" dirty="0" smtClean="0"/>
              <a:t>Asia Minor</a:t>
            </a:r>
          </a:p>
          <a:p>
            <a:pPr algn="ctr"/>
            <a:r>
              <a:rPr lang="en-US" b="1" i="1" dirty="0" smtClean="0"/>
              <a:t>(Anatolia)</a:t>
            </a:r>
            <a:endParaRPr lang="en-US" b="1" i="1" dirty="0"/>
          </a:p>
        </p:txBody>
      </p:sp>
      <p:sp>
        <p:nvSpPr>
          <p:cNvPr id="13" name="Freeform 12"/>
          <p:cNvSpPr/>
          <p:nvPr/>
        </p:nvSpPr>
        <p:spPr>
          <a:xfrm>
            <a:off x="2457136" y="1137743"/>
            <a:ext cx="3311797" cy="2984883"/>
          </a:xfrm>
          <a:custGeom>
            <a:avLst/>
            <a:gdLst>
              <a:gd name="connsiteX0" fmla="*/ 1145046 w 3311797"/>
              <a:gd name="connsiteY0" fmla="*/ 1508475 h 2984883"/>
              <a:gd name="connsiteX1" fmla="*/ 770973 w 3311797"/>
              <a:gd name="connsiteY1" fmla="*/ 2062657 h 2984883"/>
              <a:gd name="connsiteX2" fmla="*/ 230646 w 3311797"/>
              <a:gd name="connsiteY2" fmla="*/ 2644548 h 2984883"/>
              <a:gd name="connsiteX3" fmla="*/ 8973 w 3311797"/>
              <a:gd name="connsiteY3" fmla="*/ 2353602 h 2984883"/>
              <a:gd name="connsiteX4" fmla="*/ 507737 w 3311797"/>
              <a:gd name="connsiteY4" fmla="*/ 1245239 h 2984883"/>
              <a:gd name="connsiteX5" fmla="*/ 604719 w 3311797"/>
              <a:gd name="connsiteY5" fmla="*/ 538657 h 2984883"/>
              <a:gd name="connsiteX6" fmla="*/ 1837773 w 3311797"/>
              <a:gd name="connsiteY6" fmla="*/ 109166 h 2984883"/>
              <a:gd name="connsiteX7" fmla="*/ 3250937 w 3311797"/>
              <a:gd name="connsiteY7" fmla="*/ 2644548 h 2984883"/>
              <a:gd name="connsiteX8" fmla="*/ 2946137 w 3311797"/>
              <a:gd name="connsiteY8" fmla="*/ 2935493 h 2984883"/>
              <a:gd name="connsiteX9" fmla="*/ 1962464 w 3311797"/>
              <a:gd name="connsiteY9" fmla="*/ 2422875 h 2984883"/>
              <a:gd name="connsiteX10" fmla="*/ 1408282 w 3311797"/>
              <a:gd name="connsiteY10" fmla="*/ 1453057 h 2984883"/>
              <a:gd name="connsiteX11" fmla="*/ 1145046 w 3311797"/>
              <a:gd name="connsiteY11" fmla="*/ 1508475 h 298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1797" h="2984883">
                <a:moveTo>
                  <a:pt x="1145046" y="1508475"/>
                </a:moveTo>
                <a:cubicBezTo>
                  <a:pt x="1038828" y="1610075"/>
                  <a:pt x="923373" y="1873312"/>
                  <a:pt x="770973" y="2062657"/>
                </a:cubicBezTo>
                <a:cubicBezTo>
                  <a:pt x="618573" y="2252002"/>
                  <a:pt x="357646" y="2596057"/>
                  <a:pt x="230646" y="2644548"/>
                </a:cubicBezTo>
                <a:cubicBezTo>
                  <a:pt x="103646" y="2693039"/>
                  <a:pt x="-37209" y="2586820"/>
                  <a:pt x="8973" y="2353602"/>
                </a:cubicBezTo>
                <a:cubicBezTo>
                  <a:pt x="55155" y="2120384"/>
                  <a:pt x="408446" y="1547730"/>
                  <a:pt x="507737" y="1245239"/>
                </a:cubicBezTo>
                <a:cubicBezTo>
                  <a:pt x="607028" y="942748"/>
                  <a:pt x="383046" y="728002"/>
                  <a:pt x="604719" y="538657"/>
                </a:cubicBezTo>
                <a:cubicBezTo>
                  <a:pt x="826392" y="349311"/>
                  <a:pt x="1396737" y="-241816"/>
                  <a:pt x="1837773" y="109166"/>
                </a:cubicBezTo>
                <a:cubicBezTo>
                  <a:pt x="2278809" y="460148"/>
                  <a:pt x="3066210" y="2173494"/>
                  <a:pt x="3250937" y="2644548"/>
                </a:cubicBezTo>
                <a:cubicBezTo>
                  <a:pt x="3435664" y="3115603"/>
                  <a:pt x="3160883" y="2972439"/>
                  <a:pt x="2946137" y="2935493"/>
                </a:cubicBezTo>
                <a:cubicBezTo>
                  <a:pt x="2731392" y="2898548"/>
                  <a:pt x="2218773" y="2669948"/>
                  <a:pt x="1962464" y="2422875"/>
                </a:cubicBezTo>
                <a:cubicBezTo>
                  <a:pt x="1706155" y="2175802"/>
                  <a:pt x="1549136" y="1603148"/>
                  <a:pt x="1408282" y="1453057"/>
                </a:cubicBezTo>
                <a:cubicBezTo>
                  <a:pt x="1267428" y="1302966"/>
                  <a:pt x="1251264" y="1406875"/>
                  <a:pt x="1145046" y="150847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8849235">
            <a:off x="2452263" y="1585267"/>
            <a:ext cx="2037674" cy="369332"/>
          </a:xfrm>
          <a:prstGeom prst="rect">
            <a:avLst/>
          </a:prstGeom>
          <a:solidFill>
            <a:schemeClr val="accent5">
              <a:lumMod val="40000"/>
              <a:lumOff val="60000"/>
            </a:schemeClr>
          </a:solidFill>
        </p:spPr>
        <p:txBody>
          <a:bodyPr wrap="none">
            <a:spAutoFit/>
          </a:bodyPr>
          <a:lstStyle/>
          <a:p>
            <a:r>
              <a:rPr lang="en-US" b="1" i="1" dirty="0"/>
              <a:t>the Fertile Crescent</a:t>
            </a:r>
          </a:p>
        </p:txBody>
      </p:sp>
    </p:spTree>
    <p:extLst>
      <p:ext uri="{BB962C8B-B14F-4D97-AF65-F5344CB8AC3E}">
        <p14:creationId xmlns:p14="http://schemas.microsoft.com/office/powerpoint/2010/main" val="32673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8" grpId="0"/>
      <p:bldP spid="10"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4309</Words>
  <Application>Microsoft Office PowerPoint</Application>
  <PresentationFormat>On-screen Show (4:3)</PresentationFormat>
  <Paragraphs>658</Paragraphs>
  <Slides>85</Slides>
  <Notes>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World History One SOL review!</vt:lpstr>
      <vt:lpstr>Early Man and Early Civilization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Greeks!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Byzantines!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One SOL review!</dc:title>
  <dc:creator>Lee Anderson</dc:creator>
  <cp:lastModifiedBy>Lee Anderson</cp:lastModifiedBy>
  <cp:revision>1</cp:revision>
  <dcterms:created xsi:type="dcterms:W3CDTF">2017-10-10T18:35:15Z</dcterms:created>
  <dcterms:modified xsi:type="dcterms:W3CDTF">2017-10-10T18:36:31Z</dcterms:modified>
</cp:coreProperties>
</file>