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47F52E-0CB9-4A90-BC1E-7629D0B85941}"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3375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7F52E-0CB9-4A90-BC1E-7629D0B85941}"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42409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7F52E-0CB9-4A90-BC1E-7629D0B85941}"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105698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7F52E-0CB9-4A90-BC1E-7629D0B85941}"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315358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47F52E-0CB9-4A90-BC1E-7629D0B85941}"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368354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47F52E-0CB9-4A90-BC1E-7629D0B85941}"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384557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47F52E-0CB9-4A90-BC1E-7629D0B85941}"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100505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47F52E-0CB9-4A90-BC1E-7629D0B85941}"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188985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7F52E-0CB9-4A90-BC1E-7629D0B85941}"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342202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7F52E-0CB9-4A90-BC1E-7629D0B85941}"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6457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7F52E-0CB9-4A90-BC1E-7629D0B85941}"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70082-930E-4AF7-95FB-D5CC919A5F7C}" type="slidenum">
              <a:rPr lang="en-US" smtClean="0"/>
              <a:t>‹#›</a:t>
            </a:fld>
            <a:endParaRPr lang="en-US"/>
          </a:p>
        </p:txBody>
      </p:sp>
    </p:spTree>
    <p:extLst>
      <p:ext uri="{BB962C8B-B14F-4D97-AF65-F5344CB8AC3E}">
        <p14:creationId xmlns:p14="http://schemas.microsoft.com/office/powerpoint/2010/main" val="223107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6">
                <a:lumMod val="40000"/>
                <a:lumOff val="60000"/>
              </a:schemeClr>
            </a:gs>
            <a:gs pos="100000">
              <a:schemeClr val="accent3">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7F52E-0CB9-4A90-BC1E-7629D0B85941}" type="datetimeFigureOut">
              <a:rPr lang="en-US" smtClean="0"/>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70082-930E-4AF7-95FB-D5CC919A5F7C}" type="slidenum">
              <a:rPr lang="en-US" smtClean="0"/>
              <a:t>‹#›</a:t>
            </a:fld>
            <a:endParaRPr lang="en-US"/>
          </a:p>
        </p:txBody>
      </p:sp>
    </p:spTree>
    <p:extLst>
      <p:ext uri="{BB962C8B-B14F-4D97-AF65-F5344CB8AC3E}">
        <p14:creationId xmlns:p14="http://schemas.microsoft.com/office/powerpoint/2010/main" val="1179136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exploringafrica.matrix.msu.edu/students/curriculum/m7a/activity4.php&amp;ei=HpI_VdntJ6bLsATMkoHgDA&amp;bvm=bv.91665533,d.cWc&amp;psig=AFQjCNE1IfCuqzN5FrJtU_Xr3plQJuFceA&amp;ust=1430315930902777"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0CAcQjRw&amp;url=http://www.nevworldwonders.com/2013/07/preview-hagia-sophia.html&amp;ei=43k6VfqWJ9SHsQTCjYGIAg&amp;bvm=bv.91427555,d.cWc&amp;psig=AFQjCNGPLRQAB9E5K7r5WagL0exVhtZ1Mw&amp;ust=1429981757298891"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Religion of Islam!</a:t>
            </a:r>
            <a:endParaRPr lang="en-US" dirty="0"/>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#8</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0649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mayyad Empire in the 8th century : free map, free blank map, free outline map, free base map : coasts, lim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13739"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91541" y="1516653"/>
            <a:ext cx="768159" cy="646331"/>
          </a:xfrm>
          <a:prstGeom prst="rect">
            <a:avLst/>
          </a:prstGeom>
        </p:spPr>
        <p:txBody>
          <a:bodyPr wrap="none">
            <a:spAutoFit/>
          </a:bodyPr>
          <a:lstStyle/>
          <a:p>
            <a:pPr algn="ctr"/>
            <a:r>
              <a:rPr lang="en-US" b="1" i="1" dirty="0"/>
              <a:t>Asia </a:t>
            </a:r>
            <a:endParaRPr lang="en-US" b="1" i="1" dirty="0" smtClean="0"/>
          </a:p>
          <a:p>
            <a:pPr algn="ctr"/>
            <a:r>
              <a:rPr lang="en-US" b="1" i="1" dirty="0" smtClean="0"/>
              <a:t>Minor</a:t>
            </a:r>
            <a:endParaRPr lang="en-US" b="1" i="1" dirty="0"/>
          </a:p>
        </p:txBody>
      </p:sp>
      <p:sp>
        <p:nvSpPr>
          <p:cNvPr id="3" name="Rectangle 2"/>
          <p:cNvSpPr/>
          <p:nvPr/>
        </p:nvSpPr>
        <p:spPr>
          <a:xfrm rot="19097815">
            <a:off x="2203388" y="609600"/>
            <a:ext cx="593881" cy="369332"/>
          </a:xfrm>
          <a:prstGeom prst="rect">
            <a:avLst/>
          </a:prstGeom>
        </p:spPr>
        <p:txBody>
          <a:bodyPr wrap="none">
            <a:spAutoFit/>
          </a:bodyPr>
          <a:lstStyle/>
          <a:p>
            <a:r>
              <a:rPr lang="en-US" b="1" i="1" dirty="0"/>
              <a:t>Alps</a:t>
            </a:r>
          </a:p>
        </p:txBody>
      </p:sp>
      <p:sp>
        <p:nvSpPr>
          <p:cNvPr id="4" name="Rectangle 3"/>
          <p:cNvSpPr/>
          <p:nvPr/>
        </p:nvSpPr>
        <p:spPr>
          <a:xfrm rot="20259750">
            <a:off x="3127285" y="637120"/>
            <a:ext cx="1160382" cy="646331"/>
          </a:xfrm>
          <a:prstGeom prst="rect">
            <a:avLst/>
          </a:prstGeom>
        </p:spPr>
        <p:txBody>
          <a:bodyPr wrap="none">
            <a:spAutoFit/>
          </a:bodyPr>
          <a:lstStyle/>
          <a:p>
            <a:pPr algn="ctr"/>
            <a:r>
              <a:rPr lang="en-US" b="1" i="1" dirty="0"/>
              <a:t>Balkan </a:t>
            </a:r>
            <a:endParaRPr lang="en-US" b="1" i="1" dirty="0" smtClean="0"/>
          </a:p>
          <a:p>
            <a:pPr algn="ctr"/>
            <a:r>
              <a:rPr lang="en-US" b="1" i="1" dirty="0" smtClean="0"/>
              <a:t>Peninsula </a:t>
            </a:r>
            <a:endParaRPr lang="en-US" b="1" i="1" dirty="0"/>
          </a:p>
        </p:txBody>
      </p:sp>
      <p:sp>
        <p:nvSpPr>
          <p:cNvPr id="5" name="Rectangle 4"/>
          <p:cNvSpPr/>
          <p:nvPr/>
        </p:nvSpPr>
        <p:spPr>
          <a:xfrm>
            <a:off x="4191000" y="962655"/>
            <a:ext cx="1093569" cy="369332"/>
          </a:xfrm>
          <a:prstGeom prst="rect">
            <a:avLst/>
          </a:prstGeom>
        </p:spPr>
        <p:txBody>
          <a:bodyPr wrap="none">
            <a:spAutoFit/>
          </a:bodyPr>
          <a:lstStyle/>
          <a:p>
            <a:r>
              <a:rPr lang="en-US" b="1" i="1" dirty="0">
                <a:solidFill>
                  <a:schemeClr val="bg1"/>
                </a:solidFill>
              </a:rPr>
              <a:t>Black Sea</a:t>
            </a:r>
          </a:p>
        </p:txBody>
      </p:sp>
      <p:sp>
        <p:nvSpPr>
          <p:cNvPr id="6" name="Rectangle 5"/>
          <p:cNvSpPr/>
          <p:nvPr/>
        </p:nvSpPr>
        <p:spPr>
          <a:xfrm>
            <a:off x="2800646" y="2133600"/>
            <a:ext cx="1675587" cy="646331"/>
          </a:xfrm>
          <a:prstGeom prst="rect">
            <a:avLst/>
          </a:prstGeom>
        </p:spPr>
        <p:txBody>
          <a:bodyPr wrap="none">
            <a:spAutoFit/>
          </a:bodyPr>
          <a:lstStyle/>
          <a:p>
            <a:pPr algn="ctr"/>
            <a:r>
              <a:rPr lang="en-US" b="1" i="1" dirty="0">
                <a:solidFill>
                  <a:schemeClr val="bg1"/>
                </a:solidFill>
              </a:rPr>
              <a:t>Mediterranean </a:t>
            </a:r>
            <a:endParaRPr lang="en-US" b="1" i="1" dirty="0" smtClean="0">
              <a:solidFill>
                <a:schemeClr val="bg1"/>
              </a:solidFill>
            </a:endParaRPr>
          </a:p>
          <a:p>
            <a:pPr algn="ctr"/>
            <a:r>
              <a:rPr lang="en-US" b="1" i="1" dirty="0" smtClean="0">
                <a:solidFill>
                  <a:schemeClr val="bg1"/>
                </a:solidFill>
              </a:rPr>
              <a:t>Sea</a:t>
            </a:r>
            <a:endParaRPr lang="en-US" b="1" i="1" dirty="0">
              <a:solidFill>
                <a:schemeClr val="bg1"/>
              </a:solidFill>
            </a:endParaRPr>
          </a:p>
        </p:txBody>
      </p:sp>
      <p:sp>
        <p:nvSpPr>
          <p:cNvPr id="7" name="Rectangle 6"/>
          <p:cNvSpPr/>
          <p:nvPr/>
        </p:nvSpPr>
        <p:spPr>
          <a:xfrm rot="19199806">
            <a:off x="6324600" y="4419600"/>
            <a:ext cx="1160382" cy="646331"/>
          </a:xfrm>
          <a:prstGeom prst="rect">
            <a:avLst/>
          </a:prstGeom>
        </p:spPr>
        <p:txBody>
          <a:bodyPr wrap="none">
            <a:spAutoFit/>
          </a:bodyPr>
          <a:lstStyle/>
          <a:p>
            <a:pPr algn="ctr"/>
            <a:r>
              <a:rPr lang="en-US" b="1" i="1" dirty="0"/>
              <a:t>Arabian </a:t>
            </a:r>
            <a:endParaRPr lang="en-US" b="1" i="1" dirty="0" smtClean="0"/>
          </a:p>
          <a:p>
            <a:pPr algn="ctr"/>
            <a:r>
              <a:rPr lang="en-US" b="1" i="1" dirty="0" smtClean="0"/>
              <a:t>Peninsula </a:t>
            </a:r>
            <a:endParaRPr lang="en-US" i="1" dirty="0"/>
          </a:p>
        </p:txBody>
      </p:sp>
      <p:sp>
        <p:nvSpPr>
          <p:cNvPr id="8" name="Rectangle 7"/>
          <p:cNvSpPr/>
          <p:nvPr/>
        </p:nvSpPr>
        <p:spPr>
          <a:xfrm>
            <a:off x="5952537" y="4267200"/>
            <a:ext cx="300082" cy="369332"/>
          </a:xfrm>
          <a:prstGeom prst="rect">
            <a:avLst/>
          </a:prstGeom>
        </p:spPr>
        <p:txBody>
          <a:bodyPr wrap="none">
            <a:spAutoFit/>
          </a:bodyPr>
          <a:lstStyle/>
          <a:p>
            <a:r>
              <a:rPr lang="en-US" b="1" i="1" dirty="0" smtClean="0"/>
              <a:t>*</a:t>
            </a:r>
            <a:endParaRPr lang="en-US" b="1" i="1" dirty="0"/>
          </a:p>
        </p:txBody>
      </p:sp>
      <p:sp>
        <p:nvSpPr>
          <p:cNvPr id="10" name="Rectangle 9"/>
          <p:cNvSpPr/>
          <p:nvPr/>
        </p:nvSpPr>
        <p:spPr>
          <a:xfrm>
            <a:off x="5002561" y="2595265"/>
            <a:ext cx="300082" cy="369332"/>
          </a:xfrm>
          <a:prstGeom prst="rect">
            <a:avLst/>
          </a:prstGeom>
        </p:spPr>
        <p:txBody>
          <a:bodyPr wrap="none">
            <a:spAutoFit/>
          </a:bodyPr>
          <a:lstStyle/>
          <a:p>
            <a:r>
              <a:rPr lang="en-US" b="1" i="1" dirty="0" smtClean="0"/>
              <a:t>*</a:t>
            </a:r>
            <a:endParaRPr lang="en-US" b="1" i="1" dirty="0"/>
          </a:p>
        </p:txBody>
      </p:sp>
      <p:sp>
        <p:nvSpPr>
          <p:cNvPr id="11" name="Rectangle 10"/>
          <p:cNvSpPr/>
          <p:nvPr/>
        </p:nvSpPr>
        <p:spPr>
          <a:xfrm>
            <a:off x="5804855" y="3752921"/>
            <a:ext cx="300082" cy="369332"/>
          </a:xfrm>
          <a:prstGeom prst="rect">
            <a:avLst/>
          </a:prstGeom>
        </p:spPr>
        <p:txBody>
          <a:bodyPr wrap="none">
            <a:spAutoFit/>
          </a:bodyPr>
          <a:lstStyle/>
          <a:p>
            <a:r>
              <a:rPr lang="en-US" b="1" i="1" dirty="0" smtClean="0"/>
              <a:t>*</a:t>
            </a:r>
            <a:endParaRPr lang="en-US" b="1" i="1" dirty="0"/>
          </a:p>
        </p:txBody>
      </p:sp>
      <p:sp>
        <p:nvSpPr>
          <p:cNvPr id="12" name="Rectangle 11"/>
          <p:cNvSpPr/>
          <p:nvPr/>
        </p:nvSpPr>
        <p:spPr>
          <a:xfrm>
            <a:off x="5152602" y="2272099"/>
            <a:ext cx="300082" cy="369332"/>
          </a:xfrm>
          <a:prstGeom prst="rect">
            <a:avLst/>
          </a:prstGeom>
        </p:spPr>
        <p:txBody>
          <a:bodyPr wrap="none">
            <a:spAutoFit/>
          </a:bodyPr>
          <a:lstStyle/>
          <a:p>
            <a:r>
              <a:rPr lang="en-US" b="1" i="1" dirty="0" smtClean="0"/>
              <a:t>*</a:t>
            </a:r>
            <a:endParaRPr lang="en-US" b="1" i="1" dirty="0"/>
          </a:p>
        </p:txBody>
      </p:sp>
      <p:sp>
        <p:nvSpPr>
          <p:cNvPr id="13" name="Rectangle 12"/>
          <p:cNvSpPr/>
          <p:nvPr/>
        </p:nvSpPr>
        <p:spPr>
          <a:xfrm>
            <a:off x="5804855" y="2410599"/>
            <a:ext cx="300082" cy="369332"/>
          </a:xfrm>
          <a:prstGeom prst="rect">
            <a:avLst/>
          </a:prstGeom>
        </p:spPr>
        <p:txBody>
          <a:bodyPr wrap="none">
            <a:spAutoFit/>
          </a:bodyPr>
          <a:lstStyle/>
          <a:p>
            <a:r>
              <a:rPr lang="en-US" b="1" i="1" dirty="0" smtClean="0"/>
              <a:t>*</a:t>
            </a:r>
            <a:endParaRPr lang="en-US" b="1" i="1" dirty="0"/>
          </a:p>
        </p:txBody>
      </p:sp>
      <p:sp>
        <p:nvSpPr>
          <p:cNvPr id="9" name="Rectangle 8"/>
          <p:cNvSpPr/>
          <p:nvPr/>
        </p:nvSpPr>
        <p:spPr>
          <a:xfrm>
            <a:off x="4842781" y="2641431"/>
            <a:ext cx="1146468" cy="369332"/>
          </a:xfrm>
          <a:prstGeom prst="rect">
            <a:avLst/>
          </a:prstGeom>
        </p:spPr>
        <p:txBody>
          <a:bodyPr wrap="none">
            <a:spAutoFit/>
          </a:bodyPr>
          <a:lstStyle/>
          <a:p>
            <a:r>
              <a:rPr lang="en-US" b="1" dirty="0"/>
              <a:t>Jerusalem</a:t>
            </a:r>
            <a:endParaRPr lang="en-US" dirty="0"/>
          </a:p>
        </p:txBody>
      </p:sp>
      <p:sp>
        <p:nvSpPr>
          <p:cNvPr id="14" name="Rectangle 13"/>
          <p:cNvSpPr/>
          <p:nvPr/>
        </p:nvSpPr>
        <p:spPr>
          <a:xfrm>
            <a:off x="5952537" y="2415064"/>
            <a:ext cx="1021433" cy="369332"/>
          </a:xfrm>
          <a:prstGeom prst="rect">
            <a:avLst/>
          </a:prstGeom>
        </p:spPr>
        <p:txBody>
          <a:bodyPr wrap="none">
            <a:spAutoFit/>
          </a:bodyPr>
          <a:lstStyle/>
          <a:p>
            <a:r>
              <a:rPr lang="en-US" b="1" dirty="0" smtClean="0"/>
              <a:t>Baghdad</a:t>
            </a:r>
            <a:endParaRPr lang="en-US" dirty="0"/>
          </a:p>
        </p:txBody>
      </p:sp>
      <p:sp>
        <p:nvSpPr>
          <p:cNvPr id="15" name="Rectangle 14"/>
          <p:cNvSpPr/>
          <p:nvPr/>
        </p:nvSpPr>
        <p:spPr>
          <a:xfrm>
            <a:off x="5104548" y="2087525"/>
            <a:ext cx="1148071" cy="369332"/>
          </a:xfrm>
          <a:prstGeom prst="rect">
            <a:avLst/>
          </a:prstGeom>
        </p:spPr>
        <p:txBody>
          <a:bodyPr wrap="none">
            <a:spAutoFit/>
          </a:bodyPr>
          <a:lstStyle/>
          <a:p>
            <a:r>
              <a:rPr lang="en-US" b="1" dirty="0"/>
              <a:t>Damascus</a:t>
            </a:r>
            <a:endParaRPr lang="en-US" dirty="0"/>
          </a:p>
        </p:txBody>
      </p:sp>
      <p:sp>
        <p:nvSpPr>
          <p:cNvPr id="16" name="Rectangle 15"/>
          <p:cNvSpPr/>
          <p:nvPr/>
        </p:nvSpPr>
        <p:spPr>
          <a:xfrm>
            <a:off x="5804855" y="4454236"/>
            <a:ext cx="806888" cy="369332"/>
          </a:xfrm>
          <a:prstGeom prst="rect">
            <a:avLst/>
          </a:prstGeom>
        </p:spPr>
        <p:txBody>
          <a:bodyPr wrap="none">
            <a:spAutoFit/>
          </a:bodyPr>
          <a:lstStyle/>
          <a:p>
            <a:r>
              <a:rPr lang="en-US" b="1" dirty="0" smtClean="0"/>
              <a:t>Mecca</a:t>
            </a:r>
            <a:endParaRPr lang="en-US" dirty="0"/>
          </a:p>
        </p:txBody>
      </p:sp>
      <p:sp>
        <p:nvSpPr>
          <p:cNvPr id="17" name="Rectangle 16"/>
          <p:cNvSpPr/>
          <p:nvPr/>
        </p:nvSpPr>
        <p:spPr>
          <a:xfrm>
            <a:off x="6021339" y="3757662"/>
            <a:ext cx="918841" cy="369332"/>
          </a:xfrm>
          <a:prstGeom prst="rect">
            <a:avLst/>
          </a:prstGeom>
        </p:spPr>
        <p:txBody>
          <a:bodyPr wrap="none">
            <a:spAutoFit/>
          </a:bodyPr>
          <a:lstStyle/>
          <a:p>
            <a:r>
              <a:rPr lang="en-US" b="1" dirty="0" smtClean="0"/>
              <a:t>Medina</a:t>
            </a:r>
            <a:endParaRPr lang="en-US" dirty="0"/>
          </a:p>
        </p:txBody>
      </p:sp>
      <p:sp>
        <p:nvSpPr>
          <p:cNvPr id="19" name="Rectangle 18"/>
          <p:cNvSpPr/>
          <p:nvPr/>
        </p:nvSpPr>
        <p:spPr>
          <a:xfrm>
            <a:off x="4160732" y="1295044"/>
            <a:ext cx="300082" cy="369332"/>
          </a:xfrm>
          <a:prstGeom prst="rect">
            <a:avLst/>
          </a:prstGeom>
        </p:spPr>
        <p:txBody>
          <a:bodyPr wrap="none">
            <a:spAutoFit/>
          </a:bodyPr>
          <a:lstStyle/>
          <a:p>
            <a:r>
              <a:rPr lang="en-US" b="1" i="1" dirty="0" smtClean="0"/>
              <a:t>*</a:t>
            </a:r>
            <a:endParaRPr lang="en-US" b="1" i="1" dirty="0"/>
          </a:p>
        </p:txBody>
      </p:sp>
      <p:sp>
        <p:nvSpPr>
          <p:cNvPr id="20" name="Rectangle 19"/>
          <p:cNvSpPr/>
          <p:nvPr/>
        </p:nvSpPr>
        <p:spPr>
          <a:xfrm>
            <a:off x="2650605" y="1154668"/>
            <a:ext cx="300082" cy="369332"/>
          </a:xfrm>
          <a:prstGeom prst="rect">
            <a:avLst/>
          </a:prstGeom>
        </p:spPr>
        <p:txBody>
          <a:bodyPr wrap="none">
            <a:spAutoFit/>
          </a:bodyPr>
          <a:lstStyle/>
          <a:p>
            <a:r>
              <a:rPr lang="en-US" b="1" i="1" dirty="0" smtClean="0"/>
              <a:t>*</a:t>
            </a:r>
            <a:endParaRPr lang="en-US" b="1" i="1" dirty="0"/>
          </a:p>
        </p:txBody>
      </p:sp>
      <p:sp>
        <p:nvSpPr>
          <p:cNvPr id="21" name="Rectangle 20"/>
          <p:cNvSpPr/>
          <p:nvPr/>
        </p:nvSpPr>
        <p:spPr>
          <a:xfrm>
            <a:off x="1524000" y="609600"/>
            <a:ext cx="300082" cy="369332"/>
          </a:xfrm>
          <a:prstGeom prst="rect">
            <a:avLst/>
          </a:prstGeom>
        </p:spPr>
        <p:txBody>
          <a:bodyPr wrap="none">
            <a:spAutoFit/>
          </a:bodyPr>
          <a:lstStyle/>
          <a:p>
            <a:r>
              <a:rPr lang="en-US" b="1" i="1" dirty="0" smtClean="0"/>
              <a:t>*</a:t>
            </a:r>
            <a:endParaRPr lang="en-US" b="1" i="1" dirty="0"/>
          </a:p>
        </p:txBody>
      </p:sp>
      <p:sp>
        <p:nvSpPr>
          <p:cNvPr id="18" name="Rectangle 17"/>
          <p:cNvSpPr/>
          <p:nvPr/>
        </p:nvSpPr>
        <p:spPr>
          <a:xfrm>
            <a:off x="4290607" y="1170473"/>
            <a:ext cx="1627882" cy="369332"/>
          </a:xfrm>
          <a:prstGeom prst="rect">
            <a:avLst/>
          </a:prstGeom>
        </p:spPr>
        <p:txBody>
          <a:bodyPr wrap="none">
            <a:spAutoFit/>
          </a:bodyPr>
          <a:lstStyle/>
          <a:p>
            <a:r>
              <a:rPr lang="en-US" b="1" i="1" dirty="0"/>
              <a:t>Constantinople</a:t>
            </a:r>
            <a:endParaRPr lang="en-US" b="1" dirty="0"/>
          </a:p>
        </p:txBody>
      </p:sp>
      <p:sp>
        <p:nvSpPr>
          <p:cNvPr id="23" name="Rectangle 22"/>
          <p:cNvSpPr/>
          <p:nvPr/>
        </p:nvSpPr>
        <p:spPr>
          <a:xfrm>
            <a:off x="2434584" y="1331987"/>
            <a:ext cx="732123" cy="369332"/>
          </a:xfrm>
          <a:prstGeom prst="rect">
            <a:avLst/>
          </a:prstGeom>
        </p:spPr>
        <p:txBody>
          <a:bodyPr wrap="none">
            <a:spAutoFit/>
          </a:bodyPr>
          <a:lstStyle/>
          <a:p>
            <a:r>
              <a:rPr lang="en-US" b="1" i="1" dirty="0" smtClean="0"/>
              <a:t>Rome</a:t>
            </a:r>
            <a:endParaRPr lang="en-US" b="1" dirty="0"/>
          </a:p>
        </p:txBody>
      </p:sp>
      <p:sp>
        <p:nvSpPr>
          <p:cNvPr id="24" name="Rectangle 23"/>
          <p:cNvSpPr/>
          <p:nvPr/>
        </p:nvSpPr>
        <p:spPr>
          <a:xfrm>
            <a:off x="1460076" y="274182"/>
            <a:ext cx="695703" cy="369332"/>
          </a:xfrm>
          <a:prstGeom prst="rect">
            <a:avLst/>
          </a:prstGeom>
        </p:spPr>
        <p:txBody>
          <a:bodyPr wrap="none">
            <a:spAutoFit/>
          </a:bodyPr>
          <a:lstStyle/>
          <a:p>
            <a:r>
              <a:rPr lang="en-US" b="1" dirty="0"/>
              <a:t>Tours</a:t>
            </a:r>
          </a:p>
        </p:txBody>
      </p:sp>
      <p:sp>
        <p:nvSpPr>
          <p:cNvPr id="25" name="Rectangle 24"/>
          <p:cNvSpPr/>
          <p:nvPr/>
        </p:nvSpPr>
        <p:spPr>
          <a:xfrm>
            <a:off x="132236" y="2051658"/>
            <a:ext cx="973728" cy="369332"/>
          </a:xfrm>
          <a:prstGeom prst="rect">
            <a:avLst/>
          </a:prstGeom>
        </p:spPr>
        <p:txBody>
          <a:bodyPr wrap="none">
            <a:spAutoFit/>
          </a:bodyPr>
          <a:lstStyle/>
          <a:p>
            <a:r>
              <a:rPr lang="en-US" b="1" i="1" dirty="0" smtClean="0">
                <a:solidFill>
                  <a:schemeClr val="bg1"/>
                </a:solidFill>
              </a:rPr>
              <a:t>Atlantic </a:t>
            </a:r>
            <a:endParaRPr lang="en-US" i="1" dirty="0">
              <a:solidFill>
                <a:schemeClr val="bg1"/>
              </a:solidFill>
            </a:endParaRPr>
          </a:p>
        </p:txBody>
      </p:sp>
      <p:sp>
        <p:nvSpPr>
          <p:cNvPr id="26" name="Rectangle 25"/>
          <p:cNvSpPr/>
          <p:nvPr/>
        </p:nvSpPr>
        <p:spPr>
          <a:xfrm>
            <a:off x="3607662" y="1570166"/>
            <a:ext cx="951607" cy="646331"/>
          </a:xfrm>
          <a:prstGeom prst="rect">
            <a:avLst/>
          </a:prstGeom>
        </p:spPr>
        <p:txBody>
          <a:bodyPr wrap="none">
            <a:spAutoFit/>
          </a:bodyPr>
          <a:lstStyle/>
          <a:p>
            <a:pPr algn="ctr"/>
            <a:r>
              <a:rPr lang="en-US" b="1" dirty="0" smtClean="0">
                <a:solidFill>
                  <a:schemeClr val="bg1"/>
                </a:solidFill>
              </a:rPr>
              <a:t>Aegean </a:t>
            </a:r>
          </a:p>
          <a:p>
            <a:pPr algn="ctr"/>
            <a:r>
              <a:rPr lang="en-US" b="1" dirty="0" smtClean="0">
                <a:solidFill>
                  <a:schemeClr val="bg1"/>
                </a:solidFill>
              </a:rPr>
              <a:t>Sea  </a:t>
            </a:r>
            <a:endParaRPr lang="en-US" dirty="0">
              <a:solidFill>
                <a:schemeClr val="bg1"/>
              </a:solidFill>
            </a:endParaRPr>
          </a:p>
        </p:txBody>
      </p:sp>
    </p:spTree>
    <p:extLst>
      <p:ext uri="{BB962C8B-B14F-4D97-AF65-F5344CB8AC3E}">
        <p14:creationId xmlns:p14="http://schemas.microsoft.com/office/powerpoint/2010/main" val="11040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ppt_x"/>
                                          </p:val>
                                        </p:tav>
                                        <p:tav tm="100000">
                                          <p:val>
                                            <p:strVal val="#ppt_x"/>
                                          </p:val>
                                        </p:tav>
                                      </p:tavLst>
                                    </p:anim>
                                    <p:anim calcmode="lin" valueType="num">
                                      <p:cBhvr additive="base">
                                        <p:cTn id="9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4" grpId="0"/>
      <p:bldP spid="15" grpId="0"/>
      <p:bldP spid="16" grpId="0"/>
      <p:bldP spid="17" grpId="0"/>
      <p:bldP spid="18"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Middle Ages In Europe!</a:t>
            </a:r>
            <a:endParaRPr lang="en-US" dirty="0"/>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#9</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1170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75281"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WHI.9a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16146" y="796133"/>
            <a:ext cx="2671889" cy="646331"/>
          </a:xfrm>
          <a:prstGeom prst="rect">
            <a:avLst/>
          </a:prstGeom>
        </p:spPr>
        <p:txBody>
          <a:bodyPr wrap="square">
            <a:spAutoFit/>
          </a:bodyPr>
          <a:lstStyle/>
          <a:p>
            <a:pPr algn="ctr"/>
            <a:r>
              <a:rPr lang="en-US" b="1" dirty="0"/>
              <a:t>Foundations of early medieval society</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4" y="194492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508" y="800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00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6255" y="729732"/>
            <a:ext cx="2633863" cy="369332"/>
          </a:xfrm>
          <a:prstGeom prst="rect">
            <a:avLst/>
          </a:prstGeom>
        </p:spPr>
        <p:txBody>
          <a:bodyPr wrap="none">
            <a:spAutoFit/>
          </a:bodyPr>
          <a:lstStyle/>
          <a:p>
            <a:r>
              <a:rPr lang="en-US" dirty="0"/>
              <a:t>Classical heritage of Rome</a:t>
            </a:r>
          </a:p>
        </p:txBody>
      </p:sp>
      <p:sp>
        <p:nvSpPr>
          <p:cNvPr id="12" name="Rectangle 11"/>
          <p:cNvSpPr/>
          <p:nvPr/>
        </p:nvSpPr>
        <p:spPr>
          <a:xfrm>
            <a:off x="6239581" y="704393"/>
            <a:ext cx="2718634" cy="369332"/>
          </a:xfrm>
          <a:prstGeom prst="rect">
            <a:avLst/>
          </a:prstGeom>
        </p:spPr>
        <p:txBody>
          <a:bodyPr wrap="square">
            <a:spAutoFit/>
          </a:bodyPr>
          <a:lstStyle/>
          <a:p>
            <a:pPr algn="ctr"/>
            <a:r>
              <a:rPr lang="en-US" dirty="0"/>
              <a:t>Christian beliefs</a:t>
            </a:r>
          </a:p>
        </p:txBody>
      </p:sp>
      <p:sp>
        <p:nvSpPr>
          <p:cNvPr id="13" name="Rectangle 12"/>
          <p:cNvSpPr/>
          <p:nvPr/>
        </p:nvSpPr>
        <p:spPr>
          <a:xfrm>
            <a:off x="113880" y="2456128"/>
            <a:ext cx="2620008" cy="646331"/>
          </a:xfrm>
          <a:prstGeom prst="rect">
            <a:avLst/>
          </a:prstGeom>
        </p:spPr>
        <p:txBody>
          <a:bodyPr wrap="square">
            <a:spAutoFit/>
          </a:bodyPr>
          <a:lstStyle/>
          <a:p>
            <a:pPr algn="ctr"/>
            <a:r>
              <a:rPr lang="en-US" dirty="0"/>
              <a:t>Customs of Germanic tribes</a:t>
            </a:r>
          </a:p>
        </p:txBody>
      </p:sp>
      <p:sp>
        <p:nvSpPr>
          <p:cNvPr id="15" name="Rectangle 14"/>
          <p:cNvSpPr/>
          <p:nvPr/>
        </p:nvSpPr>
        <p:spPr>
          <a:xfrm>
            <a:off x="117764" y="3810000"/>
            <a:ext cx="2922465" cy="2865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58617" y="2522256"/>
            <a:ext cx="2699598" cy="3573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s://encrypted-tbn1.gstatic.com/images?q=tbn:ANd9GcQJqzBHW0fVKgfznJLPhEULBOoGVfJPtUjzD6ekcBYL2usjDpKA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964" y="2895600"/>
            <a:ext cx="2389036" cy="289559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205754" y="4495800"/>
            <a:ext cx="2692671" cy="1938992"/>
          </a:xfrm>
          <a:prstGeom prst="rect">
            <a:avLst/>
          </a:prstGeom>
        </p:spPr>
        <p:txBody>
          <a:bodyPr wrap="square">
            <a:spAutoFit/>
          </a:bodyPr>
          <a:lstStyle/>
          <a:p>
            <a:pPr algn="ctr"/>
            <a:r>
              <a:rPr lang="en-US" sz="2400" b="1" i="1" dirty="0">
                <a:latin typeface="Freestyle Script" panose="030804020302050B0404" pitchFamily="66" charset="0"/>
              </a:rPr>
              <a:t>The Roman Catholic Church grew in importance after Roman authority declined. It became the unifying force in western Europe.</a:t>
            </a:r>
          </a:p>
        </p:txBody>
      </p:sp>
      <p:pic>
        <p:nvPicPr>
          <p:cNvPr id="15366" name="Picture 6" descr="http://cdn1.vox-cdn.com/assets/4841912/roman_invasio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67" y="3907585"/>
            <a:ext cx="2486803" cy="267002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15" idx="0"/>
          </p:cNvCxnSpPr>
          <p:nvPr/>
        </p:nvCxnSpPr>
        <p:spPr>
          <a:xfrm flipV="1">
            <a:off x="1578997" y="3613666"/>
            <a:ext cx="7071" cy="196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5" idx="1"/>
          </p:cNvCxnSpPr>
          <p:nvPr/>
        </p:nvCxnSpPr>
        <p:spPr>
          <a:xfrm>
            <a:off x="2864107" y="914399"/>
            <a:ext cx="352039" cy="377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0"/>
          </p:cNvCxnSpPr>
          <p:nvPr/>
        </p:nvCxnSpPr>
        <p:spPr>
          <a:xfrm flipV="1">
            <a:off x="1473618" y="1291571"/>
            <a:ext cx="1742528" cy="65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1"/>
            <a:endCxn id="5" idx="3"/>
          </p:cNvCxnSpPr>
          <p:nvPr/>
        </p:nvCxnSpPr>
        <p:spPr>
          <a:xfrm flipH="1">
            <a:off x="5927853" y="914399"/>
            <a:ext cx="318655" cy="377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0"/>
            <a:endCxn id="8" idx="2"/>
          </p:cNvCxnSpPr>
          <p:nvPr/>
        </p:nvCxnSpPr>
        <p:spPr>
          <a:xfrm flipH="1" flipV="1">
            <a:off x="7602362" y="1748770"/>
            <a:ext cx="6054" cy="773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 idx="0"/>
            <a:endCxn id="5" idx="2"/>
          </p:cNvCxnSpPr>
          <p:nvPr/>
        </p:nvCxnSpPr>
        <p:spPr>
          <a:xfrm flipH="1" flipV="1">
            <a:off x="4572000" y="2125942"/>
            <a:ext cx="12981" cy="5410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143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WHI.9a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82015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62300" y="152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5140036"/>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585" y="5091545"/>
            <a:ext cx="2739416"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100" y="274320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49211" y="5331357"/>
            <a:ext cx="2711707" cy="646331"/>
          </a:xfrm>
          <a:prstGeom prst="rect">
            <a:avLst/>
          </a:prstGeom>
        </p:spPr>
        <p:txBody>
          <a:bodyPr wrap="square">
            <a:spAutoFit/>
          </a:bodyPr>
          <a:lstStyle/>
          <a:p>
            <a:pPr algn="ctr"/>
            <a:r>
              <a:rPr lang="en-US" b="1" dirty="0"/>
              <a:t>Influence of the Roman Catholic Church</a:t>
            </a:r>
          </a:p>
        </p:txBody>
      </p:sp>
      <p:sp>
        <p:nvSpPr>
          <p:cNvPr id="12" name="Rectangle 11"/>
          <p:cNvSpPr/>
          <p:nvPr/>
        </p:nvSpPr>
        <p:spPr>
          <a:xfrm>
            <a:off x="6432293" y="5654522"/>
            <a:ext cx="2683998" cy="923330"/>
          </a:xfrm>
          <a:prstGeom prst="rect">
            <a:avLst/>
          </a:prstGeom>
        </p:spPr>
        <p:txBody>
          <a:bodyPr wrap="square">
            <a:spAutoFit/>
          </a:bodyPr>
          <a:lstStyle/>
          <a:p>
            <a:pPr algn="ctr"/>
            <a:r>
              <a:rPr lang="en-US" dirty="0"/>
              <a:t>Secular authority declined, while Church authority grew.</a:t>
            </a:r>
          </a:p>
        </p:txBody>
      </p:sp>
      <p:sp>
        <p:nvSpPr>
          <p:cNvPr id="13" name="Rectangle 12"/>
          <p:cNvSpPr/>
          <p:nvPr/>
        </p:nvSpPr>
        <p:spPr>
          <a:xfrm>
            <a:off x="152400" y="5654522"/>
            <a:ext cx="2438400" cy="923330"/>
          </a:xfrm>
          <a:prstGeom prst="rect">
            <a:avLst/>
          </a:prstGeom>
        </p:spPr>
        <p:txBody>
          <a:bodyPr wrap="square">
            <a:spAutoFit/>
          </a:bodyPr>
          <a:lstStyle/>
          <a:p>
            <a:pPr algn="ctr"/>
            <a:r>
              <a:rPr lang="en-US" dirty="0"/>
              <a:t>Monasteries preserved Greco-Roman cultural achievements.</a:t>
            </a:r>
          </a:p>
        </p:txBody>
      </p:sp>
      <p:sp>
        <p:nvSpPr>
          <p:cNvPr id="14" name="Rectangle 13"/>
          <p:cNvSpPr/>
          <p:nvPr/>
        </p:nvSpPr>
        <p:spPr>
          <a:xfrm>
            <a:off x="297873" y="615206"/>
            <a:ext cx="2462325" cy="1200329"/>
          </a:xfrm>
          <a:prstGeom prst="rect">
            <a:avLst/>
          </a:prstGeom>
        </p:spPr>
        <p:txBody>
          <a:bodyPr wrap="square">
            <a:spAutoFit/>
          </a:bodyPr>
          <a:lstStyle/>
          <a:p>
            <a:pPr algn="ctr"/>
            <a:r>
              <a:rPr lang="en-US" dirty="0"/>
              <a:t>Missionaries carried Christianity and Latin alphabet to Germanic tribes.</a:t>
            </a:r>
          </a:p>
        </p:txBody>
      </p:sp>
      <p:sp>
        <p:nvSpPr>
          <p:cNvPr id="15" name="Rectangle 14"/>
          <p:cNvSpPr/>
          <p:nvPr/>
        </p:nvSpPr>
        <p:spPr>
          <a:xfrm>
            <a:off x="6369949" y="3059851"/>
            <a:ext cx="2656289" cy="923330"/>
          </a:xfrm>
          <a:prstGeom prst="rect">
            <a:avLst/>
          </a:prstGeom>
        </p:spPr>
        <p:txBody>
          <a:bodyPr wrap="square">
            <a:spAutoFit/>
          </a:bodyPr>
          <a:lstStyle/>
          <a:p>
            <a:pPr algn="ctr"/>
            <a:r>
              <a:rPr lang="en-US" dirty="0"/>
              <a:t>The Pope anointed Charlemagne Emperor in 800 </a:t>
            </a:r>
            <a:r>
              <a:rPr lang="en-US" cap="small" dirty="0" err="1"/>
              <a:t>a.d.</a:t>
            </a:r>
            <a:r>
              <a:rPr lang="en-US" cap="small" dirty="0"/>
              <a:t> (</a:t>
            </a:r>
            <a:r>
              <a:rPr lang="en-US" cap="small" dirty="0" err="1"/>
              <a:t>c.e</a:t>
            </a:r>
            <a:r>
              <a:rPr lang="en-US" cap="small" dirty="0"/>
              <a:t>.)</a:t>
            </a:r>
            <a:endParaRPr lang="en-US" dirty="0"/>
          </a:p>
        </p:txBody>
      </p:sp>
      <p:sp>
        <p:nvSpPr>
          <p:cNvPr id="16" name="Rectangle 15"/>
          <p:cNvSpPr/>
          <p:nvPr/>
        </p:nvSpPr>
        <p:spPr>
          <a:xfrm>
            <a:off x="46919" y="3039706"/>
            <a:ext cx="2543881" cy="923330"/>
          </a:xfrm>
          <a:prstGeom prst="rect">
            <a:avLst/>
          </a:prstGeom>
        </p:spPr>
        <p:txBody>
          <a:bodyPr wrap="square">
            <a:spAutoFit/>
          </a:bodyPr>
          <a:lstStyle/>
          <a:p>
            <a:pPr algn="ctr"/>
            <a:r>
              <a:rPr lang="en-US" dirty="0"/>
              <a:t>Parish priests served religious and social needs of the people.</a:t>
            </a:r>
          </a:p>
        </p:txBody>
      </p:sp>
      <p:sp>
        <p:nvSpPr>
          <p:cNvPr id="17" name="Rectangle 16"/>
          <p:cNvSpPr/>
          <p:nvPr/>
        </p:nvSpPr>
        <p:spPr>
          <a:xfrm>
            <a:off x="3127838" y="245875"/>
            <a:ext cx="2734060" cy="1938992"/>
          </a:xfrm>
          <a:prstGeom prst="rect">
            <a:avLst/>
          </a:prstGeom>
        </p:spPr>
        <p:txBody>
          <a:bodyPr wrap="square">
            <a:spAutoFit/>
          </a:bodyPr>
          <a:lstStyle/>
          <a:p>
            <a:pPr algn="ctr"/>
            <a:r>
              <a:rPr lang="en-US" sz="2000" b="1" i="1" dirty="0">
                <a:latin typeface="Freestyle Script" panose="030804020302050B0404" pitchFamily="66" charset="0"/>
              </a:rPr>
              <a:t>During the Middle Ages, the Pope anointed the Emperors, missionaries carried Christianity to the Germanic tribes, and the Church served the social, political, and religious needs of the people.</a:t>
            </a:r>
          </a:p>
        </p:txBody>
      </p:sp>
      <p:sp>
        <p:nvSpPr>
          <p:cNvPr id="18" name="Rectangle 17"/>
          <p:cNvSpPr/>
          <p:nvPr/>
        </p:nvSpPr>
        <p:spPr>
          <a:xfrm>
            <a:off x="6227617" y="49475"/>
            <a:ext cx="2888674"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http://www.cardinalhayes.org/ourpages/auto/2010/3/9/52973399/Crowning%20Charlemag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374" y="152400"/>
            <a:ext cx="2584026" cy="212863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2" idx="4"/>
            <a:endCxn id="5" idx="0"/>
          </p:cNvCxnSpPr>
          <p:nvPr/>
        </p:nvCxnSpPr>
        <p:spPr>
          <a:xfrm>
            <a:off x="4572000" y="4184073"/>
            <a:ext cx="0" cy="636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1"/>
            <a:endCxn id="5" idx="3"/>
          </p:cNvCxnSpPr>
          <p:nvPr/>
        </p:nvCxnSpPr>
        <p:spPr>
          <a:xfrm flipH="1">
            <a:off x="5927853" y="3577573"/>
            <a:ext cx="388247" cy="20769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 idx="3"/>
          </p:cNvCxnSpPr>
          <p:nvPr/>
        </p:nvCxnSpPr>
        <p:spPr>
          <a:xfrm flipH="1" flipV="1">
            <a:off x="5927853" y="5654522"/>
            <a:ext cx="504440" cy="271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2"/>
            <a:endCxn id="10" idx="0"/>
          </p:cNvCxnSpPr>
          <p:nvPr/>
        </p:nvCxnSpPr>
        <p:spPr>
          <a:xfrm>
            <a:off x="7671954" y="2381267"/>
            <a:ext cx="0" cy="361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37" name="Straight Connector 14336"/>
          <p:cNvCxnSpPr>
            <a:stCxn id="7" idx="3"/>
            <a:endCxn id="5" idx="1"/>
          </p:cNvCxnSpPr>
          <p:nvPr/>
        </p:nvCxnSpPr>
        <p:spPr>
          <a:xfrm flipV="1">
            <a:off x="2725562" y="5654522"/>
            <a:ext cx="490584" cy="319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40" name="Straight Connector 14339"/>
          <p:cNvCxnSpPr>
            <a:stCxn id="9" idx="3"/>
            <a:endCxn id="5" idx="1"/>
          </p:cNvCxnSpPr>
          <p:nvPr/>
        </p:nvCxnSpPr>
        <p:spPr>
          <a:xfrm>
            <a:off x="2711707" y="3501372"/>
            <a:ext cx="504439" cy="2153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42" name="Straight Connector 14341"/>
          <p:cNvCxnSpPr>
            <a:stCxn id="11" idx="3"/>
            <a:endCxn id="5" idx="1"/>
          </p:cNvCxnSpPr>
          <p:nvPr/>
        </p:nvCxnSpPr>
        <p:spPr>
          <a:xfrm>
            <a:off x="2864107" y="1215372"/>
            <a:ext cx="352039" cy="44391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948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WHI.9b</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57" y="42949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251543" y="3532768"/>
            <a:ext cx="2699598" cy="306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11035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8" y="3945446"/>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7" y="209823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7" y="20471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14780" y="715923"/>
            <a:ext cx="2429434" cy="923330"/>
          </a:xfrm>
          <a:prstGeom prst="rect">
            <a:avLst/>
          </a:prstGeom>
        </p:spPr>
        <p:txBody>
          <a:bodyPr wrap="square">
            <a:spAutoFit/>
          </a:bodyPr>
          <a:lstStyle/>
          <a:p>
            <a:pPr algn="ctr"/>
            <a:r>
              <a:rPr lang="en-US" b="1" dirty="0"/>
              <a:t>Invasions shattered Roman protection over the Empire.</a:t>
            </a:r>
          </a:p>
        </p:txBody>
      </p:sp>
      <p:cxnSp>
        <p:nvCxnSpPr>
          <p:cNvPr id="15" name="Straight Connector 14"/>
          <p:cNvCxnSpPr>
            <a:stCxn id="5" idx="2"/>
            <a:endCxn id="3" idx="3"/>
          </p:cNvCxnSpPr>
          <p:nvPr/>
        </p:nvCxnSpPr>
        <p:spPr>
          <a:xfrm flipH="1">
            <a:off x="5981700" y="2098233"/>
            <a:ext cx="1771811" cy="1330767"/>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599" y="715923"/>
            <a:ext cx="2690925" cy="646331"/>
          </a:xfrm>
          <a:prstGeom prst="rect">
            <a:avLst/>
          </a:prstGeom>
        </p:spPr>
        <p:txBody>
          <a:bodyPr wrap="square">
            <a:spAutoFit/>
          </a:bodyPr>
          <a:lstStyle/>
          <a:p>
            <a:pPr algn="ctr"/>
            <a:r>
              <a:rPr lang="en-US" b="1" dirty="0"/>
              <a:t>Feudal society during the Middle Ages</a:t>
            </a:r>
          </a:p>
        </p:txBody>
      </p:sp>
      <p:sp>
        <p:nvSpPr>
          <p:cNvPr id="17" name="Rectangle 16"/>
          <p:cNvSpPr/>
          <p:nvPr/>
        </p:nvSpPr>
        <p:spPr>
          <a:xfrm>
            <a:off x="401461" y="2332439"/>
            <a:ext cx="1981200" cy="1200329"/>
          </a:xfrm>
          <a:prstGeom prst="rect">
            <a:avLst/>
          </a:prstGeom>
        </p:spPr>
        <p:txBody>
          <a:bodyPr wrap="square">
            <a:spAutoFit/>
          </a:bodyPr>
          <a:lstStyle/>
          <a:p>
            <a:pPr algn="ctr"/>
            <a:r>
              <a:rPr lang="en-US" dirty="0"/>
              <a:t>Fiefs</a:t>
            </a:r>
          </a:p>
          <a:p>
            <a:pPr algn="ctr"/>
            <a:r>
              <a:rPr lang="en-US" dirty="0"/>
              <a:t>Vassals</a:t>
            </a:r>
          </a:p>
          <a:p>
            <a:pPr algn="ctr"/>
            <a:r>
              <a:rPr lang="en-US" dirty="0"/>
              <a:t>Serfs</a:t>
            </a:r>
          </a:p>
          <a:p>
            <a:pPr algn="ctr"/>
            <a:r>
              <a:rPr lang="en-US" dirty="0"/>
              <a:t>Feudal obligations</a:t>
            </a:r>
          </a:p>
        </p:txBody>
      </p:sp>
      <p:sp>
        <p:nvSpPr>
          <p:cNvPr id="18" name="Rectangle 17"/>
          <p:cNvSpPr/>
          <p:nvPr/>
        </p:nvSpPr>
        <p:spPr>
          <a:xfrm>
            <a:off x="95089" y="4456651"/>
            <a:ext cx="2602763" cy="646331"/>
          </a:xfrm>
          <a:prstGeom prst="rect">
            <a:avLst/>
          </a:prstGeom>
        </p:spPr>
        <p:txBody>
          <a:bodyPr wrap="square">
            <a:spAutoFit/>
          </a:bodyPr>
          <a:lstStyle/>
          <a:p>
            <a:pPr algn="ctr"/>
            <a:r>
              <a:rPr lang="en-US" b="1" dirty="0"/>
              <a:t>Manorial system during the Middle Ages</a:t>
            </a:r>
          </a:p>
        </p:txBody>
      </p:sp>
      <p:sp>
        <p:nvSpPr>
          <p:cNvPr id="19" name="Rectangle 18"/>
          <p:cNvSpPr/>
          <p:nvPr/>
        </p:nvSpPr>
        <p:spPr>
          <a:xfrm>
            <a:off x="2594103" y="5614189"/>
            <a:ext cx="2552700" cy="646331"/>
          </a:xfrm>
          <a:prstGeom prst="rect">
            <a:avLst/>
          </a:prstGeom>
        </p:spPr>
        <p:txBody>
          <a:bodyPr wrap="square">
            <a:spAutoFit/>
          </a:bodyPr>
          <a:lstStyle/>
          <a:p>
            <a:pPr algn="ctr"/>
            <a:r>
              <a:rPr lang="en-US" dirty="0"/>
              <a:t>Rigid class structure</a:t>
            </a:r>
          </a:p>
          <a:p>
            <a:pPr algn="ctr"/>
            <a:r>
              <a:rPr lang="en-US" dirty="0"/>
              <a:t>Self-sufficient manors</a:t>
            </a:r>
          </a:p>
        </p:txBody>
      </p:sp>
      <p:sp>
        <p:nvSpPr>
          <p:cNvPr id="20" name="Rectangle 1"/>
          <p:cNvSpPr>
            <a:spLocks noChangeArrowheads="1"/>
          </p:cNvSpPr>
          <p:nvPr/>
        </p:nvSpPr>
        <p:spPr bwMode="auto">
          <a:xfrm>
            <a:off x="6251543" y="3727052"/>
            <a:ext cx="269959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decline of Roman influence in Western Europe left people with little protection against invasion, so they entered into feudal agreements with landholding lords who promised them protection</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24" name="Rectangle 23"/>
          <p:cNvSpPr/>
          <p:nvPr/>
        </p:nvSpPr>
        <p:spPr>
          <a:xfrm>
            <a:off x="3295957" y="64849"/>
            <a:ext cx="2699598" cy="22675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descr="http://www.castlesandmanorhouses.com/castles/pics/hierarc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127" y="167642"/>
            <a:ext cx="2286000" cy="2062939"/>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a:stCxn id="24" idx="1"/>
            <a:endCxn id="16" idx="3"/>
          </p:cNvCxnSpPr>
          <p:nvPr/>
        </p:nvCxnSpPr>
        <p:spPr>
          <a:xfrm flipH="1" flipV="1">
            <a:off x="2737524" y="1039089"/>
            <a:ext cx="558433" cy="159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0"/>
            <a:endCxn id="13" idx="2"/>
          </p:cNvCxnSpPr>
          <p:nvPr/>
        </p:nvCxnSpPr>
        <p:spPr>
          <a:xfrm flipH="1" flipV="1">
            <a:off x="1381671" y="1873461"/>
            <a:ext cx="10390" cy="224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12" name="Straight Connector 13311"/>
          <p:cNvCxnSpPr>
            <a:stCxn id="13" idx="3"/>
            <a:endCxn id="2" idx="2"/>
          </p:cNvCxnSpPr>
          <p:nvPr/>
        </p:nvCxnSpPr>
        <p:spPr>
          <a:xfrm>
            <a:off x="2737524" y="1039090"/>
            <a:ext cx="424776" cy="2382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18" name="Straight Connector 13317"/>
          <p:cNvCxnSpPr>
            <a:stCxn id="9" idx="0"/>
            <a:endCxn id="2" idx="2"/>
          </p:cNvCxnSpPr>
          <p:nvPr/>
        </p:nvCxnSpPr>
        <p:spPr>
          <a:xfrm flipV="1">
            <a:off x="1430162" y="3422073"/>
            <a:ext cx="1732138" cy="523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20" name="Straight Connector 13319"/>
          <p:cNvCxnSpPr>
            <a:stCxn id="9" idx="2"/>
            <a:endCxn id="8" idx="1"/>
          </p:cNvCxnSpPr>
          <p:nvPr/>
        </p:nvCxnSpPr>
        <p:spPr>
          <a:xfrm>
            <a:off x="1430162" y="5614189"/>
            <a:ext cx="1084438" cy="3305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981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WHI.9c</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69817" y="1106904"/>
            <a:ext cx="2658035" cy="369332"/>
          </a:xfrm>
          <a:prstGeom prst="rect">
            <a:avLst/>
          </a:prstGeom>
        </p:spPr>
        <p:txBody>
          <a:bodyPr wrap="square">
            <a:spAutoFit/>
          </a:bodyPr>
          <a:lstStyle/>
          <a:p>
            <a:pPr algn="ctr"/>
            <a:r>
              <a:rPr lang="en-US" b="1" dirty="0"/>
              <a:t>Age of Charlemagne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577" y="249381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653" y="14547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18" y="5189257"/>
            <a:ext cx="2711707" cy="148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47" y="3244334"/>
            <a:ext cx="2711707" cy="150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1753331"/>
            <a:ext cx="2711707" cy="129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05"/>
            <a:ext cx="2711707" cy="144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93465" y="430354"/>
            <a:ext cx="2618241" cy="646331"/>
          </a:xfrm>
          <a:prstGeom prst="rect">
            <a:avLst/>
          </a:prstGeom>
        </p:spPr>
        <p:txBody>
          <a:bodyPr wrap="square">
            <a:spAutoFit/>
          </a:bodyPr>
          <a:lstStyle/>
          <a:p>
            <a:pPr algn="ctr"/>
            <a:r>
              <a:rPr lang="en-US" dirty="0"/>
              <a:t>Franks emerged as a force in Western Europe.</a:t>
            </a:r>
          </a:p>
        </p:txBody>
      </p:sp>
      <p:sp>
        <p:nvSpPr>
          <p:cNvPr id="14" name="Rectangle 13"/>
          <p:cNvSpPr/>
          <p:nvPr/>
        </p:nvSpPr>
        <p:spPr>
          <a:xfrm>
            <a:off x="49873" y="2077500"/>
            <a:ext cx="2666868" cy="646331"/>
          </a:xfrm>
          <a:prstGeom prst="rect">
            <a:avLst/>
          </a:prstGeom>
        </p:spPr>
        <p:txBody>
          <a:bodyPr wrap="square">
            <a:spAutoFit/>
          </a:bodyPr>
          <a:lstStyle/>
          <a:p>
            <a:pPr algn="ctr"/>
            <a:r>
              <a:rPr lang="en-US" dirty="0"/>
              <a:t>The Pope crowned the Emperor.</a:t>
            </a:r>
          </a:p>
        </p:txBody>
      </p:sp>
      <p:sp>
        <p:nvSpPr>
          <p:cNvPr id="15" name="Rectangle 14"/>
          <p:cNvSpPr/>
          <p:nvPr/>
        </p:nvSpPr>
        <p:spPr>
          <a:xfrm>
            <a:off x="245918" y="3537012"/>
            <a:ext cx="2470823" cy="923330"/>
          </a:xfrm>
          <a:prstGeom prst="rect">
            <a:avLst/>
          </a:prstGeom>
        </p:spPr>
        <p:txBody>
          <a:bodyPr wrap="square">
            <a:spAutoFit/>
          </a:bodyPr>
          <a:lstStyle/>
          <a:p>
            <a:pPr algn="ctr"/>
            <a:r>
              <a:rPr lang="en-US" dirty="0"/>
              <a:t>Power of the Church was established in political life.</a:t>
            </a:r>
          </a:p>
        </p:txBody>
      </p:sp>
      <p:sp>
        <p:nvSpPr>
          <p:cNvPr id="16" name="Rectangle 15"/>
          <p:cNvSpPr/>
          <p:nvPr/>
        </p:nvSpPr>
        <p:spPr>
          <a:xfrm>
            <a:off x="412984" y="5609058"/>
            <a:ext cx="2495338" cy="646331"/>
          </a:xfrm>
          <a:prstGeom prst="rect">
            <a:avLst/>
          </a:prstGeom>
        </p:spPr>
        <p:txBody>
          <a:bodyPr wrap="square">
            <a:spAutoFit/>
          </a:bodyPr>
          <a:lstStyle/>
          <a:p>
            <a:pPr algn="ctr"/>
            <a:r>
              <a:rPr lang="en-US" dirty="0"/>
              <a:t>Roman culture was reinterpreted.</a:t>
            </a:r>
          </a:p>
        </p:txBody>
      </p:sp>
      <p:sp>
        <p:nvSpPr>
          <p:cNvPr id="17" name="Rectangle 16"/>
          <p:cNvSpPr/>
          <p:nvPr/>
        </p:nvSpPr>
        <p:spPr>
          <a:xfrm>
            <a:off x="6232653" y="552906"/>
            <a:ext cx="2677071" cy="923330"/>
          </a:xfrm>
          <a:prstGeom prst="rect">
            <a:avLst/>
          </a:prstGeom>
        </p:spPr>
        <p:txBody>
          <a:bodyPr wrap="square">
            <a:spAutoFit/>
          </a:bodyPr>
          <a:lstStyle/>
          <a:p>
            <a:pPr algn="ctr"/>
            <a:r>
              <a:rPr lang="en-US" dirty="0"/>
              <a:t>Most of Western Europe was included in the new empire.</a:t>
            </a:r>
          </a:p>
        </p:txBody>
      </p:sp>
      <p:sp>
        <p:nvSpPr>
          <p:cNvPr id="18" name="Rectangle 17"/>
          <p:cNvSpPr/>
          <p:nvPr/>
        </p:nvSpPr>
        <p:spPr>
          <a:xfrm>
            <a:off x="6528008" y="2866523"/>
            <a:ext cx="2520276" cy="923330"/>
          </a:xfrm>
          <a:prstGeom prst="rect">
            <a:avLst/>
          </a:prstGeom>
        </p:spPr>
        <p:txBody>
          <a:bodyPr wrap="square">
            <a:spAutoFit/>
          </a:bodyPr>
          <a:lstStyle/>
          <a:p>
            <a:pPr algn="ctr"/>
            <a:r>
              <a:rPr lang="en-US" dirty="0"/>
              <a:t>Churches, roads, and schools were built to unite the empire.</a:t>
            </a:r>
          </a:p>
        </p:txBody>
      </p:sp>
      <p:sp>
        <p:nvSpPr>
          <p:cNvPr id="19" name="Rectangle 1"/>
          <p:cNvSpPr>
            <a:spLocks noChangeArrowheads="1"/>
          </p:cNvSpPr>
          <p:nvPr/>
        </p:nvSpPr>
        <p:spPr bwMode="auto">
          <a:xfrm>
            <a:off x="3183082" y="4456406"/>
            <a:ext cx="271170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Frankish kings used military power to expand their territory.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alliance between Frankish kings and the Church re-established Roman culture (Christianity) in Western Europe</a:t>
            </a:r>
            <a:r>
              <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20" name="Rectangle 19"/>
          <p:cNvSpPr/>
          <p:nvPr/>
        </p:nvSpPr>
        <p:spPr>
          <a:xfrm>
            <a:off x="6348686"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3" descr="http://historiarex.com/uploads/files/13986254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292" y="4456406"/>
            <a:ext cx="2477432" cy="209679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3"/>
            <a:endCxn id="5" idx="1"/>
          </p:cNvCxnSpPr>
          <p:nvPr/>
        </p:nvCxnSpPr>
        <p:spPr>
          <a:xfrm>
            <a:off x="2711706" y="753520"/>
            <a:ext cx="504440" cy="538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0"/>
            <a:endCxn id="5" idx="1"/>
          </p:cNvCxnSpPr>
          <p:nvPr/>
        </p:nvCxnSpPr>
        <p:spPr>
          <a:xfrm flipV="1">
            <a:off x="1328144" y="1291571"/>
            <a:ext cx="1888002" cy="461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3"/>
            <a:endCxn id="5" idx="1"/>
          </p:cNvCxnSpPr>
          <p:nvPr/>
        </p:nvCxnSpPr>
        <p:spPr>
          <a:xfrm flipV="1">
            <a:off x="2825954" y="1291571"/>
            <a:ext cx="390192" cy="2707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3"/>
            <a:endCxn id="5" idx="1"/>
          </p:cNvCxnSpPr>
          <p:nvPr/>
        </p:nvCxnSpPr>
        <p:spPr>
          <a:xfrm flipV="1">
            <a:off x="2957625" y="1291571"/>
            <a:ext cx="258521" cy="4640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89" name="Straight Connector 12288"/>
          <p:cNvCxnSpPr>
            <a:stCxn id="17" idx="1"/>
            <a:endCxn id="4" idx="3"/>
          </p:cNvCxnSpPr>
          <p:nvPr/>
        </p:nvCxnSpPr>
        <p:spPr>
          <a:xfrm flipH="1">
            <a:off x="5927852" y="1014571"/>
            <a:ext cx="304801" cy="276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92" name="Straight Connector 12291"/>
          <p:cNvCxnSpPr>
            <a:stCxn id="7" idx="0"/>
            <a:endCxn id="5" idx="3"/>
          </p:cNvCxnSpPr>
          <p:nvPr/>
        </p:nvCxnSpPr>
        <p:spPr>
          <a:xfrm flipH="1" flipV="1">
            <a:off x="5927853" y="1291571"/>
            <a:ext cx="1764578" cy="1202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94" name="Straight Connector 12293"/>
          <p:cNvCxnSpPr>
            <a:stCxn id="7" idx="2"/>
            <a:endCxn id="20" idx="0"/>
          </p:cNvCxnSpPr>
          <p:nvPr/>
        </p:nvCxnSpPr>
        <p:spPr>
          <a:xfrm>
            <a:off x="7692431" y="4162560"/>
            <a:ext cx="6054" cy="1808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682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08452" y="2644868"/>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WHI.9d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299" y="4648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22201" y="143343"/>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894" y="283553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 y="4953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6" y="2791690"/>
            <a:ext cx="2711707" cy="144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2300" y="5297905"/>
            <a:ext cx="2711706" cy="369332"/>
          </a:xfrm>
          <a:prstGeom prst="rect">
            <a:avLst/>
          </a:prstGeom>
        </p:spPr>
        <p:txBody>
          <a:bodyPr wrap="square">
            <a:spAutoFit/>
          </a:bodyPr>
          <a:lstStyle/>
          <a:p>
            <a:pPr algn="ctr"/>
            <a:r>
              <a:rPr lang="en-US" b="1" dirty="0"/>
              <a:t>Areas of settlement</a:t>
            </a:r>
          </a:p>
        </p:txBody>
      </p:sp>
      <p:sp>
        <p:nvSpPr>
          <p:cNvPr id="11" name="Rectangle 10"/>
          <p:cNvSpPr/>
          <p:nvPr/>
        </p:nvSpPr>
        <p:spPr>
          <a:xfrm>
            <a:off x="94537" y="2983744"/>
            <a:ext cx="2496263" cy="1200329"/>
          </a:xfrm>
          <a:prstGeom prst="rect">
            <a:avLst/>
          </a:prstGeom>
        </p:spPr>
        <p:txBody>
          <a:bodyPr wrap="square">
            <a:spAutoFit/>
          </a:bodyPr>
          <a:lstStyle/>
          <a:p>
            <a:pPr algn="ctr"/>
            <a:r>
              <a:rPr lang="en-US" dirty="0"/>
              <a:t>Angles and Saxons migrated from continental Europe to England.</a:t>
            </a:r>
          </a:p>
        </p:txBody>
      </p:sp>
      <p:sp>
        <p:nvSpPr>
          <p:cNvPr id="12" name="Rectangle 11"/>
          <p:cNvSpPr/>
          <p:nvPr/>
        </p:nvSpPr>
        <p:spPr>
          <a:xfrm>
            <a:off x="94537" y="5482571"/>
            <a:ext cx="2496263" cy="646331"/>
          </a:xfrm>
          <a:prstGeom prst="rect">
            <a:avLst/>
          </a:prstGeom>
        </p:spPr>
        <p:txBody>
          <a:bodyPr wrap="square">
            <a:spAutoFit/>
          </a:bodyPr>
          <a:lstStyle/>
          <a:p>
            <a:pPr algn="ctr"/>
            <a:r>
              <a:rPr lang="en-US" dirty="0"/>
              <a:t>Magyars migrated from Central Asia to Hungary.</a:t>
            </a:r>
          </a:p>
        </p:txBody>
      </p:sp>
      <p:sp>
        <p:nvSpPr>
          <p:cNvPr id="13" name="Rectangle 12"/>
          <p:cNvSpPr/>
          <p:nvPr/>
        </p:nvSpPr>
        <p:spPr>
          <a:xfrm>
            <a:off x="6279894" y="3302895"/>
            <a:ext cx="2711707" cy="646331"/>
          </a:xfrm>
          <a:prstGeom prst="rect">
            <a:avLst/>
          </a:prstGeom>
        </p:spPr>
        <p:txBody>
          <a:bodyPr wrap="square">
            <a:spAutoFit/>
          </a:bodyPr>
          <a:lstStyle/>
          <a:p>
            <a:pPr algn="ctr"/>
            <a:r>
              <a:rPr lang="en-US" dirty="0"/>
              <a:t>Vikings migrated from Scandinavia to Russia.</a:t>
            </a:r>
          </a:p>
        </p:txBody>
      </p:sp>
      <p:sp>
        <p:nvSpPr>
          <p:cNvPr id="14" name="Rectangle 13"/>
          <p:cNvSpPr/>
          <p:nvPr/>
        </p:nvSpPr>
        <p:spPr>
          <a:xfrm>
            <a:off x="55418" y="159327"/>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94001" y="182207"/>
            <a:ext cx="2883491"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96001" y="4648200"/>
            <a:ext cx="28956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Anglo-Saxon migration by Arminius18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2362200" cy="200887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eliznik.org.uk/EastEurope/History/migration-map/hungarian-ema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648200"/>
            <a:ext cx="266699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migration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04800"/>
            <a:ext cx="2666999" cy="203391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a:stCxn id="7" idx="1"/>
            <a:endCxn id="5" idx="0"/>
          </p:cNvCxnSpPr>
          <p:nvPr/>
        </p:nvCxnSpPr>
        <p:spPr>
          <a:xfrm flipH="1">
            <a:off x="4518153" y="3669905"/>
            <a:ext cx="1761741" cy="978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a:endCxn id="5" idx="0"/>
          </p:cNvCxnSpPr>
          <p:nvPr/>
        </p:nvCxnSpPr>
        <p:spPr>
          <a:xfrm>
            <a:off x="1409700" y="4235662"/>
            <a:ext cx="3108453" cy="412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0"/>
            <a:endCxn id="5" idx="0"/>
          </p:cNvCxnSpPr>
          <p:nvPr/>
        </p:nvCxnSpPr>
        <p:spPr>
          <a:xfrm flipV="1">
            <a:off x="1411272" y="4648200"/>
            <a:ext cx="310688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2"/>
          </p:cNvCxnSpPr>
          <p:nvPr/>
        </p:nvCxnSpPr>
        <p:spPr>
          <a:xfrm>
            <a:off x="1411272" y="6621743"/>
            <a:ext cx="46847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0"/>
            <a:endCxn id="14" idx="2"/>
          </p:cNvCxnSpPr>
          <p:nvPr/>
        </p:nvCxnSpPr>
        <p:spPr>
          <a:xfrm flipH="1" flipV="1">
            <a:off x="1405217" y="2491119"/>
            <a:ext cx="4483" cy="300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65" name="Straight Connector 11264"/>
          <p:cNvCxnSpPr>
            <a:stCxn id="7" idx="0"/>
            <a:endCxn id="15" idx="2"/>
          </p:cNvCxnSpPr>
          <p:nvPr/>
        </p:nvCxnSpPr>
        <p:spPr>
          <a:xfrm flipH="1" flipV="1">
            <a:off x="7635747" y="2513999"/>
            <a:ext cx="1" cy="321534"/>
          </a:xfrm>
          <a:prstGeom prst="line">
            <a:avLst/>
          </a:prstGeom>
        </p:spPr>
        <p:style>
          <a:lnRef idx="1">
            <a:schemeClr val="accent1"/>
          </a:lnRef>
          <a:fillRef idx="0">
            <a:schemeClr val="accent1"/>
          </a:fillRef>
          <a:effectRef idx="0">
            <a:schemeClr val="accent1"/>
          </a:effectRef>
          <a:fontRef idx="minor">
            <a:schemeClr val="tx1"/>
          </a:fontRef>
        </p:style>
      </p:cxnSp>
      <p:sp>
        <p:nvSpPr>
          <p:cNvPr id="11274" name="Rectangle 7"/>
          <p:cNvSpPr>
            <a:spLocks noChangeArrowheads="1"/>
          </p:cNvSpPr>
          <p:nvPr/>
        </p:nvSpPr>
        <p:spPr bwMode="auto">
          <a:xfrm>
            <a:off x="3216771" y="316661"/>
            <a:ext cx="26572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Invasions by Angles, Saxons, Magyars, and Vikings disrupted the social, economic, and political order of Europe.</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11276" name="Straight Connector 11275"/>
          <p:cNvCxnSpPr>
            <a:stCxn id="5" idx="0"/>
            <a:endCxn id="2" idx="4"/>
          </p:cNvCxnSpPr>
          <p:nvPr/>
        </p:nvCxnSpPr>
        <p:spPr>
          <a:xfrm flipH="1" flipV="1">
            <a:off x="4518152" y="4168868"/>
            <a:ext cx="1" cy="4793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520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WHI.9d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35182" y="968404"/>
            <a:ext cx="2556018" cy="923330"/>
          </a:xfrm>
          <a:prstGeom prst="rect">
            <a:avLst/>
          </a:prstGeom>
        </p:spPr>
        <p:txBody>
          <a:bodyPr wrap="square">
            <a:spAutoFit/>
          </a:bodyPr>
          <a:lstStyle/>
          <a:p>
            <a:pPr algn="ctr"/>
            <a:r>
              <a:rPr lang="en-US" b="1" dirty="0"/>
              <a:t>Influence of the Angles, Saxons, Magyars, and Vikings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04800"/>
            <a:ext cx="27255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348" y="5753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2400" y="691405"/>
            <a:ext cx="2438400" cy="1477328"/>
          </a:xfrm>
          <a:prstGeom prst="rect">
            <a:avLst/>
          </a:prstGeom>
        </p:spPr>
        <p:txBody>
          <a:bodyPr wrap="square">
            <a:spAutoFit/>
          </a:bodyPr>
          <a:lstStyle/>
          <a:p>
            <a:pPr algn="ctr"/>
            <a:r>
              <a:rPr lang="en-US" dirty="0"/>
              <a:t>Manors with castles provided protection from invaders, reinforcing the feudal system.</a:t>
            </a:r>
          </a:p>
        </p:txBody>
      </p:sp>
      <p:sp>
        <p:nvSpPr>
          <p:cNvPr id="10" name="Rectangle 9"/>
          <p:cNvSpPr/>
          <p:nvPr/>
        </p:nvSpPr>
        <p:spPr>
          <a:xfrm>
            <a:off x="6568946" y="829904"/>
            <a:ext cx="2438400" cy="1200329"/>
          </a:xfrm>
          <a:prstGeom prst="rect">
            <a:avLst/>
          </a:prstGeom>
        </p:spPr>
        <p:txBody>
          <a:bodyPr wrap="square">
            <a:spAutoFit/>
          </a:bodyPr>
          <a:lstStyle/>
          <a:p>
            <a:pPr algn="ctr"/>
            <a:r>
              <a:rPr lang="en-US" dirty="0"/>
              <a:t>Invasions disrupted trade, towns declined, and the feudal system was strengthened.</a:t>
            </a:r>
          </a:p>
        </p:txBody>
      </p:sp>
      <p:sp>
        <p:nvSpPr>
          <p:cNvPr id="12" name="Rectangle 7"/>
          <p:cNvSpPr>
            <a:spLocks noChangeArrowheads="1"/>
          </p:cNvSpPr>
          <p:nvPr/>
        </p:nvSpPr>
        <p:spPr bwMode="auto">
          <a:xfrm>
            <a:off x="3256363" y="4724466"/>
            <a:ext cx="26572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Invasions by Angles, Saxons, Magyars, and Vikings disrupted the social, economic, and political order of Europe.</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3" name="Rectangle 12"/>
          <p:cNvSpPr/>
          <p:nvPr/>
        </p:nvSpPr>
        <p:spPr>
          <a:xfrm>
            <a:off x="152400" y="2743200"/>
            <a:ext cx="2699598" cy="3931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14675" y="2743200"/>
            <a:ext cx="2699598" cy="3931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upload.wikimedia.org/wikipedia/commons/5/50/Bodiam-castle-10My8-11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807" y="3124200"/>
            <a:ext cx="24469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kidcastle1.jpg (35277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293" y="3124200"/>
            <a:ext cx="2330707" cy="32766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13" idx="0"/>
            <a:endCxn id="7" idx="2"/>
          </p:cNvCxnSpPr>
          <p:nvPr/>
        </p:nvCxnSpPr>
        <p:spPr>
          <a:xfrm flipV="1">
            <a:off x="1502199" y="2362200"/>
            <a:ext cx="12982"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0"/>
            <a:endCxn id="8" idx="2"/>
          </p:cNvCxnSpPr>
          <p:nvPr/>
        </p:nvCxnSpPr>
        <p:spPr>
          <a:xfrm flipV="1">
            <a:off x="7664474" y="2244070"/>
            <a:ext cx="14728" cy="499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3"/>
            <a:endCxn id="5" idx="1"/>
          </p:cNvCxnSpPr>
          <p:nvPr/>
        </p:nvCxnSpPr>
        <p:spPr>
          <a:xfrm flipV="1">
            <a:off x="2877962" y="1291571"/>
            <a:ext cx="338184" cy="41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1"/>
            <a:endCxn id="5" idx="3"/>
          </p:cNvCxnSpPr>
          <p:nvPr/>
        </p:nvCxnSpPr>
        <p:spPr>
          <a:xfrm flipH="1" flipV="1">
            <a:off x="5927853" y="1291571"/>
            <a:ext cx="395495" cy="118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0" name="Straight Connector 10239"/>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684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encrypted-tbn1.gstatic.com/images?q=tbn:ANd9GcSdEdKJ1XrC32OgNF4XlQoA2_Ps9SyY9okLjTllbtXO6pJ2d1Us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00" y="263236"/>
            <a:ext cx="8610600"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8866553">
            <a:off x="3903483" y="1090856"/>
            <a:ext cx="1337033" cy="369332"/>
          </a:xfrm>
          <a:prstGeom prst="rect">
            <a:avLst/>
          </a:prstGeom>
        </p:spPr>
        <p:txBody>
          <a:bodyPr wrap="none">
            <a:spAutoFit/>
          </a:bodyPr>
          <a:lstStyle/>
          <a:p>
            <a:r>
              <a:rPr lang="en-US" b="1" i="1" dirty="0"/>
              <a:t>Scandinavia</a:t>
            </a:r>
          </a:p>
        </p:txBody>
      </p:sp>
      <p:sp>
        <p:nvSpPr>
          <p:cNvPr id="3" name="Rectangle 2"/>
          <p:cNvSpPr/>
          <p:nvPr/>
        </p:nvSpPr>
        <p:spPr>
          <a:xfrm rot="18210435">
            <a:off x="4322898" y="1892782"/>
            <a:ext cx="1119217" cy="369332"/>
          </a:xfrm>
          <a:prstGeom prst="rect">
            <a:avLst/>
          </a:prstGeom>
        </p:spPr>
        <p:txBody>
          <a:bodyPr wrap="none">
            <a:spAutoFit/>
          </a:bodyPr>
          <a:lstStyle/>
          <a:p>
            <a:r>
              <a:rPr lang="en-US" b="1" i="1" dirty="0" smtClean="0"/>
              <a:t>Baltic Sea</a:t>
            </a:r>
            <a:endParaRPr lang="en-US" b="1" i="1" dirty="0"/>
          </a:p>
        </p:txBody>
      </p:sp>
      <p:sp>
        <p:nvSpPr>
          <p:cNvPr id="4" name="Rectangle 3"/>
          <p:cNvSpPr/>
          <p:nvPr/>
        </p:nvSpPr>
        <p:spPr>
          <a:xfrm>
            <a:off x="6324600" y="3886200"/>
            <a:ext cx="1093569" cy="369332"/>
          </a:xfrm>
          <a:prstGeom prst="rect">
            <a:avLst/>
          </a:prstGeom>
        </p:spPr>
        <p:txBody>
          <a:bodyPr wrap="none">
            <a:spAutoFit/>
          </a:bodyPr>
          <a:lstStyle/>
          <a:p>
            <a:r>
              <a:rPr lang="en-US" b="1" i="1" dirty="0" smtClean="0"/>
              <a:t>Black Sea</a:t>
            </a:r>
            <a:endParaRPr lang="en-US" b="1" i="1" dirty="0"/>
          </a:p>
        </p:txBody>
      </p:sp>
      <p:sp>
        <p:nvSpPr>
          <p:cNvPr id="5" name="Rectangle 4"/>
          <p:cNvSpPr/>
          <p:nvPr/>
        </p:nvSpPr>
        <p:spPr>
          <a:xfrm>
            <a:off x="3978992" y="5181600"/>
            <a:ext cx="2013821" cy="369332"/>
          </a:xfrm>
          <a:prstGeom prst="rect">
            <a:avLst/>
          </a:prstGeom>
        </p:spPr>
        <p:txBody>
          <a:bodyPr wrap="none">
            <a:spAutoFit/>
          </a:bodyPr>
          <a:lstStyle/>
          <a:p>
            <a:r>
              <a:rPr lang="en-US" b="1" i="1" dirty="0" smtClean="0"/>
              <a:t>Mediterranean Sea</a:t>
            </a:r>
            <a:endParaRPr lang="en-US" b="1" i="1" dirty="0"/>
          </a:p>
        </p:txBody>
      </p:sp>
      <p:sp>
        <p:nvSpPr>
          <p:cNvPr id="6" name="Rectangle 5"/>
          <p:cNvSpPr/>
          <p:nvPr/>
        </p:nvSpPr>
        <p:spPr>
          <a:xfrm>
            <a:off x="5791610" y="6082329"/>
            <a:ext cx="1107483" cy="369332"/>
          </a:xfrm>
          <a:prstGeom prst="rect">
            <a:avLst/>
          </a:prstGeom>
        </p:spPr>
        <p:txBody>
          <a:bodyPr wrap="none">
            <a:spAutoFit/>
          </a:bodyPr>
          <a:lstStyle/>
          <a:p>
            <a:r>
              <a:rPr lang="en-US" b="1" i="1" dirty="0" smtClean="0"/>
              <a:t>Nile River</a:t>
            </a:r>
            <a:endParaRPr lang="en-US" b="1" i="1" dirty="0"/>
          </a:p>
        </p:txBody>
      </p:sp>
      <p:sp>
        <p:nvSpPr>
          <p:cNvPr id="7" name="Rectangle 6"/>
          <p:cNvSpPr/>
          <p:nvPr/>
        </p:nvSpPr>
        <p:spPr>
          <a:xfrm>
            <a:off x="2590800" y="3431370"/>
            <a:ext cx="957955" cy="646331"/>
          </a:xfrm>
          <a:prstGeom prst="rect">
            <a:avLst/>
          </a:prstGeom>
        </p:spPr>
        <p:txBody>
          <a:bodyPr wrap="none">
            <a:spAutoFit/>
          </a:bodyPr>
          <a:lstStyle/>
          <a:p>
            <a:pPr algn="ctr"/>
            <a:r>
              <a:rPr lang="en-US" b="1" i="1" dirty="0" smtClean="0"/>
              <a:t>France</a:t>
            </a:r>
          </a:p>
          <a:p>
            <a:r>
              <a:rPr lang="en-US" b="1" i="1" dirty="0"/>
              <a:t>(</a:t>
            </a:r>
            <a:r>
              <a:rPr lang="en-US" b="1" i="1" dirty="0" smtClean="0"/>
              <a:t>Franks)</a:t>
            </a:r>
            <a:endParaRPr lang="en-US" b="1" i="1" dirty="0"/>
          </a:p>
        </p:txBody>
      </p:sp>
      <p:sp>
        <p:nvSpPr>
          <p:cNvPr id="8" name="Rectangle 7"/>
          <p:cNvSpPr/>
          <p:nvPr/>
        </p:nvSpPr>
        <p:spPr>
          <a:xfrm>
            <a:off x="1639899" y="4255532"/>
            <a:ext cx="950901" cy="646331"/>
          </a:xfrm>
          <a:prstGeom prst="rect">
            <a:avLst/>
          </a:prstGeom>
        </p:spPr>
        <p:txBody>
          <a:bodyPr wrap="none">
            <a:spAutoFit/>
          </a:bodyPr>
          <a:lstStyle/>
          <a:p>
            <a:pPr algn="ctr"/>
            <a:r>
              <a:rPr lang="en-US" b="1" i="1" dirty="0" smtClean="0"/>
              <a:t>Muslim </a:t>
            </a:r>
          </a:p>
          <a:p>
            <a:pPr algn="ctr"/>
            <a:r>
              <a:rPr lang="en-US" b="1" i="1" dirty="0" smtClean="0"/>
              <a:t>Moors </a:t>
            </a:r>
            <a:endParaRPr lang="en-US" b="1" i="1" dirty="0"/>
          </a:p>
        </p:txBody>
      </p:sp>
      <p:sp>
        <p:nvSpPr>
          <p:cNvPr id="9" name="Rectangle 8"/>
          <p:cNvSpPr/>
          <p:nvPr/>
        </p:nvSpPr>
        <p:spPr>
          <a:xfrm rot="19755336">
            <a:off x="3675125" y="3567415"/>
            <a:ext cx="593881" cy="369332"/>
          </a:xfrm>
          <a:prstGeom prst="rect">
            <a:avLst/>
          </a:prstGeom>
        </p:spPr>
        <p:txBody>
          <a:bodyPr wrap="none">
            <a:spAutoFit/>
          </a:bodyPr>
          <a:lstStyle/>
          <a:p>
            <a:r>
              <a:rPr lang="en-US" b="1" i="1" dirty="0" smtClean="0"/>
              <a:t>Alps</a:t>
            </a:r>
            <a:endParaRPr lang="en-US" b="1" i="1" dirty="0"/>
          </a:p>
        </p:txBody>
      </p:sp>
      <p:sp>
        <p:nvSpPr>
          <p:cNvPr id="11" name="Rectangle 10"/>
          <p:cNvSpPr/>
          <p:nvPr/>
        </p:nvSpPr>
        <p:spPr>
          <a:xfrm rot="2347147">
            <a:off x="7748916" y="4913860"/>
            <a:ext cx="1249060" cy="369332"/>
          </a:xfrm>
          <a:prstGeom prst="rect">
            <a:avLst/>
          </a:prstGeom>
        </p:spPr>
        <p:txBody>
          <a:bodyPr wrap="none">
            <a:spAutoFit/>
          </a:bodyPr>
          <a:lstStyle/>
          <a:p>
            <a:r>
              <a:rPr lang="en-US" b="1" i="1" dirty="0"/>
              <a:t>Tigris River</a:t>
            </a:r>
          </a:p>
        </p:txBody>
      </p:sp>
      <p:sp>
        <p:nvSpPr>
          <p:cNvPr id="12" name="Rectangle 11"/>
          <p:cNvSpPr/>
          <p:nvPr/>
        </p:nvSpPr>
        <p:spPr>
          <a:xfrm rot="2668949">
            <a:off x="7069557" y="5542514"/>
            <a:ext cx="1744388" cy="369332"/>
          </a:xfrm>
          <a:prstGeom prst="rect">
            <a:avLst/>
          </a:prstGeom>
        </p:spPr>
        <p:txBody>
          <a:bodyPr wrap="none">
            <a:spAutoFit/>
          </a:bodyPr>
          <a:lstStyle/>
          <a:p>
            <a:r>
              <a:rPr lang="en-US" b="1" i="1" dirty="0" smtClean="0"/>
              <a:t>Euphrates  </a:t>
            </a:r>
            <a:r>
              <a:rPr lang="en-US" b="1" i="1" dirty="0"/>
              <a:t>River</a:t>
            </a:r>
          </a:p>
        </p:txBody>
      </p:sp>
      <p:sp>
        <p:nvSpPr>
          <p:cNvPr id="14" name="Rectangle 13"/>
          <p:cNvSpPr/>
          <p:nvPr/>
        </p:nvSpPr>
        <p:spPr>
          <a:xfrm>
            <a:off x="2115349" y="2643116"/>
            <a:ext cx="960969" cy="369332"/>
          </a:xfrm>
          <a:prstGeom prst="rect">
            <a:avLst/>
          </a:prstGeom>
        </p:spPr>
        <p:txBody>
          <a:bodyPr wrap="none">
            <a:spAutoFit/>
          </a:bodyPr>
          <a:lstStyle/>
          <a:p>
            <a:r>
              <a:rPr lang="en-US" b="1" i="1" dirty="0" smtClean="0"/>
              <a:t>England</a:t>
            </a:r>
            <a:endParaRPr lang="en-US" b="1" i="1" dirty="0"/>
          </a:p>
        </p:txBody>
      </p:sp>
      <p:sp>
        <p:nvSpPr>
          <p:cNvPr id="15" name="Rectangle 14"/>
          <p:cNvSpPr/>
          <p:nvPr/>
        </p:nvSpPr>
        <p:spPr>
          <a:xfrm>
            <a:off x="457200" y="3382879"/>
            <a:ext cx="978217" cy="369332"/>
          </a:xfrm>
          <a:prstGeom prst="rect">
            <a:avLst/>
          </a:prstGeom>
        </p:spPr>
        <p:txBody>
          <a:bodyPr wrap="none">
            <a:spAutoFit/>
          </a:bodyPr>
          <a:lstStyle/>
          <a:p>
            <a:r>
              <a:rPr lang="en-US" b="1" i="1" dirty="0" smtClean="0"/>
              <a:t>Atlantic </a:t>
            </a:r>
            <a:endParaRPr lang="en-US" b="1" i="1" dirty="0"/>
          </a:p>
        </p:txBody>
      </p:sp>
      <p:sp>
        <p:nvSpPr>
          <p:cNvPr id="16" name="Rectangle 15"/>
          <p:cNvSpPr/>
          <p:nvPr/>
        </p:nvSpPr>
        <p:spPr>
          <a:xfrm>
            <a:off x="3091085" y="299598"/>
            <a:ext cx="1293880" cy="369332"/>
          </a:xfrm>
          <a:prstGeom prst="rect">
            <a:avLst/>
          </a:prstGeom>
        </p:spPr>
        <p:txBody>
          <a:bodyPr wrap="none">
            <a:spAutoFit/>
          </a:bodyPr>
          <a:lstStyle/>
          <a:p>
            <a:r>
              <a:rPr lang="en-US" b="1" i="1" dirty="0" smtClean="0"/>
              <a:t>Artic Ocean</a:t>
            </a:r>
            <a:endParaRPr lang="en-US" b="1" i="1" dirty="0"/>
          </a:p>
        </p:txBody>
      </p:sp>
      <p:sp>
        <p:nvSpPr>
          <p:cNvPr id="17" name="Rectangle 16"/>
          <p:cNvSpPr/>
          <p:nvPr/>
        </p:nvSpPr>
        <p:spPr>
          <a:xfrm>
            <a:off x="5992813" y="4578697"/>
            <a:ext cx="1229824" cy="369332"/>
          </a:xfrm>
          <a:prstGeom prst="rect">
            <a:avLst/>
          </a:prstGeom>
        </p:spPr>
        <p:txBody>
          <a:bodyPr wrap="none">
            <a:spAutoFit/>
          </a:bodyPr>
          <a:lstStyle/>
          <a:p>
            <a:r>
              <a:rPr lang="en-US" b="1" i="1" dirty="0" smtClean="0"/>
              <a:t>Asia Minor</a:t>
            </a:r>
            <a:endParaRPr lang="en-US" b="1" i="1" dirty="0"/>
          </a:p>
        </p:txBody>
      </p:sp>
      <p:sp>
        <p:nvSpPr>
          <p:cNvPr id="18" name="Rectangle 17"/>
          <p:cNvSpPr/>
          <p:nvPr/>
        </p:nvSpPr>
        <p:spPr>
          <a:xfrm>
            <a:off x="7222637" y="2066774"/>
            <a:ext cx="797013" cy="369332"/>
          </a:xfrm>
          <a:prstGeom prst="rect">
            <a:avLst/>
          </a:prstGeom>
        </p:spPr>
        <p:txBody>
          <a:bodyPr wrap="none">
            <a:spAutoFit/>
          </a:bodyPr>
          <a:lstStyle/>
          <a:p>
            <a:r>
              <a:rPr lang="en-US" b="1" i="1" dirty="0" smtClean="0"/>
              <a:t>Russia</a:t>
            </a:r>
            <a:endParaRPr lang="en-US" b="1" i="1" dirty="0"/>
          </a:p>
        </p:txBody>
      </p:sp>
    </p:spTree>
    <p:extLst>
      <p:ext uri="{BB962C8B-B14F-4D97-AF65-F5344CB8AC3E}">
        <p14:creationId xmlns:p14="http://schemas.microsoft.com/office/powerpoint/2010/main" val="23748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Medieval Trade routes and Asia!</a:t>
            </a:r>
            <a:endParaRPr lang="en-US" dirty="0"/>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#10</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886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WHI.8a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403" y="48298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21401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2934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853" y="4800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00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2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16145" y="1048386"/>
            <a:ext cx="2711707" cy="369332"/>
          </a:xfrm>
          <a:prstGeom prst="rect">
            <a:avLst/>
          </a:prstGeom>
        </p:spPr>
        <p:txBody>
          <a:bodyPr wrap="square">
            <a:spAutoFit/>
          </a:bodyPr>
          <a:lstStyle/>
          <a:p>
            <a:pPr algn="ctr"/>
            <a:r>
              <a:rPr lang="en-US" b="1" dirty="0"/>
              <a:t>Origins of Islam</a:t>
            </a:r>
          </a:p>
        </p:txBody>
      </p:sp>
      <p:sp>
        <p:nvSpPr>
          <p:cNvPr id="11" name="Rectangle 10"/>
          <p:cNvSpPr/>
          <p:nvPr/>
        </p:nvSpPr>
        <p:spPr>
          <a:xfrm>
            <a:off x="34636" y="863720"/>
            <a:ext cx="2690925" cy="369332"/>
          </a:xfrm>
          <a:prstGeom prst="rect">
            <a:avLst/>
          </a:prstGeom>
        </p:spPr>
        <p:txBody>
          <a:bodyPr wrap="square">
            <a:spAutoFit/>
          </a:bodyPr>
          <a:lstStyle/>
          <a:p>
            <a:pPr algn="ctr"/>
            <a:r>
              <a:rPr lang="en-US" dirty="0"/>
              <a:t>Muhammad, the Prophet</a:t>
            </a:r>
          </a:p>
        </p:txBody>
      </p:sp>
      <p:sp>
        <p:nvSpPr>
          <p:cNvPr id="12" name="Rectangle 11"/>
          <p:cNvSpPr/>
          <p:nvPr/>
        </p:nvSpPr>
        <p:spPr>
          <a:xfrm>
            <a:off x="6553200" y="457199"/>
            <a:ext cx="2590800" cy="923330"/>
          </a:xfrm>
          <a:prstGeom prst="rect">
            <a:avLst/>
          </a:prstGeom>
        </p:spPr>
        <p:txBody>
          <a:bodyPr wrap="square">
            <a:spAutoFit/>
          </a:bodyPr>
          <a:lstStyle/>
          <a:p>
            <a:pPr algn="ctr"/>
            <a:r>
              <a:rPr lang="en-US" dirty="0"/>
              <a:t>Mecca and Medina on the Arabian Peninsula: Early Muslim cities</a:t>
            </a:r>
          </a:p>
        </p:txBody>
      </p:sp>
      <p:sp>
        <p:nvSpPr>
          <p:cNvPr id="13" name="Rectangle 12"/>
          <p:cNvSpPr/>
          <p:nvPr/>
        </p:nvSpPr>
        <p:spPr>
          <a:xfrm>
            <a:off x="6507892" y="1927589"/>
            <a:ext cx="2560507" cy="2633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7818" y="2105328"/>
            <a:ext cx="2699598" cy="2633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16145" y="5221705"/>
            <a:ext cx="2711707" cy="369332"/>
          </a:xfrm>
          <a:prstGeom prst="rect">
            <a:avLst/>
          </a:prstGeom>
        </p:spPr>
        <p:txBody>
          <a:bodyPr wrap="square">
            <a:spAutoFit/>
          </a:bodyPr>
          <a:lstStyle/>
          <a:p>
            <a:pPr algn="ctr"/>
            <a:r>
              <a:rPr lang="en-US" b="1" dirty="0"/>
              <a:t>Spread of Islam</a:t>
            </a:r>
          </a:p>
        </p:txBody>
      </p:sp>
      <p:sp>
        <p:nvSpPr>
          <p:cNvPr id="16" name="Rectangle 15"/>
          <p:cNvSpPr/>
          <p:nvPr/>
        </p:nvSpPr>
        <p:spPr>
          <a:xfrm>
            <a:off x="278734" y="5241028"/>
            <a:ext cx="2611437" cy="646331"/>
          </a:xfrm>
          <a:prstGeom prst="rect">
            <a:avLst/>
          </a:prstGeom>
        </p:spPr>
        <p:txBody>
          <a:bodyPr wrap="square">
            <a:spAutoFit/>
          </a:bodyPr>
          <a:lstStyle/>
          <a:p>
            <a:pPr algn="ctr"/>
            <a:r>
              <a:rPr lang="en-US" dirty="0"/>
              <a:t>Across Asia and Africa and into Spain</a:t>
            </a:r>
          </a:p>
        </p:txBody>
      </p:sp>
      <p:sp>
        <p:nvSpPr>
          <p:cNvPr id="17" name="Rectangle 16"/>
          <p:cNvSpPr/>
          <p:nvPr/>
        </p:nvSpPr>
        <p:spPr>
          <a:xfrm>
            <a:off x="6295006" y="5394455"/>
            <a:ext cx="2711707" cy="646331"/>
          </a:xfrm>
          <a:prstGeom prst="rect">
            <a:avLst/>
          </a:prstGeom>
        </p:spPr>
        <p:txBody>
          <a:bodyPr wrap="square">
            <a:spAutoFit/>
          </a:bodyPr>
          <a:lstStyle/>
          <a:p>
            <a:pPr algn="ctr"/>
            <a:r>
              <a:rPr lang="en-US" dirty="0"/>
              <a:t>Geographic extent of first Muslim empire</a:t>
            </a:r>
          </a:p>
        </p:txBody>
      </p:sp>
      <p:sp>
        <p:nvSpPr>
          <p:cNvPr id="18" name="Rectangle 17"/>
          <p:cNvSpPr/>
          <p:nvPr/>
        </p:nvSpPr>
        <p:spPr>
          <a:xfrm>
            <a:off x="190573" y="2151727"/>
            <a:ext cx="2699598" cy="2554545"/>
          </a:xfrm>
          <a:prstGeom prst="rect">
            <a:avLst/>
          </a:prstGeom>
        </p:spPr>
        <p:txBody>
          <a:bodyPr wrap="square">
            <a:spAutoFit/>
          </a:bodyPr>
          <a:lstStyle/>
          <a:p>
            <a:pPr algn="ctr"/>
            <a:r>
              <a:rPr lang="en-US" sz="3200" dirty="0">
                <a:latin typeface="Freestyle Script" panose="030804020302050B0404" pitchFamily="66" charset="0"/>
              </a:rPr>
              <a:t>The revelations of Muhammad form the basis of the Islamic religion, a monotheistic faith.</a:t>
            </a:r>
          </a:p>
        </p:txBody>
      </p:sp>
      <p:pic>
        <p:nvPicPr>
          <p:cNvPr id="4098"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493" y="2119448"/>
            <a:ext cx="2409303" cy="231427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5" idx="2"/>
            <a:endCxn id="2" idx="0"/>
          </p:cNvCxnSpPr>
          <p:nvPr/>
        </p:nvCxnSpPr>
        <p:spPr>
          <a:xfrm flipH="1">
            <a:off x="4572000" y="2151727"/>
            <a:ext cx="7257" cy="508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0"/>
            <a:endCxn id="2" idx="4"/>
          </p:cNvCxnSpPr>
          <p:nvPr/>
        </p:nvCxnSpPr>
        <p:spPr>
          <a:xfrm flipV="1">
            <a:off x="4572000" y="4184073"/>
            <a:ext cx="0" cy="387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6" idx="3"/>
            <a:endCxn id="5" idx="1"/>
          </p:cNvCxnSpPr>
          <p:nvPr/>
        </p:nvCxnSpPr>
        <p:spPr>
          <a:xfrm>
            <a:off x="2725562" y="1048387"/>
            <a:ext cx="497841" cy="268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1"/>
            <a:endCxn id="5" idx="3"/>
          </p:cNvCxnSpPr>
          <p:nvPr/>
        </p:nvCxnSpPr>
        <p:spPr>
          <a:xfrm flipH="1">
            <a:off x="5935110" y="863720"/>
            <a:ext cx="497183" cy="453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9" name="Straight Connector 4098"/>
          <p:cNvCxnSpPr>
            <a:stCxn id="9" idx="3"/>
            <a:endCxn id="15" idx="1"/>
          </p:cNvCxnSpPr>
          <p:nvPr/>
        </p:nvCxnSpPr>
        <p:spPr>
          <a:xfrm flipV="1">
            <a:off x="2940307" y="5406371"/>
            <a:ext cx="275838" cy="228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1" name="Straight Connector 4100"/>
          <p:cNvCxnSpPr>
            <a:endCxn id="10" idx="3"/>
          </p:cNvCxnSpPr>
          <p:nvPr/>
        </p:nvCxnSpPr>
        <p:spPr>
          <a:xfrm flipH="1" flipV="1">
            <a:off x="5927853" y="5406372"/>
            <a:ext cx="504440" cy="184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9" name="Straight Connector 4108"/>
          <p:cNvCxnSpPr>
            <a:stCxn id="7" idx="2"/>
            <a:endCxn id="13" idx="0"/>
          </p:cNvCxnSpPr>
          <p:nvPr/>
        </p:nvCxnSpPr>
        <p:spPr>
          <a:xfrm flipH="1">
            <a:off x="7788146" y="1698091"/>
            <a:ext cx="1" cy="229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1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3089"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WHI.10a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170" y="360220"/>
            <a:ext cx="2835530" cy="174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052" y="4876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46749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053" y="240996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996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511" y="800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3854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3235182" y="752961"/>
            <a:ext cx="255601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Major trade patterns of the Eastern Hemisphere from 1000 to 1500 </a:t>
            </a:r>
            <a:r>
              <a:rPr kumimoji="0" lang="en-US" alt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a.d.</a:t>
            </a: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c.e</a:t>
            </a: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34636" y="591232"/>
            <a:ext cx="2642435" cy="646331"/>
          </a:xfrm>
          <a:prstGeom prst="rect">
            <a:avLst/>
          </a:prstGeom>
        </p:spPr>
        <p:txBody>
          <a:bodyPr wrap="square">
            <a:spAutoFit/>
          </a:bodyPr>
          <a:lstStyle/>
          <a:p>
            <a:pPr algn="ctr"/>
            <a:r>
              <a:rPr lang="en-US" dirty="0"/>
              <a:t>Silk Routes across Asia to the Mediterranean basin</a:t>
            </a:r>
          </a:p>
        </p:txBody>
      </p:sp>
      <p:sp>
        <p:nvSpPr>
          <p:cNvPr id="14" name="Rectangle 13"/>
          <p:cNvSpPr/>
          <p:nvPr/>
        </p:nvSpPr>
        <p:spPr>
          <a:xfrm>
            <a:off x="6412699" y="654534"/>
            <a:ext cx="2710519" cy="646331"/>
          </a:xfrm>
          <a:prstGeom prst="rect">
            <a:avLst/>
          </a:prstGeom>
        </p:spPr>
        <p:txBody>
          <a:bodyPr wrap="square">
            <a:spAutoFit/>
          </a:bodyPr>
          <a:lstStyle/>
          <a:p>
            <a:pPr algn="ctr"/>
            <a:r>
              <a:rPr lang="en-US" dirty="0"/>
              <a:t>Maritime routes across the Indian Ocean</a:t>
            </a:r>
          </a:p>
        </p:txBody>
      </p:sp>
      <p:sp>
        <p:nvSpPr>
          <p:cNvPr id="15" name="Rectangle 14"/>
          <p:cNvSpPr/>
          <p:nvPr/>
        </p:nvSpPr>
        <p:spPr>
          <a:xfrm>
            <a:off x="34636" y="2921167"/>
            <a:ext cx="2642435" cy="646331"/>
          </a:xfrm>
          <a:prstGeom prst="rect">
            <a:avLst/>
          </a:prstGeom>
        </p:spPr>
        <p:txBody>
          <a:bodyPr wrap="square">
            <a:spAutoFit/>
          </a:bodyPr>
          <a:lstStyle/>
          <a:p>
            <a:pPr algn="ctr"/>
            <a:r>
              <a:rPr lang="en-US" dirty="0"/>
              <a:t>Trans-Saharan routes across North Africa</a:t>
            </a:r>
          </a:p>
        </p:txBody>
      </p:sp>
      <p:sp>
        <p:nvSpPr>
          <p:cNvPr id="16" name="Rectangle 15"/>
          <p:cNvSpPr/>
          <p:nvPr/>
        </p:nvSpPr>
        <p:spPr>
          <a:xfrm>
            <a:off x="6412699" y="3062037"/>
            <a:ext cx="2684061" cy="646331"/>
          </a:xfrm>
          <a:prstGeom prst="rect">
            <a:avLst/>
          </a:prstGeom>
        </p:spPr>
        <p:txBody>
          <a:bodyPr wrap="square">
            <a:spAutoFit/>
          </a:bodyPr>
          <a:lstStyle/>
          <a:p>
            <a:pPr algn="ctr"/>
            <a:r>
              <a:rPr lang="en-US" dirty="0"/>
              <a:t>Northern European links with the Black Sea</a:t>
            </a:r>
          </a:p>
        </p:txBody>
      </p:sp>
      <p:sp>
        <p:nvSpPr>
          <p:cNvPr id="17" name="Rectangle 16"/>
          <p:cNvSpPr/>
          <p:nvPr/>
        </p:nvSpPr>
        <p:spPr>
          <a:xfrm>
            <a:off x="34636" y="5186130"/>
            <a:ext cx="2677071" cy="646331"/>
          </a:xfrm>
          <a:prstGeom prst="rect">
            <a:avLst/>
          </a:prstGeom>
        </p:spPr>
        <p:txBody>
          <a:bodyPr wrap="square">
            <a:spAutoFit/>
          </a:bodyPr>
          <a:lstStyle/>
          <a:p>
            <a:pPr algn="ctr"/>
            <a:r>
              <a:rPr lang="en-US" dirty="0"/>
              <a:t>Western European sea and river trade</a:t>
            </a:r>
          </a:p>
        </p:txBody>
      </p:sp>
      <p:sp>
        <p:nvSpPr>
          <p:cNvPr id="18" name="Rectangle 17"/>
          <p:cNvSpPr/>
          <p:nvPr/>
        </p:nvSpPr>
        <p:spPr>
          <a:xfrm>
            <a:off x="6425366" y="5509296"/>
            <a:ext cx="2671393" cy="646331"/>
          </a:xfrm>
          <a:prstGeom prst="rect">
            <a:avLst/>
          </a:prstGeom>
        </p:spPr>
        <p:txBody>
          <a:bodyPr wrap="square">
            <a:spAutoFit/>
          </a:bodyPr>
          <a:lstStyle/>
          <a:p>
            <a:pPr algn="ctr"/>
            <a:r>
              <a:rPr lang="en-US" dirty="0"/>
              <a:t>South China Sea and lands of Southeast Asia</a:t>
            </a:r>
          </a:p>
        </p:txBody>
      </p:sp>
      <p:sp>
        <p:nvSpPr>
          <p:cNvPr id="19" name="Rectangle 2"/>
          <p:cNvSpPr>
            <a:spLocks noChangeArrowheads="1"/>
          </p:cNvSpPr>
          <p:nvPr/>
        </p:nvSpPr>
        <p:spPr bwMode="auto">
          <a:xfrm>
            <a:off x="3235182" y="4616309"/>
            <a:ext cx="269959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During the medieval period, several major trading routes developed in the Eastern Hemisphere. These trading routes developed among Europe, Africa, and Asia.</a:t>
            </a:r>
            <a:r>
              <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21" name="Straight Connector 20"/>
          <p:cNvCxnSpPr>
            <a:stCxn id="5" idx="2"/>
            <a:endCxn id="2" idx="0"/>
          </p:cNvCxnSpPr>
          <p:nvPr/>
        </p:nvCxnSpPr>
        <p:spPr>
          <a:xfrm flipH="1">
            <a:off x="4552789" y="2105162"/>
            <a:ext cx="11146" cy="561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a:endCxn id="5" idx="1"/>
          </p:cNvCxnSpPr>
          <p:nvPr/>
        </p:nvCxnSpPr>
        <p:spPr>
          <a:xfrm>
            <a:off x="2746343" y="972914"/>
            <a:ext cx="399827" cy="259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5" idx="1"/>
          </p:cNvCxnSpPr>
          <p:nvPr/>
        </p:nvCxnSpPr>
        <p:spPr>
          <a:xfrm flipV="1">
            <a:off x="1355854" y="1232691"/>
            <a:ext cx="1790316" cy="117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1"/>
          </p:cNvCxnSpPr>
          <p:nvPr/>
        </p:nvCxnSpPr>
        <p:spPr>
          <a:xfrm flipV="1">
            <a:off x="2677071" y="1232691"/>
            <a:ext cx="469099" cy="4276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1"/>
            <a:endCxn id="5" idx="3"/>
          </p:cNvCxnSpPr>
          <p:nvPr/>
        </p:nvCxnSpPr>
        <p:spPr>
          <a:xfrm flipH="1">
            <a:off x="5981700" y="977700"/>
            <a:ext cx="430999" cy="254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0"/>
            <a:endCxn id="5" idx="3"/>
          </p:cNvCxnSpPr>
          <p:nvPr/>
        </p:nvCxnSpPr>
        <p:spPr>
          <a:xfrm flipH="1" flipV="1">
            <a:off x="5981700" y="1232691"/>
            <a:ext cx="1759207" cy="1177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1"/>
            <a:endCxn id="5" idx="3"/>
          </p:cNvCxnSpPr>
          <p:nvPr/>
        </p:nvCxnSpPr>
        <p:spPr>
          <a:xfrm flipH="1" flipV="1">
            <a:off x="5981700" y="1232691"/>
            <a:ext cx="403352" cy="44784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314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WHI.10b</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2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50872" y="74086"/>
            <a:ext cx="3231893"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82103" y="5221705"/>
            <a:ext cx="2645750" cy="369332"/>
          </a:xfrm>
          <a:prstGeom prst="rect">
            <a:avLst/>
          </a:prstGeom>
        </p:spPr>
        <p:txBody>
          <a:bodyPr wrap="square">
            <a:spAutoFit/>
          </a:bodyPr>
          <a:lstStyle/>
          <a:p>
            <a:pPr algn="ctr"/>
            <a:r>
              <a:rPr lang="en-US" b="1" dirty="0"/>
              <a:t>Goods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462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7" y="484179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780" y="483487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925" y="2806866"/>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861"/>
            <a:ext cx="2635506"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73182" y="5406370"/>
            <a:ext cx="2690925" cy="369332"/>
          </a:xfrm>
          <a:prstGeom prst="rect">
            <a:avLst/>
          </a:prstGeom>
        </p:spPr>
        <p:txBody>
          <a:bodyPr wrap="square">
            <a:spAutoFit/>
          </a:bodyPr>
          <a:lstStyle/>
          <a:p>
            <a:pPr algn="ctr"/>
            <a:r>
              <a:rPr lang="en-US" dirty="0"/>
              <a:t>Gold from West Africa</a:t>
            </a:r>
          </a:p>
        </p:txBody>
      </p:sp>
      <p:sp>
        <p:nvSpPr>
          <p:cNvPr id="15" name="Rectangle 14"/>
          <p:cNvSpPr/>
          <p:nvPr/>
        </p:nvSpPr>
        <p:spPr>
          <a:xfrm>
            <a:off x="6315780" y="5270241"/>
            <a:ext cx="2642435" cy="646331"/>
          </a:xfrm>
          <a:prstGeom prst="rect">
            <a:avLst/>
          </a:prstGeom>
        </p:spPr>
        <p:txBody>
          <a:bodyPr wrap="square">
            <a:spAutoFit/>
          </a:bodyPr>
          <a:lstStyle/>
          <a:p>
            <a:pPr algn="ctr"/>
            <a:r>
              <a:rPr lang="en-US" dirty="0"/>
              <a:t>Spices from lands around the Indian Ocean</a:t>
            </a:r>
          </a:p>
        </p:txBody>
      </p:sp>
      <p:sp>
        <p:nvSpPr>
          <p:cNvPr id="16" name="Rectangle 15"/>
          <p:cNvSpPr/>
          <p:nvPr/>
        </p:nvSpPr>
        <p:spPr>
          <a:xfrm>
            <a:off x="76199" y="2970388"/>
            <a:ext cx="2559307" cy="923330"/>
          </a:xfrm>
          <a:prstGeom prst="rect">
            <a:avLst/>
          </a:prstGeom>
        </p:spPr>
        <p:txBody>
          <a:bodyPr wrap="square">
            <a:spAutoFit/>
          </a:bodyPr>
          <a:lstStyle/>
          <a:p>
            <a:pPr algn="ctr"/>
            <a:r>
              <a:rPr lang="en-US" dirty="0"/>
              <a:t>Textiles from India, China, the Middle East, and later Europe</a:t>
            </a:r>
          </a:p>
        </p:txBody>
      </p:sp>
      <p:sp>
        <p:nvSpPr>
          <p:cNvPr id="17" name="Rectangle 16"/>
          <p:cNvSpPr/>
          <p:nvPr/>
        </p:nvSpPr>
        <p:spPr>
          <a:xfrm>
            <a:off x="6294998" y="3290500"/>
            <a:ext cx="2683998" cy="646331"/>
          </a:xfrm>
          <a:prstGeom prst="rect">
            <a:avLst/>
          </a:prstGeom>
        </p:spPr>
        <p:txBody>
          <a:bodyPr wrap="square">
            <a:spAutoFit/>
          </a:bodyPr>
          <a:lstStyle/>
          <a:p>
            <a:pPr algn="ctr"/>
            <a:r>
              <a:rPr lang="en-US" dirty="0"/>
              <a:t>Porcelain from China and Persia</a:t>
            </a:r>
          </a:p>
        </p:txBody>
      </p:sp>
      <p:sp>
        <p:nvSpPr>
          <p:cNvPr id="18" name="Rectangle 17"/>
          <p:cNvSpPr/>
          <p:nvPr/>
        </p:nvSpPr>
        <p:spPr>
          <a:xfrm>
            <a:off x="102016" y="891220"/>
            <a:ext cx="2583582" cy="646331"/>
          </a:xfrm>
          <a:prstGeom prst="rect">
            <a:avLst/>
          </a:prstGeom>
        </p:spPr>
        <p:txBody>
          <a:bodyPr wrap="square">
            <a:spAutoFit/>
          </a:bodyPr>
          <a:lstStyle/>
          <a:p>
            <a:pPr algn="ctr"/>
            <a:r>
              <a:rPr lang="en-US" dirty="0"/>
              <a:t>Amber from the Baltic region</a:t>
            </a:r>
          </a:p>
        </p:txBody>
      </p:sp>
      <p:sp>
        <p:nvSpPr>
          <p:cNvPr id="19" name="Rectangle 18"/>
          <p:cNvSpPr/>
          <p:nvPr/>
        </p:nvSpPr>
        <p:spPr>
          <a:xfrm>
            <a:off x="6315780" y="193964"/>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seniunai.lt/files/slides/2_2_2_1__image_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93964"/>
            <a:ext cx="2933700" cy="209203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6315780" y="398777"/>
            <a:ext cx="266321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Regional trade networks and long-distance trade routes in the Eastern Hemisphere aided the diffusion and exchange of technology and culture among Europe, Africa, and Asia.</a:t>
            </a:r>
            <a:r>
              <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22" name="Straight Connector 21"/>
          <p:cNvCxnSpPr>
            <a:stCxn id="10" idx="3"/>
            <a:endCxn id="5" idx="1"/>
          </p:cNvCxnSpPr>
          <p:nvPr/>
        </p:nvCxnSpPr>
        <p:spPr>
          <a:xfrm flipV="1">
            <a:off x="2775624" y="5406372"/>
            <a:ext cx="440522" cy="269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5" idx="1"/>
          </p:cNvCxnSpPr>
          <p:nvPr/>
        </p:nvCxnSpPr>
        <p:spPr>
          <a:xfrm>
            <a:off x="1355854" y="4263371"/>
            <a:ext cx="1860292" cy="1143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5" idx="1"/>
          </p:cNvCxnSpPr>
          <p:nvPr/>
        </p:nvCxnSpPr>
        <p:spPr>
          <a:xfrm>
            <a:off x="2635506" y="1254233"/>
            <a:ext cx="580640" cy="4152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1"/>
            <a:endCxn id="4" idx="3"/>
          </p:cNvCxnSpPr>
          <p:nvPr/>
        </p:nvCxnSpPr>
        <p:spPr>
          <a:xfrm flipH="1" flipV="1">
            <a:off x="5927853" y="5406371"/>
            <a:ext cx="387927" cy="262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5" idx="3"/>
          </p:cNvCxnSpPr>
          <p:nvPr/>
        </p:nvCxnSpPr>
        <p:spPr>
          <a:xfrm flipH="1">
            <a:off x="5927853" y="4475609"/>
            <a:ext cx="1729926" cy="93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Straight Connector 2052"/>
          <p:cNvCxnSpPr>
            <a:stCxn id="13" idx="3"/>
            <a:endCxn id="6" idx="1"/>
          </p:cNvCxnSpPr>
          <p:nvPr/>
        </p:nvCxnSpPr>
        <p:spPr>
          <a:xfrm flipV="1">
            <a:off x="2635506" y="1239982"/>
            <a:ext cx="315366" cy="14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9" name="Straight Connector 2058"/>
          <p:cNvCxnSpPr>
            <a:stCxn id="2" idx="4"/>
            <a:endCxn id="5" idx="0"/>
          </p:cNvCxnSpPr>
          <p:nvPr/>
        </p:nvCxnSpPr>
        <p:spPr>
          <a:xfrm>
            <a:off x="4572000" y="4184073"/>
            <a:ext cx="0" cy="3879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06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WHI.10b</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35182" y="1106904"/>
            <a:ext cx="2692671" cy="369332"/>
          </a:xfrm>
          <a:prstGeom prst="rect">
            <a:avLst/>
          </a:prstGeom>
        </p:spPr>
        <p:txBody>
          <a:bodyPr wrap="square">
            <a:spAutoFit/>
          </a:bodyPr>
          <a:lstStyle/>
          <a:p>
            <a:pPr algn="ctr"/>
            <a:r>
              <a:rPr lang="en-US" b="1" dirty="0"/>
              <a:t>Technology</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561" y="248087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7" y="237915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925" y="2324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4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a:spLocks noChangeArrowheads="1"/>
          </p:cNvSpPr>
          <p:nvPr/>
        </p:nvSpPr>
        <p:spPr bwMode="auto">
          <a:xfrm>
            <a:off x="3240391" y="4693688"/>
            <a:ext cx="266321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Regional trade networks and long-distance trade routes in the Eastern Hemisphere aided the diffusion and exchange of technology and culture among Europe, Africa, and Asia.</a:t>
            </a:r>
            <a:r>
              <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2" name="Rectangle 11"/>
          <p:cNvSpPr/>
          <p:nvPr/>
        </p:nvSpPr>
        <p:spPr>
          <a:xfrm>
            <a:off x="40690" y="452686"/>
            <a:ext cx="2550110" cy="1200329"/>
          </a:xfrm>
          <a:prstGeom prst="rect">
            <a:avLst/>
          </a:prstGeom>
        </p:spPr>
        <p:txBody>
          <a:bodyPr wrap="square">
            <a:spAutoFit/>
          </a:bodyPr>
          <a:lstStyle/>
          <a:p>
            <a:pPr algn="ctr"/>
            <a:r>
              <a:rPr lang="en-US" dirty="0"/>
              <a:t>Paper from China through the Muslim world to Byzantium and Western Europe</a:t>
            </a:r>
          </a:p>
        </p:txBody>
      </p:sp>
      <p:sp>
        <p:nvSpPr>
          <p:cNvPr id="13" name="Rectangle 12"/>
          <p:cNvSpPr/>
          <p:nvPr/>
        </p:nvSpPr>
        <p:spPr>
          <a:xfrm>
            <a:off x="6301925" y="783738"/>
            <a:ext cx="2711707" cy="646331"/>
          </a:xfrm>
          <a:prstGeom prst="rect">
            <a:avLst/>
          </a:prstGeom>
        </p:spPr>
        <p:txBody>
          <a:bodyPr wrap="square">
            <a:spAutoFit/>
          </a:bodyPr>
          <a:lstStyle/>
          <a:p>
            <a:pPr algn="ctr"/>
            <a:r>
              <a:rPr lang="en-US" dirty="0"/>
              <a:t>New crops from India (e.g., for making sugar)</a:t>
            </a:r>
          </a:p>
        </p:txBody>
      </p:sp>
      <p:sp>
        <p:nvSpPr>
          <p:cNvPr id="14" name="Rectangle 13"/>
          <p:cNvSpPr/>
          <p:nvPr/>
        </p:nvSpPr>
        <p:spPr>
          <a:xfrm>
            <a:off x="40690" y="2803448"/>
            <a:ext cx="2550110" cy="923330"/>
          </a:xfrm>
          <a:prstGeom prst="rect">
            <a:avLst/>
          </a:prstGeom>
        </p:spPr>
        <p:txBody>
          <a:bodyPr wrap="square">
            <a:spAutoFit/>
          </a:bodyPr>
          <a:lstStyle/>
          <a:p>
            <a:pPr algn="ctr"/>
            <a:r>
              <a:rPr lang="en-US" dirty="0"/>
              <a:t>Waterwheels and windmills from the Middle East</a:t>
            </a:r>
          </a:p>
        </p:txBody>
      </p:sp>
      <p:sp>
        <p:nvSpPr>
          <p:cNvPr id="15" name="Rectangle 14"/>
          <p:cNvSpPr/>
          <p:nvPr/>
        </p:nvSpPr>
        <p:spPr>
          <a:xfrm>
            <a:off x="6525491" y="2803448"/>
            <a:ext cx="2590800" cy="923330"/>
          </a:xfrm>
          <a:prstGeom prst="rect">
            <a:avLst/>
          </a:prstGeom>
        </p:spPr>
        <p:txBody>
          <a:bodyPr wrap="square">
            <a:spAutoFit/>
          </a:bodyPr>
          <a:lstStyle/>
          <a:p>
            <a:pPr algn="ctr"/>
            <a:r>
              <a:rPr lang="en-US" dirty="0"/>
              <a:t>Navigation: Compass from China, lateen sail from Indian Ocean region</a:t>
            </a:r>
          </a:p>
        </p:txBody>
      </p:sp>
      <p:sp>
        <p:nvSpPr>
          <p:cNvPr id="16" name="Rectangle 15"/>
          <p:cNvSpPr/>
          <p:nvPr/>
        </p:nvSpPr>
        <p:spPr>
          <a:xfrm>
            <a:off x="79227" y="4322618"/>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48670" y="4350327"/>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ater wheels at the town of Hama Sy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50" y="4495800"/>
            <a:ext cx="247049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ngelfire.com/hi5/interactive_learning/china/image00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292" y="4418467"/>
            <a:ext cx="2406907" cy="2181657"/>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3"/>
            <a:endCxn id="4" idx="1"/>
          </p:cNvCxnSpPr>
          <p:nvPr/>
        </p:nvCxnSpPr>
        <p:spPr>
          <a:xfrm>
            <a:off x="2711707" y="1066799"/>
            <a:ext cx="523475" cy="22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1"/>
            <a:endCxn id="4" idx="3"/>
          </p:cNvCxnSpPr>
          <p:nvPr/>
        </p:nvCxnSpPr>
        <p:spPr>
          <a:xfrm flipH="1">
            <a:off x="5927853" y="1066799"/>
            <a:ext cx="374072" cy="22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0"/>
            <a:endCxn id="4" idx="3"/>
          </p:cNvCxnSpPr>
          <p:nvPr/>
        </p:nvCxnSpPr>
        <p:spPr>
          <a:xfrm flipH="1" flipV="1">
            <a:off x="5927853" y="1291570"/>
            <a:ext cx="1764562" cy="1189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0"/>
            <a:endCxn id="4" idx="1"/>
          </p:cNvCxnSpPr>
          <p:nvPr/>
        </p:nvCxnSpPr>
        <p:spPr>
          <a:xfrm flipV="1">
            <a:off x="1435081" y="1291570"/>
            <a:ext cx="1800101" cy="1087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0"/>
            <a:endCxn id="8" idx="2"/>
          </p:cNvCxnSpPr>
          <p:nvPr/>
        </p:nvCxnSpPr>
        <p:spPr>
          <a:xfrm flipV="1">
            <a:off x="1429026" y="4047895"/>
            <a:ext cx="6055" cy="274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7" idx="0"/>
            <a:endCxn id="7" idx="2"/>
          </p:cNvCxnSpPr>
          <p:nvPr/>
        </p:nvCxnSpPr>
        <p:spPr>
          <a:xfrm flipH="1" flipV="1">
            <a:off x="7692415" y="4149613"/>
            <a:ext cx="6054" cy="2007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738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WHI.10b</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35181" y="1106904"/>
            <a:ext cx="2692671" cy="369332"/>
          </a:xfrm>
          <a:prstGeom prst="rect">
            <a:avLst/>
          </a:prstGeom>
        </p:spPr>
        <p:txBody>
          <a:bodyPr wrap="square">
            <a:spAutoFit/>
          </a:bodyPr>
          <a:lstStyle/>
          <a:p>
            <a:pPr algn="ctr"/>
            <a:r>
              <a:rPr lang="en-US" b="1" dirty="0"/>
              <a:t>Ideas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0" y="1644280"/>
            <a:ext cx="3134911" cy="279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893" y="800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0027"/>
            <a:ext cx="2711707" cy="139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6200" y="466495"/>
            <a:ext cx="2704780" cy="646331"/>
          </a:xfrm>
          <a:prstGeom prst="rect">
            <a:avLst/>
          </a:prstGeom>
        </p:spPr>
        <p:txBody>
          <a:bodyPr wrap="square">
            <a:spAutoFit/>
          </a:bodyPr>
          <a:lstStyle/>
          <a:p>
            <a:pPr algn="ctr"/>
            <a:r>
              <a:rPr lang="en-US" dirty="0"/>
              <a:t>Spread of religions across the hemisphere</a:t>
            </a:r>
          </a:p>
        </p:txBody>
      </p:sp>
      <p:sp>
        <p:nvSpPr>
          <p:cNvPr id="11" name="Rectangle 10"/>
          <p:cNvSpPr/>
          <p:nvPr/>
        </p:nvSpPr>
        <p:spPr>
          <a:xfrm>
            <a:off x="238351" y="2027083"/>
            <a:ext cx="2286000" cy="2062103"/>
          </a:xfrm>
          <a:prstGeom prst="rect">
            <a:avLst/>
          </a:prstGeom>
        </p:spPr>
        <p:txBody>
          <a:bodyPr wrap="square">
            <a:spAutoFit/>
          </a:bodyPr>
          <a:lstStyle/>
          <a:p>
            <a:pPr marL="285750" indent="-285750" algn="ctr">
              <a:buFont typeface="Wingdings" panose="05000000000000000000" pitchFamily="2" charset="2"/>
              <a:buChar char="ü"/>
            </a:pPr>
            <a:r>
              <a:rPr lang="en-US" sz="1600" dirty="0"/>
              <a:t>Buddhism from China to Korea and Japan</a:t>
            </a:r>
          </a:p>
          <a:p>
            <a:pPr marL="285750" indent="-285750" algn="ctr">
              <a:buFont typeface="Wingdings" panose="05000000000000000000" pitchFamily="2" charset="2"/>
              <a:buChar char="ü"/>
            </a:pPr>
            <a:r>
              <a:rPr lang="en-US" sz="1600" dirty="0"/>
              <a:t>Hinduism and Buddhism from India to Southeast Asia</a:t>
            </a:r>
          </a:p>
          <a:p>
            <a:pPr marL="285750" indent="-285750" algn="ctr">
              <a:buFont typeface="Wingdings" panose="05000000000000000000" pitchFamily="2" charset="2"/>
              <a:buChar char="ü"/>
            </a:pPr>
            <a:r>
              <a:rPr lang="en-US" sz="1600" dirty="0"/>
              <a:t>Islam into West Africa, Central and Southeast Asia</a:t>
            </a:r>
          </a:p>
        </p:txBody>
      </p:sp>
      <p:sp>
        <p:nvSpPr>
          <p:cNvPr id="12" name="Rectangle 11"/>
          <p:cNvSpPr/>
          <p:nvPr/>
        </p:nvSpPr>
        <p:spPr>
          <a:xfrm>
            <a:off x="6429592" y="729732"/>
            <a:ext cx="2714408" cy="646331"/>
          </a:xfrm>
          <a:prstGeom prst="rect">
            <a:avLst/>
          </a:prstGeom>
        </p:spPr>
        <p:txBody>
          <a:bodyPr wrap="square">
            <a:spAutoFit/>
          </a:bodyPr>
          <a:lstStyle/>
          <a:p>
            <a:pPr algn="ctr"/>
            <a:r>
              <a:rPr lang="en-US" dirty="0"/>
              <a:t>Printing and paper money from China</a:t>
            </a:r>
          </a:p>
        </p:txBody>
      </p:sp>
      <p:sp>
        <p:nvSpPr>
          <p:cNvPr id="13" name="Rectangle 3"/>
          <p:cNvSpPr>
            <a:spLocks noChangeArrowheads="1"/>
          </p:cNvSpPr>
          <p:nvPr/>
        </p:nvSpPr>
        <p:spPr bwMode="auto">
          <a:xfrm>
            <a:off x="3240391" y="4693688"/>
            <a:ext cx="266321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Regional trade networks and long-distance trade routes in the Eastern Hemisphere aided the diffusion and exchange of technology and culture among Europe, Africa, and Asia.</a:t>
            </a:r>
            <a:r>
              <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4" name="Rectangle 13"/>
          <p:cNvSpPr/>
          <p:nvPr/>
        </p:nvSpPr>
        <p:spPr>
          <a:xfrm>
            <a:off x="6376002" y="2176128"/>
            <a:ext cx="2699598" cy="3843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ncient Chinese Paper Money Ancient ch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002" y="2310973"/>
            <a:ext cx="2531598" cy="35564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ouraku.net/ins/facebook/img/00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51" y="4798520"/>
            <a:ext cx="2657249" cy="171096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2432" y="4602408"/>
            <a:ext cx="2919845" cy="2103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0"/>
            <a:endCxn id="8" idx="2"/>
          </p:cNvCxnSpPr>
          <p:nvPr/>
        </p:nvCxnSpPr>
        <p:spPr>
          <a:xfrm flipH="1" flipV="1">
            <a:off x="7719747" y="1748770"/>
            <a:ext cx="6054" cy="427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0"/>
            <a:endCxn id="7" idx="2"/>
          </p:cNvCxnSpPr>
          <p:nvPr/>
        </p:nvCxnSpPr>
        <p:spPr>
          <a:xfrm flipV="1">
            <a:off x="1482355" y="4442506"/>
            <a:ext cx="1" cy="159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 idx="3"/>
            <a:endCxn id="12" idx="1"/>
          </p:cNvCxnSpPr>
          <p:nvPr/>
        </p:nvCxnSpPr>
        <p:spPr>
          <a:xfrm flipV="1">
            <a:off x="5927853" y="1052898"/>
            <a:ext cx="501739" cy="238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6" name="Straight Connector 4095"/>
          <p:cNvCxnSpPr>
            <a:stCxn id="9" idx="3"/>
            <a:endCxn id="5" idx="1"/>
          </p:cNvCxnSpPr>
          <p:nvPr/>
        </p:nvCxnSpPr>
        <p:spPr>
          <a:xfrm>
            <a:off x="2787907" y="778132"/>
            <a:ext cx="428239" cy="513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9" name="Straight Connector 4098"/>
          <p:cNvCxnSpPr>
            <a:stCxn id="7" idx="0"/>
            <a:endCxn id="5" idx="1"/>
          </p:cNvCxnSpPr>
          <p:nvPr/>
        </p:nvCxnSpPr>
        <p:spPr>
          <a:xfrm flipV="1">
            <a:off x="1482356" y="1291571"/>
            <a:ext cx="1733790" cy="352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360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WHI.10c</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648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39296" y="293644"/>
            <a:ext cx="2874818" cy="4354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31856"/>
            <a:ext cx="2904652"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705" y="4952999"/>
            <a:ext cx="3048000"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07076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187564" y="166255"/>
            <a:ext cx="2699598" cy="2366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528" y="152400"/>
            <a:ext cx="2699598"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81510" y="5297905"/>
            <a:ext cx="2705652" cy="369332"/>
          </a:xfrm>
          <a:prstGeom prst="rect">
            <a:avLst/>
          </a:prstGeom>
        </p:spPr>
        <p:txBody>
          <a:bodyPr wrap="square">
            <a:spAutoFit/>
          </a:bodyPr>
          <a:lstStyle/>
          <a:p>
            <a:pPr algn="ctr"/>
            <a:r>
              <a:rPr lang="en-US" b="1" dirty="0"/>
              <a:t>Location and place</a:t>
            </a:r>
          </a:p>
        </p:txBody>
      </p:sp>
      <p:sp>
        <p:nvSpPr>
          <p:cNvPr id="12" name="Rectangle 11"/>
          <p:cNvSpPr/>
          <p:nvPr/>
        </p:nvSpPr>
        <p:spPr>
          <a:xfrm>
            <a:off x="6411511" y="5297905"/>
            <a:ext cx="2559307" cy="923330"/>
          </a:xfrm>
          <a:prstGeom prst="rect">
            <a:avLst/>
          </a:prstGeom>
        </p:spPr>
        <p:txBody>
          <a:bodyPr wrap="square">
            <a:spAutoFit/>
          </a:bodyPr>
          <a:lstStyle/>
          <a:p>
            <a:pPr algn="ctr"/>
            <a:r>
              <a:rPr lang="en-US" dirty="0"/>
              <a:t>Mountainous Japanese archipelago (four main islands)</a:t>
            </a:r>
          </a:p>
        </p:txBody>
      </p:sp>
      <p:sp>
        <p:nvSpPr>
          <p:cNvPr id="13" name="Rectangle 12"/>
          <p:cNvSpPr/>
          <p:nvPr/>
        </p:nvSpPr>
        <p:spPr>
          <a:xfrm>
            <a:off x="219366" y="5587300"/>
            <a:ext cx="2523834" cy="646331"/>
          </a:xfrm>
          <a:prstGeom prst="rect">
            <a:avLst/>
          </a:prstGeom>
        </p:spPr>
        <p:txBody>
          <a:bodyPr wrap="square">
            <a:spAutoFit/>
          </a:bodyPr>
          <a:lstStyle/>
          <a:p>
            <a:pPr algn="ctr"/>
            <a:r>
              <a:rPr lang="en-US" dirty="0"/>
              <a:t>Proximity to China and Korea</a:t>
            </a:r>
          </a:p>
        </p:txBody>
      </p:sp>
      <p:sp>
        <p:nvSpPr>
          <p:cNvPr id="14" name="Rectangle 13"/>
          <p:cNvSpPr/>
          <p:nvPr/>
        </p:nvSpPr>
        <p:spPr>
          <a:xfrm>
            <a:off x="110990" y="3494444"/>
            <a:ext cx="2538146" cy="923330"/>
          </a:xfrm>
          <a:prstGeom prst="rect">
            <a:avLst/>
          </a:prstGeom>
        </p:spPr>
        <p:txBody>
          <a:bodyPr wrap="square">
            <a:spAutoFit/>
          </a:bodyPr>
          <a:lstStyle/>
          <a:p>
            <a:pPr algn="ctr"/>
            <a:r>
              <a:rPr lang="en-US" dirty="0"/>
              <a:t>Sea of Japan or East Sea between Japan and Asian mainland</a:t>
            </a:r>
          </a:p>
        </p:txBody>
      </p:sp>
      <p:pic>
        <p:nvPicPr>
          <p:cNvPr id="5122" name="Picture 2" descr="Physical map of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681" y="457200"/>
            <a:ext cx="2737137" cy="40385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2.gstatic.com/images?q=tbn:ANd9GcSoqhui_CkSYjpwPfESqwXUcY0Q5Quw891Sezg60xkFF-IJQ7DI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3644"/>
            <a:ext cx="2438400" cy="236642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p:cNvSpPr>
            <a:spLocks noChangeArrowheads="1"/>
          </p:cNvSpPr>
          <p:nvPr/>
        </p:nvSpPr>
        <p:spPr bwMode="auto">
          <a:xfrm>
            <a:off x="3187564" y="550085"/>
            <a:ext cx="26995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Japanese cultural development was influenced by proximity to China.</a:t>
            </a:r>
            <a:endPar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cxnSp>
        <p:nvCxnSpPr>
          <p:cNvPr id="17" name="Straight Connector 16"/>
          <p:cNvCxnSpPr>
            <a:stCxn id="2" idx="4"/>
            <a:endCxn id="5" idx="0"/>
          </p:cNvCxnSpPr>
          <p:nvPr/>
        </p:nvCxnSpPr>
        <p:spPr>
          <a:xfrm>
            <a:off x="4572000" y="4184073"/>
            <a:ext cx="0" cy="464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2"/>
            <a:endCxn id="8" idx="0"/>
          </p:cNvCxnSpPr>
          <p:nvPr/>
        </p:nvCxnSpPr>
        <p:spPr>
          <a:xfrm>
            <a:off x="7576705" y="4648199"/>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1"/>
            <a:endCxn id="5" idx="3"/>
          </p:cNvCxnSpPr>
          <p:nvPr/>
        </p:nvCxnSpPr>
        <p:spPr>
          <a:xfrm flipH="1" flipV="1">
            <a:off x="5927853" y="5482572"/>
            <a:ext cx="124852" cy="304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3"/>
            <a:endCxn id="5" idx="1"/>
          </p:cNvCxnSpPr>
          <p:nvPr/>
        </p:nvCxnSpPr>
        <p:spPr>
          <a:xfrm flipV="1">
            <a:off x="2864107" y="5482572"/>
            <a:ext cx="352039" cy="422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2"/>
            <a:endCxn id="5" idx="1"/>
          </p:cNvCxnSpPr>
          <p:nvPr/>
        </p:nvCxnSpPr>
        <p:spPr>
          <a:xfrm>
            <a:off x="1452327" y="4800599"/>
            <a:ext cx="1763819" cy="681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2"/>
            <a:endCxn id="7" idx="0"/>
          </p:cNvCxnSpPr>
          <p:nvPr/>
        </p:nvCxnSpPr>
        <p:spPr>
          <a:xfrm>
            <a:off x="1452327" y="2895600"/>
            <a:ext cx="0" cy="2362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513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WHI.10c</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324600" y="2004681"/>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4584" y="4010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7" y="1987635"/>
            <a:ext cx="2711707" cy="134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939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781" y="5124066"/>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1341"/>
            <a:ext cx="2711707" cy="143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 y="3664035"/>
            <a:ext cx="2711707" cy="134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16146" y="968404"/>
            <a:ext cx="2697852" cy="646331"/>
          </a:xfrm>
          <a:prstGeom prst="rect">
            <a:avLst/>
          </a:prstGeom>
        </p:spPr>
        <p:txBody>
          <a:bodyPr wrap="square">
            <a:spAutoFit/>
          </a:bodyPr>
          <a:lstStyle/>
          <a:p>
            <a:pPr algn="ctr"/>
            <a:r>
              <a:rPr lang="en-US" b="1" dirty="0"/>
              <a:t>Influence of Chinese culture</a:t>
            </a:r>
          </a:p>
        </p:txBody>
      </p:sp>
      <p:sp>
        <p:nvSpPr>
          <p:cNvPr id="14" name="Rectangle 13"/>
          <p:cNvSpPr/>
          <p:nvPr/>
        </p:nvSpPr>
        <p:spPr>
          <a:xfrm>
            <a:off x="6864927" y="254257"/>
            <a:ext cx="1898073" cy="1200329"/>
          </a:xfrm>
          <a:prstGeom prst="rect">
            <a:avLst/>
          </a:prstGeom>
        </p:spPr>
        <p:txBody>
          <a:bodyPr wrap="square">
            <a:spAutoFit/>
          </a:bodyPr>
          <a:lstStyle/>
          <a:p>
            <a:pPr marL="285750" indent="-285750">
              <a:buFont typeface="Wingdings" panose="05000000000000000000" pitchFamily="2" charset="2"/>
              <a:buChar char="ü"/>
            </a:pPr>
            <a:r>
              <a:rPr lang="en-US" dirty="0"/>
              <a:t>Writing</a:t>
            </a:r>
          </a:p>
          <a:p>
            <a:pPr marL="285750" indent="-285750">
              <a:buFont typeface="Wingdings" panose="05000000000000000000" pitchFamily="2" charset="2"/>
              <a:buChar char="ü"/>
            </a:pPr>
            <a:r>
              <a:rPr lang="en-US" dirty="0"/>
              <a:t>Architecture</a:t>
            </a:r>
          </a:p>
          <a:p>
            <a:pPr marL="285750" indent="-285750">
              <a:buFont typeface="Wingdings" panose="05000000000000000000" pitchFamily="2" charset="2"/>
              <a:buChar char="ü"/>
            </a:pPr>
            <a:r>
              <a:rPr lang="en-US" dirty="0"/>
              <a:t>Buddhism</a:t>
            </a:r>
          </a:p>
          <a:p>
            <a:pPr marL="285750" indent="-285750">
              <a:buFont typeface="Wingdings" panose="05000000000000000000" pitchFamily="2" charset="2"/>
              <a:buChar char="ü"/>
            </a:pPr>
            <a:endParaRPr lang="en-US" dirty="0"/>
          </a:p>
        </p:txBody>
      </p:sp>
      <p:sp>
        <p:nvSpPr>
          <p:cNvPr id="15" name="Rectangle 14"/>
          <p:cNvSpPr/>
          <p:nvPr/>
        </p:nvSpPr>
        <p:spPr>
          <a:xfrm>
            <a:off x="3223073" y="5589106"/>
            <a:ext cx="2650934" cy="369332"/>
          </a:xfrm>
          <a:prstGeom prst="rect">
            <a:avLst/>
          </a:prstGeom>
        </p:spPr>
        <p:txBody>
          <a:bodyPr wrap="square">
            <a:spAutoFit/>
          </a:bodyPr>
          <a:lstStyle/>
          <a:p>
            <a:pPr algn="ctr"/>
            <a:r>
              <a:rPr lang="en-US" b="1" dirty="0"/>
              <a:t>Shinto</a:t>
            </a:r>
          </a:p>
        </p:txBody>
      </p:sp>
      <p:sp>
        <p:nvSpPr>
          <p:cNvPr id="16" name="Rectangle 15"/>
          <p:cNvSpPr/>
          <p:nvPr/>
        </p:nvSpPr>
        <p:spPr>
          <a:xfrm>
            <a:off x="6337509" y="5587647"/>
            <a:ext cx="2673780" cy="646331"/>
          </a:xfrm>
          <a:prstGeom prst="rect">
            <a:avLst/>
          </a:prstGeom>
        </p:spPr>
        <p:txBody>
          <a:bodyPr wrap="square">
            <a:spAutoFit/>
          </a:bodyPr>
          <a:lstStyle/>
          <a:p>
            <a:pPr algn="ctr"/>
            <a:r>
              <a:rPr lang="en-US" dirty="0"/>
              <a:t>Ethnic religion unique to Japan</a:t>
            </a:r>
          </a:p>
        </p:txBody>
      </p:sp>
      <p:sp>
        <p:nvSpPr>
          <p:cNvPr id="17" name="Rectangle 16"/>
          <p:cNvSpPr/>
          <p:nvPr/>
        </p:nvSpPr>
        <p:spPr>
          <a:xfrm>
            <a:off x="76200" y="5635271"/>
            <a:ext cx="2619760" cy="923330"/>
          </a:xfrm>
          <a:prstGeom prst="rect">
            <a:avLst/>
          </a:prstGeom>
        </p:spPr>
        <p:txBody>
          <a:bodyPr wrap="square">
            <a:spAutoFit/>
          </a:bodyPr>
          <a:lstStyle/>
          <a:p>
            <a:pPr algn="ctr"/>
            <a:r>
              <a:rPr lang="en-US" dirty="0"/>
              <a:t>Importance of natural features, forces of nature, and ancestors</a:t>
            </a:r>
          </a:p>
        </p:txBody>
      </p:sp>
      <p:sp>
        <p:nvSpPr>
          <p:cNvPr id="18" name="Rectangle 17"/>
          <p:cNvSpPr/>
          <p:nvPr/>
        </p:nvSpPr>
        <p:spPr>
          <a:xfrm>
            <a:off x="57311" y="4013307"/>
            <a:ext cx="2619760" cy="646331"/>
          </a:xfrm>
          <a:prstGeom prst="rect">
            <a:avLst/>
          </a:prstGeom>
        </p:spPr>
        <p:txBody>
          <a:bodyPr wrap="square">
            <a:spAutoFit/>
          </a:bodyPr>
          <a:lstStyle/>
          <a:p>
            <a:pPr algn="ctr"/>
            <a:r>
              <a:rPr lang="en-US" dirty="0"/>
              <a:t>State religion; worship of the emperor</a:t>
            </a:r>
          </a:p>
        </p:txBody>
      </p:sp>
      <p:sp>
        <p:nvSpPr>
          <p:cNvPr id="19" name="Rectangle 18"/>
          <p:cNvSpPr/>
          <p:nvPr/>
        </p:nvSpPr>
        <p:spPr>
          <a:xfrm>
            <a:off x="30226" y="2336907"/>
            <a:ext cx="2619760" cy="646331"/>
          </a:xfrm>
          <a:prstGeom prst="rect">
            <a:avLst/>
          </a:prstGeom>
        </p:spPr>
        <p:txBody>
          <a:bodyPr wrap="square">
            <a:spAutoFit/>
          </a:bodyPr>
          <a:lstStyle/>
          <a:p>
            <a:pPr algn="ctr"/>
            <a:r>
              <a:rPr lang="en-US" dirty="0"/>
              <a:t>Coexistence with Buddhism</a:t>
            </a:r>
          </a:p>
        </p:txBody>
      </p:sp>
      <p:sp>
        <p:nvSpPr>
          <p:cNvPr id="20" name="Rectangle 19"/>
          <p:cNvSpPr/>
          <p:nvPr/>
        </p:nvSpPr>
        <p:spPr>
          <a:xfrm>
            <a:off x="113552" y="131917"/>
            <a:ext cx="2507278" cy="1672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84781" y="2644169"/>
            <a:ext cx="2739417" cy="1200329"/>
          </a:xfrm>
          <a:prstGeom prst="rect">
            <a:avLst/>
          </a:prstGeom>
        </p:spPr>
        <p:txBody>
          <a:bodyPr wrap="square">
            <a:spAutoFit/>
          </a:bodyPr>
          <a:lstStyle/>
          <a:p>
            <a:pPr algn="ctr"/>
            <a:r>
              <a:rPr lang="en-US" sz="2400" b="1" i="1" dirty="0">
                <a:latin typeface="Freestyle Script" panose="030804020302050B0404" pitchFamily="66" charset="0"/>
              </a:rPr>
              <a:t>Shinto and Buddhism coexisted as religious traditions in the Japanese culture</a:t>
            </a:r>
          </a:p>
        </p:txBody>
      </p:sp>
      <p:pic>
        <p:nvPicPr>
          <p:cNvPr id="6146" name="Picture 2" descr="https://encrypted-tbn0.gstatic.com/images?q=tbn:ANd9GcRF3rJWltpsmqRo4aZrpWlPjbsI_fHMGJMf52Yxu7UW1Icy9l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4257"/>
            <a:ext cx="2209800" cy="145458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1"/>
            <a:endCxn id="5" idx="3"/>
          </p:cNvCxnSpPr>
          <p:nvPr/>
        </p:nvCxnSpPr>
        <p:spPr>
          <a:xfrm flipH="1">
            <a:off x="5927853" y="874474"/>
            <a:ext cx="476731" cy="417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0"/>
            <a:endCxn id="2" idx="4"/>
          </p:cNvCxnSpPr>
          <p:nvPr/>
        </p:nvCxnSpPr>
        <p:spPr>
          <a:xfrm flipV="1">
            <a:off x="4572000" y="4184073"/>
            <a:ext cx="0" cy="755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1" idx="1"/>
            <a:endCxn id="10" idx="3"/>
          </p:cNvCxnSpPr>
          <p:nvPr/>
        </p:nvCxnSpPr>
        <p:spPr>
          <a:xfrm flipH="1" flipV="1">
            <a:off x="5927853" y="5773772"/>
            <a:ext cx="356928"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stCxn id="12" idx="3"/>
            <a:endCxn id="10" idx="1"/>
          </p:cNvCxnSpPr>
          <p:nvPr/>
        </p:nvCxnSpPr>
        <p:spPr>
          <a:xfrm flipV="1">
            <a:off x="2711707" y="5773772"/>
            <a:ext cx="504439" cy="333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47" name="Straight Connector 6146"/>
          <p:cNvCxnSpPr>
            <a:stCxn id="13" idx="2"/>
            <a:endCxn id="10" idx="1"/>
          </p:cNvCxnSpPr>
          <p:nvPr/>
        </p:nvCxnSpPr>
        <p:spPr>
          <a:xfrm>
            <a:off x="1386080" y="5008911"/>
            <a:ext cx="1830066" cy="764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50" name="Straight Connector 6149"/>
          <p:cNvCxnSpPr>
            <a:stCxn id="9" idx="3"/>
            <a:endCxn id="10" idx="1"/>
          </p:cNvCxnSpPr>
          <p:nvPr/>
        </p:nvCxnSpPr>
        <p:spPr>
          <a:xfrm>
            <a:off x="2723044" y="2660073"/>
            <a:ext cx="493102" cy="3113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52" name="Straight Connector 6151"/>
          <p:cNvCxnSpPr>
            <a:stCxn id="9" idx="0"/>
            <a:endCxn id="20" idx="2"/>
          </p:cNvCxnSpPr>
          <p:nvPr/>
        </p:nvCxnSpPr>
        <p:spPr>
          <a:xfrm flipV="1">
            <a:off x="1367191" y="1804888"/>
            <a:ext cx="0" cy="1827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916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WHI.10d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2263104"/>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599" y="80963"/>
            <a:ext cx="2711707" cy="136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364" y="481068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66668"/>
            <a:ext cx="2851998" cy="175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491" y="518925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3205754" y="1033148"/>
            <a:ext cx="26909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Axum</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0" y="525106"/>
            <a:ext cx="2711707" cy="923330"/>
          </a:xfrm>
          <a:prstGeom prst="rect">
            <a:avLst/>
          </a:prstGeom>
        </p:spPr>
        <p:txBody>
          <a:bodyPr wrap="square">
            <a:spAutoFit/>
          </a:bodyPr>
          <a:lstStyle/>
          <a:p>
            <a:pPr algn="ctr"/>
            <a:r>
              <a:rPr lang="en-US" dirty="0"/>
              <a:t>Location relative to the Ethiopian Highlands and the Nile River</a:t>
            </a:r>
          </a:p>
        </p:txBody>
      </p:sp>
      <p:sp>
        <p:nvSpPr>
          <p:cNvPr id="14" name="Rectangle 13"/>
          <p:cNvSpPr/>
          <p:nvPr/>
        </p:nvSpPr>
        <p:spPr>
          <a:xfrm>
            <a:off x="6324600" y="580034"/>
            <a:ext cx="2697852" cy="369332"/>
          </a:xfrm>
          <a:prstGeom prst="rect">
            <a:avLst/>
          </a:prstGeom>
        </p:spPr>
        <p:txBody>
          <a:bodyPr wrap="square">
            <a:spAutoFit/>
          </a:bodyPr>
          <a:lstStyle/>
          <a:p>
            <a:pPr algn="ctr"/>
            <a:r>
              <a:rPr lang="en-US" dirty="0"/>
              <a:t>Christian kingdom</a:t>
            </a:r>
          </a:p>
        </p:txBody>
      </p:sp>
      <p:sp>
        <p:nvSpPr>
          <p:cNvPr id="15" name="Rectangle 2"/>
          <p:cNvSpPr>
            <a:spLocks noChangeArrowheads="1"/>
          </p:cNvSpPr>
          <p:nvPr/>
        </p:nvSpPr>
        <p:spPr bwMode="auto">
          <a:xfrm>
            <a:off x="3216146" y="5460393"/>
            <a:ext cx="26909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Zimbabwe</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a:xfrm>
            <a:off x="140291" y="5229560"/>
            <a:ext cx="2663392" cy="1200329"/>
          </a:xfrm>
          <a:prstGeom prst="rect">
            <a:avLst/>
          </a:prstGeom>
        </p:spPr>
        <p:txBody>
          <a:bodyPr wrap="square">
            <a:spAutoFit/>
          </a:bodyPr>
          <a:lstStyle/>
          <a:p>
            <a:pPr algn="ctr"/>
            <a:r>
              <a:rPr lang="en-US" dirty="0"/>
              <a:t>Location relative to the Zambezi and Limpopo rivers and the Indian Ocean coast</a:t>
            </a:r>
          </a:p>
        </p:txBody>
      </p:sp>
      <p:sp>
        <p:nvSpPr>
          <p:cNvPr id="17" name="Rectangle 16"/>
          <p:cNvSpPr/>
          <p:nvPr/>
        </p:nvSpPr>
        <p:spPr>
          <a:xfrm>
            <a:off x="6462999" y="5506559"/>
            <a:ext cx="2376201" cy="923330"/>
          </a:xfrm>
          <a:prstGeom prst="rect">
            <a:avLst/>
          </a:prstGeom>
        </p:spPr>
        <p:txBody>
          <a:bodyPr wrap="square">
            <a:spAutoFit/>
          </a:bodyPr>
          <a:lstStyle/>
          <a:p>
            <a:pPr algn="ctr"/>
            <a:r>
              <a:rPr lang="en-US" dirty="0"/>
              <a:t>City of “Great Zimbabwe” as capital of a prosperous empire</a:t>
            </a:r>
          </a:p>
        </p:txBody>
      </p:sp>
      <p:sp>
        <p:nvSpPr>
          <p:cNvPr id="18" name="Rectangle 17"/>
          <p:cNvSpPr/>
          <p:nvPr/>
        </p:nvSpPr>
        <p:spPr>
          <a:xfrm>
            <a:off x="6324600" y="1600200"/>
            <a:ext cx="2699598" cy="3428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4" descr="data:image/jpeg;base64,/9j/4AAQSkZJRgABAQAAAQABAAD/2wCEAAkGBxQTEhUUEhQVFhQWGBcVFBgUFBcVFxQUFBQWFhQXFhQYHCggGBolHBQXIjEjJSkrLi4uFx8zODMsNyguLisBCgoKDg0OGxAQGywmHyQsLCwsLCwsLCwsMCwsLCwsLDYsLCwsLCwsLC8sLCwsNCwsLCwsLCwsLywsLC0sLCwvLP/AABEIAOUA3QMBIgACEQEDEQH/xAAbAAABBQEBAAAAAAAAAAAAAAAAAQIDBAUGB//EAE8QAAEDAgMCBQ4JCgYCAwAAAAEAAhEDIQQSMUFRBQZhcYEHEyI0ZHORoaOxs8HR8BUWMlKDk8Ph4hQjJEJEU1TS4/EXQ2J0tMI1ojNj0//EABkBAAMBAQEAAAAAAAAAAAAAAAACAwQBBf/EACcRAAICAQMEAwACAwAAAAAAAAABAhEDEiExBBMyQSJRYULwFHGB/9oADAMBAAIRAxEAPwDd4B4Gw5w1AnD0STRpEk0mEkmm2STGqv8AwFhv4ah9TT9ifxdH6Lh+80vRtWmGrckqMbbsym8A4b+HofUs9imZwFhf4ah9TT/lWiGpwajYNyg3gHC/w2H+pp/yqVnAGF/hsP8AUU/5VdaFI1K0hkyhU4AwuUxhcNMGJoU4mLT2Oi8zfgaRJJpUpJk/m2DXkAsvXnNBBBuCCDzGxXP8NcXqRawUg2m7Nc3+R+tabxbzLPlha2K45Uef/B1H91T+rb7FucVeLuHq1HOqUGFrBmAFIEOcDoSB/wCu1bzeKFO354n51m3G2L28a3MM2nSaGUmw3W0xJ25nXKnGGl3NjynqVRKZ4BoF1sJhQyGmTRYXTPZNyZRFts67FP8AAGE/hcP9RT/lVg4j/SPD9yUYgz8keH7lTvY/sTtz+jnOLHF6lke6thqUudLeuUKc5covGW07uRX+EeKODqtj8nosd+q5tJgIPLAuORatKsS6IF72Og9exZfCfB+IJLqOIdBN2OMAX/VeB2I5PGmTi42txXadMweAuLNNr6rOt0S+m8AtfQY6m9lr5ssh0XEdPJncZ+L1KlWcesUwx5lh62wDQEgQNkwvQ8NhmUwQwRJLjcuLnHUlxuTzqDhbB9eouZtIlulnC4uQYCJY7jR1TadnK8XuKODqNbUcyk4OEZCxoLX3Bkg3FiRYHTpxcTwfSouez8mw5kuAL6ALgJIGXOOx0n2rsuAOAjSBe61a7WwYblsRMTIO2R0TdQcYOAM5YaYaHE9lECczrmGtmGzdx6UOD0bcnFL5b8HCfB1H91T+rb7EfB1H91T+rb7F0+G4q13Z80My/JzXDzfQjQaXjam4Pi1Uc7LULaUzlzEOLiNzQdIBM829Ze3P6NHcic18HUf3VP6tvsR8HUf3VP6tvsV7FUsj3N+a4tvyGPUo0jtOh1uir8HUf3VP6tvsWpxdw2FZWmtRolhaRLqTXBpsQYi+kdKqoXYyp2catUd/T4MwD2ZxRwuSLu61SEb5kWK86r8FUWuc0U6TgCQHBjYcNhFlLCVPPJqXAsYaSr8HUf3VP6tvsXN8csJTb1rKxjZzzlaBMZNYC65cvx3/AMn6T/okjyOz2Di239Ew/eaXo2rVDVmcXO1MP3il6Nq12r0/Rg9iBicGKRoQ94bqYsTJsABEy7Qa+fcls7Q3InNakqVWtbmJtaIkzOkAXPQnvcBc2XLO0Q1q0WGu3k+9VyZMnVAvPKSfCUsb15ubK5tr0bMeNJX7EHt8yEpckUCoJWpEAoAdRcA4TpsOwGDr0K2RP3Ko63vsTI/uLHwrVi6jQtLRCeHU7st5E4NULcT84dIv0wmYhwJtcR0TJ8a1SzxUXJbkFjd0xcXgGVfliSAQHBxaQDBMEHkCkw+HawQ2bTBc5zyJiRmcSYsLcirskaEid3sUgxDuQ9EeNTj1MHzsO8MlwWZVfC8HU2PdUa2Hv+U4kk3MkCTYcgQ7Ek6ADx+CyhOIeWkBzQ4tsQNCRY6+8J3nx/YqxTPPMZXL6j3mJc4kwIFzsG5Qp1SmWktdYgkHnBgpqyN27NKVKgQhC4dBC6Lgbi62vRL+uQ+SABcNI0Dxry22FYOIoOY4scIc0wRyhPKDSsRTTdEa5fjv/k/Sf9F1C5fjv/k/Sf8ARcjyMz2Pi52ph+8UvRtWs1Y/Fs/omH7zS9G1azV6foweycJKlBrvlNDhucJG3YbfrHwoYirUyjlOgSN1uMtyCs1rYAFwS4bcpfOY323Ph3FMJnWekyk15zdKXLzcuZzf4bMeNRX6K5MTgUEblAqIhCEACRKkQA53s8yRK8bdiRAAhCEACHalInO1QAx+hjWLc6rir2URG7/U0a9I3K0oK8jsm631uJhUxtXROadWcpxk4KfSfnJzNqEmQLBxMlp9W9Y69JZTbVp9bqCQ4D22O8HTo5VwPCfB76Ly1wIEnKSLOaDYgrRkgvKPBPHL+LKiEIUipf4H4Vfh3Zm3Bs5p0cBpfYb6rsqtDDYqA4Drj6bakizww2HZbYNoXnyv8D8JmhUzhodYtgmLEg2POPGVbHkraXBKcL3RuYnivTpB1R9VxYwTlygF17NzTtsLDauC6pvBRaaD2Adbqh72AHQFtIkX3Fy6bhfh2piAGuDWtBmGzc7ySeXxrjeOvCD8mHYTLW9dyg7M3W5AO6yZyhwkcUZcs9X4tD9Ew/eaXo2rWasni08fkuHbtFCifDTEc+hWwxbfRl9kzFVr/KM9HN/cFW2qliXgPgm5A/t5vCsvUbwZfD5AkQheabAHt8yEBCAF150iROF0AIgBLCQlACiyAAkRKAFtzJCErtUgKABKR6to3IAB5EhQARzeEJjm5pFo0PKnJjHQBvgfeuo4x9IZQANluSIiLKHjBhxVwzzEuaC9u8Obr4pUzTKnwtQCQdpkeDTnstXTzbbiyOWKrUjy9C6vjZwG1reu0m5QD+caNIOjgNl7HnXKLk4OLoaMtSBCEJBgXL8d/wDJ+k/6LqFgcc8E5zKDxGUmq0X2tFInZ/qCaC3Fk6PV+ADGEwxDM0UaRGliabG7TaxN9wK2aLIAGsb49Sy+LXamG7xS9G1a7F6Xow+x5cAJOizalIOknaSbgGJ2T4uhaFX5Lttj5lXDR7kLF1Mmqo04Yp3ZSpNcybywTIMktjdtKtNuJGhSVG2J3X5CNx3quxwZDSZknLyN5ebesz+Sv2WXx29FoNPnUebdfxDwqDrTnEy4xNotaeS5tzK0GRr7+xK0kMm2Mc4jW/N/dFKoHAEbU8QbWvbpVam4U7SbmIjQnl3ISTX6cbaf4WnJEuVIQkHBACXKdyCLIAQoQhACt1CanbEiABMIAkp6ZVFvB0ibrqOMKe3fNxu508i3OqlJmRzjIDTrJi+w7o1V0nkTSVPYWLtblijVDhBuY7IRa89GxeecYcG2liHsb8mzgN2YAwOQSu6B6OUe9wsDjdg3VMj2MJcJa4NaXSNWm1946QtXcWWNeyOhwlfo5NOpsLjDQSToAJJ6Aug4P4pVHgGo4U76EZnRviYC6rgzgunQBFMGTqSZJ5J3Ijhb5OyypcGJxa4vZQX4imM1sjXXgbSW6Tpque6sYthfp/sV6QXevxLzPqtVS9uFJY5l69nxNus37EkLQ4qMaRFO5WzseLXamH7xS9G1azVkcWu1MN3il6Nq1QVb0T9k7Sq1enluNNvJyjkU4Kc4SCN4jwqU4KSpjxk07RQfptjk2yo6OHEk7dbmdu0n3sNqmDbw7p5eZKBt2QvN+UfibKUtxMvN5/Eo2tvymSTvuE9I+f7pExmhG7Yve2tzeUPZmFxeDy74v7wmZomdjSZ2WIv51BRxJLh2VOCTYTm6AejoVVF8om5LhligIAEk8+vhUgKYbc3jEnxqKvUdYM1Osi45QNqnTkx7UUTucBqYT26c+iqMwgM5pM3vB0BjUQNTpvUuGpBpIbI0i/ijTdcJmo1szicr3RIhLlKFMcUi3vompQUhCABNcYCcq7qsOAINyROwGexHjHvp2KsWTodVpS2+kQfUeiEMdEDMDAgk2mNbqcpsJtW1MNO9oAVIHQQReLRybelMQCuRk4u0daTVMmdiTsA6fYFE55O09FvMiyRw3X9pVHmyS2sTtwRYwY7E6a2joHqXnvVk/ZfpvsV6O1sAAbPeV5v1Yj2r9N9it7VQoyp3I6vi2f0TD95pejatRpWPxbP6Lh+80vRtWrK0eiXsna5SgqsHKRrkrR1MkqMDhB+8cyquaW2dpv2fceQq00pzHG9ogwNLiBe3r3KGTFGfJSE3HgpNpuOgPTbzpXMO49AnzK4SkzKf+LCh+/Iqtw7juGy9z4uZS/ko3n/1267FLnQHKkcMEuBHkk/ZRrNg5eaOUe4Pg5UrSFdcwHUAxvEqLE0pE6AAm1jMaz6lGXSpvZlFma5IMyGoylAB3LCahEQnZVWqYva0E+IXTKLfBxyS5JwE4Deq5xBgQJO0Aiw321T6VUO0P3c42IcWtziknsPIUGKpZhGk7uS884TcRiy0wMuz5Totf2eJPFcENNpm+Ul0QJ2J4wkqkhJTi/iyWi8OEi4PJ40rhCbh6eVuX3lOlJKr2KK63ESgJQd1kOKU6HvzJ+GZLp2Dz/284TGMLtOk7vaVca0AQFr6fE71Mz5cn8UDl5p1Yf2X6b7JekvK806sB7V+m+yW2S+JCPkdTxdP6Lh+80vRtWkHrL4v9q4fvNL0bVoKy4JPksNKlaVWa5TNK4wRYa5OzqAOS5ktDWSOcmFyaXJsrtHLJAVKwKFimYuM6hxJEQJv4BtKjxbhljadPCFLF56PDHsTa1PMI26jn9/OpyunQ65KZKU6IA1mbaj70FeS01szcnY0u2+DniyRrI9u9Dd/QnI/AGubPvomtEHZe8xGka79VImP1HP6ihAxXUwdQDzgFHWxMAa2jwD1eJPbqlc6IIveb25vHdNB703sLNbWluNfSNPWLm0bJPLG/wAaaHBGJc5/JpAmRZ0k9MDwKrRwrm/J62DEaG6rkjjbelksbyJLUi4E6nTzGNg19gTWNJIG33kx76q61oAgJunw6vk+DuXJWyFAgQE1zkjnKJzl6CRlbFc5ebdV49rfTfZL0Ved9V4dq/TfZIn4hDyOo4v9q4fvNL0bVoLP4v8AauH7zS9G1aCquBHyKCpGuUuAwRqkgECI15Vc+An/ADm+P2JXOKdM6ot8FEPRnV74Df8AOb4/Yl+BH/Ob4/Yl7kPs7ol9GeXpWlX/AIDf85vj9iUcCv8AnN8fsR3IfYaJfRUaU8OVscDv+c3x+xL8EP8AnN8fsXNcfs7ol9FXOntcqteqGVzQJGcMbVgT8h7nMBkiJzMNlPTKNmrRzdBimiM27Xmm8+foVUydwHPfl22V8KgB4pHgMLF1UaqRpwu9hYhIlCWfcrEaREhEpzkxzo59iAEbcCduWfFKqV8Q6flRaZyZhoNxtF9d6uU2WjcEoBnf6/bu6FaEkkyM4ttFYY1sfrHmabnbCnp1ARI9mhhOSqcnH0iiUvbJMIZcea9vBfoPhCtFV8Jqej1qw5elh8EY8nkyJwlNyqZxA1IGgva5MAeFLCtZOiEMXnPVhHav032S9LBEkTcRI3Tp5l5r1Y/2X6b7FJN/EeHJ0nF/tXD95pejatBZ/F/tXD95pejatBaFwSfJscW/lP5h5yt5YPFv5T+Yecp/GfhWrh2Z6Taby6GU6bi4Pq1nTkpsgEXiSTZoDibAlY83mzRi8RvG2uWtoNL3U6NSu2niKjXmmWUjTqFv5wEFmaqKTMwIP5yxGqxPhI0auIo4Zzg/PgwBWqnE0qYxNd9HM0Zs7XFrcxplwFmERmcTr1OMtNpfTrAuqNJY5lGnUq3Zh6FaqPk3AFcGdCCNshVTxkwrGsbQpnKX0TlbQe0llcVDRq06YZLgXUiAQNhJgCVMoZ3xxrtfUdUbTbRY7FMJeGNLfyRlU9ctXdVfPWQ7IKIIbUBBOWXxYbjFiquIZRdUpsNPE0A89aDc9OtQxDzTcxmIflk0gQS6eybLbdlv1+MGEa01yx0Fruu1Bh3zTZTeabxWdlluVzXAtPzSYgSqlPjBhGCq2tSFJlKpVZPWHdaP5NnqiHZcpcGNc+BpDouCgDrULHr8ZsMwvDqkZKhpP7F0B7aDsQ68aCm1xnSWka2Vrg3hWnWLgzOHMy5m1GOpuAeCWOyuAlpg33tcNQQADmOFP/LP/wBlR/5OIWiwLP4S/wDLP/2VH/k4haTFox+JCfkSNVKsIcfD0nX29Kt1XQ0ncLc+xUR78qz9VJKNFcK3sVCELAagc4W37t6bBkcxFrwbR6/AlNiD77SlTbI5yLGvQmp3XI1NueFE+s0RJjNcbvCuU3wDaXI6sdu4TfngefxKk3GXu5oG0ZXSAOXfcK8920QRpI0sRB8R8JSwraoqKtf22R0ycnT/ALSHUTcQdfNreeZXHOiOWyp0vlN5/UVdIWnpX8P+k83kAdNxcciax8gG4nYbHwJQ2J94tFt2ioVqhdJkQJyxybZ5wrTmoK2TjFydIvke/wBy816sf7L9N9kvSivNerF+y/TfYrs+Aj5HR8X+1cP3ml6Nq0Fn8X+1cP3ml6Nq0FoXBJ8mxxb+U/mHnKm4Q4ENTEMris9jmMLGNDabmtzGXvaHtMPcIaTuEbTPN4vDNqNLHglpiYc5psZHZNII03rP+LuH+a/6+v8AzqE8TlK0VhkSVHYUOLbW1X1TUe59TOXzlAJqUMNQcQALWwrTzudyRC/io2WOZVqMexmGptcMhthOv5JDmkHN+UODuQCI1XLfF3D/ADX/AF9f+dHxdw/zX/X1/wCdJ2JDd1G3wl1P6Ndrm1KtQ5mPa5zm0nuD6tSpUfUpZ2EUXk1XAlgHYhotlBWlT4st64XPq1H0+u1K4pODMgqVmOY64bmLYqP7Ek3dOwRyXxdw/wA1/wBfX/nR8XcP81/19f8AnR2JB3UdDS4i0A3K99V4OHqYZ+Zzez669zn1TA/+X848SLQ42WrwFwI3DZ8pBL8sxSpUhDRA7GkxoJuSSZubQLLim8XMP81/19f+dTN4s4b5j/r6/wD+iOzIO6jQ4R/8s/8A2VH/AJNdabFk8GcDUaDi+kwhzmhrnF73ktaSQJe42kk9K1WJ4xpUJJ27G4vQc/tPqVfKrj2ZhB/tyqjG/UWKxdVF2pGjA1wOypCkT2uKyGgY9swRePN7x4Eyo4x2Ivy+wqXOUhE668vmTJo40yq2gDd3ZHfEydIa3dJj+62GcCPcOycG/wCmM/jkRzCedUM0EH5rmujacrg4jxLcp8Jk1GtDW5XOLQ7PezHPnLl25d+1M8+ONPI6tqK/2+CbjXBh18J1pxY6NWulogOBJAkbDI5dBvSzJ9l1c4Zbmr5f/rYb7s9SfUijSDRAvvJ1POtCw63b4EeTSqRFh6JmT0D1n3+6aq+AT7zsTlFi/knnHnC1KKhGokb1PcrPeTqegWCQMzEC9924IU2Ebqegev35FhxXkyLUaZ1COxYjYvNOrF+y/TfZL0l5XmnVg/Zfpvslvn4mWPkdNxf7Vw/eaXo2rQWfxf7Vw/eaXo2rQWhcEnyCEIXTgIQhAAhCEAOYp2FV2lTMK4wJ2FSNKgBT2lI0MWQVXxbLg77HwEg+LzblKwpuLHYzuIPqPiJUcsbg0Ug6kislG9NThovJN41R1qsbCSdAPeymAUTmX2aDpEm0rsa9iyutiNud1yYtYDmjXafFZaHBGJbSgPbOuV+WXDeCRcjzTu0rocwkAbSbc8KscjvZCuCStlnF1w+uHt0hrbgiSM5Njs7PxHnUxUFHDkEEm43abulTOK3YoyS+RmyNN7A1VcS7so3adO31Ky0qDE0zMgSIi2yJ9q5nTcGkGJpSVkB5NdBzmwV5rYAG5Q0KJmTs05z93nUzil6fG4x35Z3LPU9iN5XmfVeYZw5zGD121obHWtLTdelOK826rx7W+m+yWiXiSj5HU8X+1cP3ml6Nq0Fn8X+1cP3ml6Nq0FZcCPkEIQunAQhCABCEIAE5rk1CAJ6ZUrVBTKnalZ1E1NSxIg8yhaVKCpsZFF4LTB8O9Viamx062LNd19l1p4tlp3T4NvmnoVZedlj25bLZmuD1rdlfrrsskBztwMW29IUlGqHC3Md4O4jenFg3e/OkY2DNuXsYJ6d6i3FlEpIeQpaAk8guefd77kxrc1hptO771caABA02LR0+G3qZPLk/igJTHlKSoyVvRlHNKeCoJSyu0csmLkxzkzMmlyEgsR5XnHVdPa3032S9FcV5v1W/2b6b7Jcn4nYeR1vF/tXD95pejatBZ/F/tXD95pejatBVXAj5BCELpwEIQgAQhCABCEIAkplThVmFTMKVgTtKlYVXaVK0pGh0SvZmBB2qoKTt3s8JVsOSyo5MUZ8lIzceCr+Tu5PCfYnNwp2nwD1/crEpCUqwY16OvLJ+xWgAQEhKaXJpcrUTsCVFVdYxrFv7JznKMlOkKynwhjDRompl665oB63RDjUeSQCGtLRvnXQFZ3AXDdXE1HTQq4ZjQCfyqmWF5MiGOaTpAmy1azQQQdCCDssbahUzgKenZfWP/m5UaX9nbX0UuHuMj6DzTZhMTWOUEVKFPrlOTsklpJG1bGCqOLGl/wAogGA0tiQDlIJNxtTaLQ0QJi+pJ1M6k8qdnXVF+zjY9zl531WP2b6X7Jd+SuA6q/7N9L9kuZPFnYeQvBHHfJQot6xOWnTbPXYnKwCYycit/H3ufyv4EIUlORTQg+Pvc/lfwI+Pvc/lfwIQjuSDQg+Pvc/lfwI+Pvc/lfwIQjuSDQg+Pvc/lfwI+Pvc/lfwIQjuSDQg+Pvc/lfwI+Pvc/lfwIQjuSDQg+Pvc/lfwJzeP/c/lfwIQjXINCJG9UHufy34E8dULufy39NCFzWzuhDh1Q+5/Lf007/ETufy39NCFzUw0oP8RO5/Lf00n+Ifc/lv6aEI1MNKE/xD7n8t/TTT1Qu5/Lf00qF3Ww0ob/iB3P5b+mmu6oHc/lvwJEI1yOaERu4/dz+W/Ak+Po/h/K/gQhd1yDQg+Pvc/lfwI+Pvc/lfwIQjuSDQg+Pvc/lfwLkuP3Gfr/WfzWXL1z9fNObJ/pG5CEs5yaOxikz/2Q==">
            <a:hlinkClick r:id="rId3"/>
          </p:cNvPr>
          <p:cNvSpPr>
            <a:spLocks noChangeAspect="1" noChangeArrowheads="1"/>
          </p:cNvSpPr>
          <p:nvPr/>
        </p:nvSpPr>
        <p:spPr bwMode="auto">
          <a:xfrm>
            <a:off x="71438" y="-1790700"/>
            <a:ext cx="3609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6" descr="data:image/jpeg;base64,/9j/4AAQSkZJRgABAQAAAQABAAD/2wCEAAkGBxQTEhUUEhQVFhQWGBcVFBgUFBcVFxQUFBQWFhQXFhQYHCggGBolHBQXIjEjJSkrLi4uFx8zODMsNyguLisBCgoKDg0OGxAQGywmHyQsLCwsLCwsLCwsMCwsLCwsLDYsLCwsLCwsLC8sLCwsNCwsLCwsLCwsLywsLC0sLCwvLP/AABEIAOUA3QMBIgACEQEDEQH/xAAbAAABBQEBAAAAAAAAAAAAAAAAAQIDBAUGB//EAE8QAAEDAgMCBQ4JCgYCAwAAAAEAAhEDIQQSMUFRBQZhcYEHEyI0ZHORoaOxs8HR8BUWMlKDk8Ph4hQjJEJEU1TS4/EXQ2J0tMI1ojNj0//EABkBAAMBAQEAAAAAAAAAAAAAAAACAwQBBf/EACcRAAICAQMEAwACAwAAAAAAAAABAhEDEiExBBMyQSJRYULwFHGB/9oADAMBAAIRAxEAPwDd4B4Gw5w1AnD0STRpEk0mEkmm2STGqv8AwFhv4ah9TT9ifxdH6Lh+80vRtWmGrckqMbbsym8A4b+HofUs9imZwFhf4ah9TT/lWiGpwajYNyg3gHC/w2H+pp/yqVnAGF/hsP8AUU/5VdaFI1K0hkyhU4AwuUxhcNMGJoU4mLT2Oi8zfgaRJJpUpJk/m2DXkAsvXnNBBBuCCDzGxXP8NcXqRawUg2m7Nc3+R+tabxbzLPlha2K45Uef/B1H91T+rb7FucVeLuHq1HOqUGFrBmAFIEOcDoSB/wCu1bzeKFO354n51m3G2L28a3MM2nSaGUmw3W0xJ25nXKnGGl3NjynqVRKZ4BoF1sJhQyGmTRYXTPZNyZRFts67FP8AAGE/hcP9RT/lVg4j/SPD9yUYgz8keH7lTvY/sTtz+jnOLHF6lke6thqUudLeuUKc5covGW07uRX+EeKODqtj8nosd+q5tJgIPLAuORatKsS6IF72Og9exZfCfB+IJLqOIdBN2OMAX/VeB2I5PGmTi42txXadMweAuLNNr6rOt0S+m8AtfQY6m9lr5ssh0XEdPJncZ+L1KlWcesUwx5lh62wDQEgQNkwvQ8NhmUwQwRJLjcuLnHUlxuTzqDhbB9eouZtIlulnC4uQYCJY7jR1TadnK8XuKODqNbUcyk4OEZCxoLX3Bkg3FiRYHTpxcTwfSouez8mw5kuAL6ALgJIGXOOx0n2rsuAOAjSBe61a7WwYblsRMTIO2R0TdQcYOAM5YaYaHE9lECczrmGtmGzdx6UOD0bcnFL5b8HCfB1H91T+rb7EfB1H91T+rb7F0+G4q13Z80My/JzXDzfQjQaXjam4Pi1Uc7LULaUzlzEOLiNzQdIBM829Ze3P6NHcic18HUf3VP6tvsR8HUf3VP6tvsV7FUsj3N+a4tvyGPUo0jtOh1uir8HUf3VP6tvsWpxdw2FZWmtRolhaRLqTXBpsQYi+kdKqoXYyp2catUd/T4MwD2ZxRwuSLu61SEb5kWK86r8FUWuc0U6TgCQHBjYcNhFlLCVPPJqXAsYaSr8HUf3VP6tvsXN8csJTb1rKxjZzzlaBMZNYC65cvx3/AMn6T/okjyOz2Di239Ew/eaXo2rVDVmcXO1MP3il6Nq12r0/Rg9iBicGKRoQ94bqYsTJsABEy7Qa+fcls7Q3InNakqVWtbmJtaIkzOkAXPQnvcBc2XLO0Q1q0WGu3k+9VyZMnVAvPKSfCUsb15ubK5tr0bMeNJX7EHt8yEpckUCoJWpEAoAdRcA4TpsOwGDr0K2RP3Ko63vsTI/uLHwrVi6jQtLRCeHU7st5E4NULcT84dIv0wmYhwJtcR0TJ8a1SzxUXJbkFjd0xcXgGVfliSAQHBxaQDBMEHkCkw+HawQ2bTBc5zyJiRmcSYsLcirskaEid3sUgxDuQ9EeNTj1MHzsO8MlwWZVfC8HU2PdUa2Hv+U4kk3MkCTYcgQ7Ek6ADx+CyhOIeWkBzQ4tsQNCRY6+8J3nx/YqxTPPMZXL6j3mJc4kwIFzsG5Qp1SmWktdYgkHnBgpqyN27NKVKgQhC4dBC6Lgbi62vRL+uQ+SABcNI0Dxry22FYOIoOY4scIc0wRyhPKDSsRTTdEa5fjv/k/Sf9F1C5fjv/k/Sf8ARcjyMz2Pi52ph+8UvRtWs1Y/Fs/omH7zS9G1azV6foweycJKlBrvlNDhucJG3YbfrHwoYirUyjlOgSN1uMtyCs1rYAFwS4bcpfOY323Ph3FMJnWekyk15zdKXLzcuZzf4bMeNRX6K5MTgUEblAqIhCEACRKkQA53s8yRK8bdiRAAhCEACHalInO1QAx+hjWLc6rir2URG7/U0a9I3K0oK8jsm631uJhUxtXROadWcpxk4KfSfnJzNqEmQLBxMlp9W9Y69JZTbVp9bqCQ4D22O8HTo5VwPCfB76Ly1wIEnKSLOaDYgrRkgvKPBPHL+LKiEIUipf4H4Vfh3Zm3Bs5p0cBpfYb6rsqtDDYqA4Drj6bakizww2HZbYNoXnyv8D8JmhUzhodYtgmLEg2POPGVbHkraXBKcL3RuYnivTpB1R9VxYwTlygF17NzTtsLDauC6pvBRaaD2Adbqh72AHQFtIkX3Fy6bhfh2piAGuDWtBmGzc7ySeXxrjeOvCD8mHYTLW9dyg7M3W5AO6yZyhwkcUZcs9X4tD9Ew/eaXo2rWasni08fkuHbtFCifDTEc+hWwxbfRl9kzFVr/KM9HN/cFW2qliXgPgm5A/t5vCsvUbwZfD5AkQheabAHt8yEBCAF150iROF0AIgBLCQlACiyAAkRKAFtzJCErtUgKABKR6to3IAB5EhQARzeEJjm5pFo0PKnJjHQBvgfeuo4x9IZQANluSIiLKHjBhxVwzzEuaC9u8Obr4pUzTKnwtQCQdpkeDTnstXTzbbiyOWKrUjy9C6vjZwG1reu0m5QD+caNIOjgNl7HnXKLk4OLoaMtSBCEJBgXL8d/wDJ+k/6LqFgcc8E5zKDxGUmq0X2tFInZ/qCaC3Fk6PV+ADGEwxDM0UaRGliabG7TaxN9wK2aLIAGsb49Sy+LXamG7xS9G1a7F6Xow+x5cAJOizalIOknaSbgGJ2T4uhaFX5Lttj5lXDR7kLF1Mmqo04Yp3ZSpNcybywTIMktjdtKtNuJGhSVG2J3X5CNx3quxwZDSZknLyN5ebesz+Sv2WXx29FoNPnUebdfxDwqDrTnEy4xNotaeS5tzK0GRr7+xK0kMm2Mc4jW/N/dFKoHAEbU8QbWvbpVam4U7SbmIjQnl3ISTX6cbaf4WnJEuVIQkHBACXKdyCLIAQoQhACt1CanbEiABMIAkp6ZVFvB0ibrqOMKe3fNxu508i3OqlJmRzjIDTrJi+w7o1V0nkTSVPYWLtblijVDhBuY7IRa89GxeecYcG2liHsb8mzgN2YAwOQSu6B6OUe9wsDjdg3VMj2MJcJa4NaXSNWm1946QtXcWWNeyOhwlfo5NOpsLjDQSToAJJ6Aug4P4pVHgGo4U76EZnRviYC6rgzgunQBFMGTqSZJ5J3Ijhb5OyypcGJxa4vZQX4imM1sjXXgbSW6Tpque6sYthfp/sV6QXevxLzPqtVS9uFJY5l69nxNus37EkLQ4qMaRFO5WzseLXamH7xS9G1azVkcWu1MN3il6Nq1QVb0T9k7Sq1enluNNvJyjkU4Kc4SCN4jwqU4KSpjxk07RQfptjk2yo6OHEk7dbmdu0n3sNqmDbw7p5eZKBt2QvN+UfibKUtxMvN5/Eo2tvymSTvuE9I+f7pExmhG7Yve2tzeUPZmFxeDy74v7wmZomdjSZ2WIv51BRxJLh2VOCTYTm6AejoVVF8om5LhligIAEk8+vhUgKYbc3jEnxqKvUdYM1Osi45QNqnTkx7UUTucBqYT26c+iqMwgM5pM3vB0BjUQNTpvUuGpBpIbI0i/ijTdcJmo1szicr3RIhLlKFMcUi3vompQUhCABNcYCcq7qsOAINyROwGexHjHvp2KsWTodVpS2+kQfUeiEMdEDMDAgk2mNbqcpsJtW1MNO9oAVIHQQReLRybelMQCuRk4u0daTVMmdiTsA6fYFE55O09FvMiyRw3X9pVHmyS2sTtwRYwY7E6a2joHqXnvVk/ZfpvsV6O1sAAbPeV5v1Yj2r9N9it7VQoyp3I6vi2f0TD95pejatRpWPxbP6Lh+80vRtWrK0eiXsna5SgqsHKRrkrR1MkqMDhB+8cyquaW2dpv2fceQq00pzHG9ogwNLiBe3r3KGTFGfJSE3HgpNpuOgPTbzpXMO49AnzK4SkzKf+LCh+/Iqtw7juGy9z4uZS/ko3n/1267FLnQHKkcMEuBHkk/ZRrNg5eaOUe4Pg5UrSFdcwHUAxvEqLE0pE6AAm1jMaz6lGXSpvZlFma5IMyGoylAB3LCahEQnZVWqYva0E+IXTKLfBxyS5JwE4Deq5xBgQJO0Aiw321T6VUO0P3c42IcWtziknsPIUGKpZhGk7uS884TcRiy0wMuz5Totf2eJPFcENNpm+Ul0QJ2J4wkqkhJTi/iyWi8OEi4PJ40rhCbh6eVuX3lOlJKr2KK63ESgJQd1kOKU6HvzJ+GZLp2Dz/284TGMLtOk7vaVca0AQFr6fE71Mz5cn8UDl5p1Yf2X6b7JekvK806sB7V+m+yW2S+JCPkdTxdP6Lh+80vRtWkHrL4v9q4fvNL0bVoKy4JPksNKlaVWa5TNK4wRYa5OzqAOS5ktDWSOcmFyaXJsrtHLJAVKwKFimYuM6hxJEQJv4BtKjxbhljadPCFLF56PDHsTa1PMI26jn9/OpyunQ65KZKU6IA1mbaj70FeS01szcnY0u2+DniyRrI9u9Dd/QnI/AGubPvomtEHZe8xGka79VImP1HP6ihAxXUwdQDzgFHWxMAa2jwD1eJPbqlc6IIveb25vHdNB703sLNbWluNfSNPWLm0bJPLG/wAaaHBGJc5/JpAmRZ0k9MDwKrRwrm/J62DEaG6rkjjbelksbyJLUi4E6nTzGNg19gTWNJIG33kx76q61oAgJunw6vk+DuXJWyFAgQE1zkjnKJzl6CRlbFc5ebdV49rfTfZL0Ved9V4dq/TfZIn4hDyOo4v9q4fvNL0bVoLP4v8AauH7zS9G1aCquBHyKCpGuUuAwRqkgECI15Vc+An/ADm+P2JXOKdM6ot8FEPRnV74Df8AOb4/Yl+BH/Ob4/Yl7kPs7ol9GeXpWlX/AIDf85vj9iUcCv8AnN8fsR3IfYaJfRUaU8OVscDv+c3x+xL8EP8AnN8fsXNcfs7ol9FXOntcqteqGVzQJGcMbVgT8h7nMBkiJzMNlPTKNmrRzdBimiM27Xmm8+foVUydwHPfl22V8KgB4pHgMLF1UaqRpwu9hYhIlCWfcrEaREhEpzkxzo59iAEbcCduWfFKqV8Q6flRaZyZhoNxtF9d6uU2WjcEoBnf6/bu6FaEkkyM4ttFYY1sfrHmabnbCnp1ARI9mhhOSqcnH0iiUvbJMIZcea9vBfoPhCtFV8Jqej1qw5elh8EY8nkyJwlNyqZxA1IGgva5MAeFLCtZOiEMXnPVhHav032S9LBEkTcRI3Tp5l5r1Y/2X6b7FJN/EeHJ0nF/tXD95pejatBZ/F/tXD95pejatBaFwSfJscW/lP5h5yt5YPFv5T+Yecp/GfhWrh2Z6Taby6GU6bi4Pq1nTkpsgEXiSTZoDibAlY83mzRi8RvG2uWtoNL3U6NSu2niKjXmmWUjTqFv5wEFmaqKTMwIP5yxGqxPhI0auIo4Zzg/PgwBWqnE0qYxNd9HM0Zs7XFrcxplwFmERmcTr1OMtNpfTrAuqNJY5lGnUq3Zh6FaqPk3AFcGdCCNshVTxkwrGsbQpnKX0TlbQe0llcVDRq06YZLgXUiAQNhJgCVMoZ3xxrtfUdUbTbRY7FMJeGNLfyRlU9ctXdVfPWQ7IKIIbUBBOWXxYbjFiquIZRdUpsNPE0A89aDc9OtQxDzTcxmIflk0gQS6eybLbdlv1+MGEa01yx0Fruu1Bh3zTZTeabxWdlluVzXAtPzSYgSqlPjBhGCq2tSFJlKpVZPWHdaP5NnqiHZcpcGNc+BpDouCgDrULHr8ZsMwvDqkZKhpP7F0B7aDsQ68aCm1xnSWka2Vrg3hWnWLgzOHMy5m1GOpuAeCWOyuAlpg33tcNQQADmOFP/LP/wBlR/5OIWiwLP4S/wDLP/2VH/k4haTFox+JCfkSNVKsIcfD0nX29Kt1XQ0ncLc+xUR78qz9VJKNFcK3sVCELAagc4W37t6bBkcxFrwbR6/AlNiD77SlTbI5yLGvQmp3XI1NueFE+s0RJjNcbvCuU3wDaXI6sdu4TfngefxKk3GXu5oG0ZXSAOXfcK8920QRpI0sRB8R8JSwraoqKtf22R0ycnT/ALSHUTcQdfNreeZXHOiOWyp0vlN5/UVdIWnpX8P+k83kAdNxcciax8gG4nYbHwJQ2J94tFt2ioVqhdJkQJyxybZ5wrTmoK2TjFydIvke/wBy816sf7L9N9kvSivNerF+y/TfYrs+Aj5HR8X+1cP3ml6Nq0Fn8X+1cP3ml6Nq0FoXBJ8mxxb+U/mHnKm4Q4ENTEMris9jmMLGNDabmtzGXvaHtMPcIaTuEbTPN4vDNqNLHglpiYc5psZHZNII03rP+LuH+a/6+v8AzqE8TlK0VhkSVHYUOLbW1X1TUe59TOXzlAJqUMNQcQALWwrTzudyRC/io2WOZVqMexmGptcMhthOv5JDmkHN+UODuQCI1XLfF3D/ADX/AF9f+dHxdw/zX/X1/wCdJ2JDd1G3wl1P6Ndrm1KtQ5mPa5zm0nuD6tSpUfUpZ2EUXk1XAlgHYhotlBWlT4st64XPq1H0+u1K4pODMgqVmOY64bmLYqP7Ek3dOwRyXxdw/wA1/wBfX/nR8XcP81/19f8AnR2JB3UdDS4i0A3K99V4OHqYZ+Zzez669zn1TA/+X848SLQ42WrwFwI3DZ8pBL8sxSpUhDRA7GkxoJuSSZubQLLim8XMP81/19f+dTN4s4b5j/r6/wD+iOzIO6jQ4R/8s/8A2VH/AJNdabFk8GcDUaDi+kwhzmhrnF73ktaSQJe42kk9K1WJ4xpUJJ27G4vQc/tPqVfKrj2ZhB/tyqjG/UWKxdVF2pGjA1wOypCkT2uKyGgY9swRePN7x4Eyo4x2Ivy+wqXOUhE668vmTJo40yq2gDd3ZHfEydIa3dJj+62GcCPcOycG/wCmM/jkRzCedUM0EH5rmujacrg4jxLcp8Jk1GtDW5XOLQ7PezHPnLl25d+1M8+ONPI6tqK/2+CbjXBh18J1pxY6NWulogOBJAkbDI5dBvSzJ9l1c4Zbmr5f/rYb7s9SfUijSDRAvvJ1POtCw63b4EeTSqRFh6JmT0D1n3+6aq+AT7zsTlFi/knnHnC1KKhGokb1PcrPeTqegWCQMzEC9924IU2Ebqegev35FhxXkyLUaZ1COxYjYvNOrF+y/TfZL0l5XmnVg/Zfpvslvn4mWPkdNxf7Vw/eaXo2rQWfxf7Vw/eaXo2rQWhcEnyCEIXTgIQhAAhCEAOYp2FV2lTMK4wJ2FSNKgBT2lI0MWQVXxbLg77HwEg+LzblKwpuLHYzuIPqPiJUcsbg0Ug6kislG9NThovJN41R1qsbCSdAPeymAUTmX2aDpEm0rsa9iyutiNud1yYtYDmjXafFZaHBGJbSgPbOuV+WXDeCRcjzTu0rocwkAbSbc8KscjvZCuCStlnF1w+uHt0hrbgiSM5Njs7PxHnUxUFHDkEEm43abulTOK3YoyS+RmyNN7A1VcS7so3adO31Ky0qDE0zMgSIi2yJ9q5nTcGkGJpSVkB5NdBzmwV5rYAG5Q0KJmTs05z93nUzil6fG4x35Z3LPU9iN5XmfVeYZw5zGD121obHWtLTdelOK826rx7W+m+yWiXiSj5HU8X+1cP3ml6Nq0Fn8X+1cP3ml6Nq0FZcCPkEIQunAQhCABCEIAE5rk1CAJ6ZUrVBTKnalZ1E1NSxIg8yhaVKCpsZFF4LTB8O9Viamx062LNd19l1p4tlp3T4NvmnoVZedlj25bLZmuD1rdlfrrsskBztwMW29IUlGqHC3Md4O4jenFg3e/OkY2DNuXsYJ6d6i3FlEpIeQpaAk8guefd77kxrc1hptO771caABA02LR0+G3qZPLk/igJTHlKSoyVvRlHNKeCoJSyu0csmLkxzkzMmlyEgsR5XnHVdPa3032S9FcV5v1W/2b6b7Jcn4nYeR1vF/tXD95pejatBZ/F/tXD95pejatBVXAj5BCELpwEIQgAQhCABCEIAkplThVmFTMKVgTtKlYVXaVK0pGh0SvZmBB2qoKTt3s8JVsOSyo5MUZ8lIzceCr+Tu5PCfYnNwp2nwD1/crEpCUqwY16OvLJ+xWgAQEhKaXJpcrUTsCVFVdYxrFv7JznKMlOkKynwhjDRompl665oB63RDjUeSQCGtLRvnXQFZ3AXDdXE1HTQq4ZjQCfyqmWF5MiGOaTpAmy1azQQQdCCDssbahUzgKenZfWP/m5UaX9nbX0UuHuMj6DzTZhMTWOUEVKFPrlOTsklpJG1bGCqOLGl/wAogGA0tiQDlIJNxtTaLQ0QJi+pJ1M6k8qdnXVF+zjY9zl531WP2b6X7Jd+SuA6q/7N9L9kuZPFnYeQvBHHfJQot6xOWnTbPXYnKwCYycit/H3ufyv4EIUlORTQg+Pvc/lfwI+Pvc/lfwIQjuSDQg+Pvc/lfwI+Pvc/lfwIQjuSDQg+Pvc/lfwI+Pvc/lfwIQjuSDQg+Pvc/lfwI+Pvc/lfwIQjuSDQg+Pvc/lfwJzeP/c/lfwIQjXINCJG9UHufy34E8dULufy39NCFzWzuhDh1Q+5/Lf007/ETufy39NCFzUw0oP8RO5/Lf00n+Ifc/lv6aEI1MNKE/xD7n8t/TTT1Qu5/Lf00qF3Ww0ob/iB3P5b+mmu6oHc/lvwJEI1yOaERu4/dz+W/Ak+Po/h/K/gQhd1yDQg+Pvc/lfwI+Pvc/lfwIQjuSDQg+Pvc/lfwLkuP3Gfr/WfzWXL1z9fNObJ/pG5CEs5yaOxikz/2Q==">
            <a:hlinkClick r:id="rId3"/>
          </p:cNvPr>
          <p:cNvSpPr>
            <a:spLocks noChangeAspect="1" noChangeArrowheads="1"/>
          </p:cNvSpPr>
          <p:nvPr/>
        </p:nvSpPr>
        <p:spPr bwMode="auto">
          <a:xfrm>
            <a:off x="223838" y="-1638300"/>
            <a:ext cx="3609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http://exploringafrica.matrix.msu.edu/images/greatz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752601"/>
            <a:ext cx="2438400" cy="31140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9"/>
          <p:cNvSpPr>
            <a:spLocks noChangeArrowheads="1"/>
          </p:cNvSpPr>
          <p:nvPr/>
        </p:nvSpPr>
        <p:spPr bwMode="auto">
          <a:xfrm>
            <a:off x="152400" y="2305614"/>
            <a:ext cx="269959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African civilizations developed in sub-Saharan west and east Africa.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Trade brought important economic, cultural, and religious influences to African civilizations from other parts of the Eastern Hemisphere.</a:t>
            </a:r>
            <a:endPar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cxnSp>
        <p:nvCxnSpPr>
          <p:cNvPr id="23" name="Straight Connector 22"/>
          <p:cNvCxnSpPr/>
          <p:nvPr/>
        </p:nvCxnSpPr>
        <p:spPr>
          <a:xfrm>
            <a:off x="2711707" y="949366"/>
            <a:ext cx="504439" cy="268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1"/>
            <a:endCxn id="5" idx="3"/>
          </p:cNvCxnSpPr>
          <p:nvPr/>
        </p:nvCxnSpPr>
        <p:spPr>
          <a:xfrm flipH="1">
            <a:off x="5927853" y="764700"/>
            <a:ext cx="396747" cy="52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0"/>
            <a:endCxn id="18" idx="2"/>
          </p:cNvCxnSpPr>
          <p:nvPr/>
        </p:nvCxnSpPr>
        <p:spPr>
          <a:xfrm flipV="1">
            <a:off x="7668345" y="5029199"/>
            <a:ext cx="6054" cy="160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0" name="Straight Connector 7169"/>
          <p:cNvCxnSpPr>
            <a:stCxn id="11" idx="1"/>
            <a:endCxn id="15" idx="3"/>
          </p:cNvCxnSpPr>
          <p:nvPr/>
        </p:nvCxnSpPr>
        <p:spPr>
          <a:xfrm flipH="1" flipV="1">
            <a:off x="5907071" y="5645059"/>
            <a:ext cx="405420" cy="378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2" name="Straight Connector 7171"/>
          <p:cNvCxnSpPr>
            <a:stCxn id="10" idx="3"/>
            <a:endCxn id="15" idx="1"/>
          </p:cNvCxnSpPr>
          <p:nvPr/>
        </p:nvCxnSpPr>
        <p:spPr>
          <a:xfrm flipV="1">
            <a:off x="2851999" y="5645059"/>
            <a:ext cx="364147" cy="99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74" name="Straight Connector 7173"/>
          <p:cNvCxnSpPr>
            <a:stCxn id="2" idx="4"/>
            <a:endCxn id="9" idx="0"/>
          </p:cNvCxnSpPr>
          <p:nvPr/>
        </p:nvCxnSpPr>
        <p:spPr>
          <a:xfrm flipH="1">
            <a:off x="4551218" y="4184073"/>
            <a:ext cx="20782" cy="6266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393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299" y="2482334"/>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08453" y="3080447"/>
            <a:ext cx="2819400" cy="369332"/>
          </a:xfrm>
          <a:prstGeom prst="rect">
            <a:avLst/>
          </a:prstGeom>
        </p:spPr>
        <p:txBody>
          <a:bodyPr wrap="square">
            <a:spAutoFit/>
          </a:bodyPr>
          <a:lstStyle/>
          <a:p>
            <a:pPr algn="ctr"/>
            <a:r>
              <a:rPr lang="en-US" b="1" i="1" u="sng" dirty="0" smtClean="0"/>
              <a:t>STANDARD WHI.10d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182" y="1106904"/>
            <a:ext cx="2692671" cy="369332"/>
          </a:xfrm>
          <a:prstGeom prst="rect">
            <a:avLst/>
          </a:prstGeom>
        </p:spPr>
        <p:txBody>
          <a:bodyPr wrap="square">
            <a:spAutoFit/>
          </a:bodyPr>
          <a:lstStyle/>
          <a:p>
            <a:pPr algn="ctr"/>
            <a:r>
              <a:rPr lang="en-US" b="1" dirty="0"/>
              <a:t>West African kingdoms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 y="213286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243074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053" y="27253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0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8070" y="457199"/>
            <a:ext cx="2482730" cy="1200329"/>
          </a:xfrm>
          <a:prstGeom prst="rect">
            <a:avLst/>
          </a:prstGeom>
        </p:spPr>
        <p:txBody>
          <a:bodyPr wrap="square">
            <a:spAutoFit/>
          </a:bodyPr>
          <a:lstStyle/>
          <a:p>
            <a:pPr algn="ctr"/>
            <a:r>
              <a:rPr lang="en-US" dirty="0"/>
              <a:t>Location of Ghana, Mali, and Songhai empires relative to Niger River and the Sahara</a:t>
            </a:r>
          </a:p>
        </p:txBody>
      </p:sp>
      <p:sp>
        <p:nvSpPr>
          <p:cNvPr id="12" name="Rectangle 11"/>
          <p:cNvSpPr/>
          <p:nvPr/>
        </p:nvSpPr>
        <p:spPr>
          <a:xfrm>
            <a:off x="108943" y="2505575"/>
            <a:ext cx="2438400" cy="923330"/>
          </a:xfrm>
          <a:prstGeom prst="rect">
            <a:avLst/>
          </a:prstGeom>
        </p:spPr>
        <p:txBody>
          <a:bodyPr wrap="square">
            <a:spAutoFit/>
          </a:bodyPr>
          <a:lstStyle/>
          <a:p>
            <a:pPr algn="ctr"/>
            <a:r>
              <a:rPr lang="en-US" dirty="0"/>
              <a:t>Importance of gold and salt to trans-Saharan trade</a:t>
            </a:r>
          </a:p>
        </p:txBody>
      </p:sp>
      <p:sp>
        <p:nvSpPr>
          <p:cNvPr id="13" name="Rectangle 12"/>
          <p:cNvSpPr/>
          <p:nvPr/>
        </p:nvSpPr>
        <p:spPr>
          <a:xfrm>
            <a:off x="6419689" y="872697"/>
            <a:ext cx="2677071" cy="646331"/>
          </a:xfrm>
          <a:prstGeom prst="rect">
            <a:avLst/>
          </a:prstGeom>
        </p:spPr>
        <p:txBody>
          <a:bodyPr wrap="square">
            <a:spAutoFit/>
          </a:bodyPr>
          <a:lstStyle/>
          <a:p>
            <a:pPr algn="ctr"/>
            <a:r>
              <a:rPr lang="en-US" dirty="0"/>
              <a:t>Roles of animism and Islam</a:t>
            </a:r>
          </a:p>
        </p:txBody>
      </p:sp>
      <p:sp>
        <p:nvSpPr>
          <p:cNvPr id="14" name="Rectangle 13"/>
          <p:cNvSpPr/>
          <p:nvPr/>
        </p:nvSpPr>
        <p:spPr>
          <a:xfrm>
            <a:off x="6516366" y="2782669"/>
            <a:ext cx="2543560" cy="923330"/>
          </a:xfrm>
          <a:prstGeom prst="rect">
            <a:avLst/>
          </a:prstGeom>
        </p:spPr>
        <p:txBody>
          <a:bodyPr wrap="square">
            <a:spAutoFit/>
          </a:bodyPr>
          <a:lstStyle/>
          <a:p>
            <a:pPr algn="ctr"/>
            <a:r>
              <a:rPr lang="en-US" dirty="0"/>
              <a:t>City of Timbuktu as center of trade and learning</a:t>
            </a:r>
          </a:p>
        </p:txBody>
      </p:sp>
      <p:sp>
        <p:nvSpPr>
          <p:cNvPr id="15" name="Rectangle 14"/>
          <p:cNvSpPr/>
          <p:nvPr/>
        </p:nvSpPr>
        <p:spPr>
          <a:xfrm>
            <a:off x="107342" y="4079265"/>
            <a:ext cx="5155783" cy="25826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60328" y="4350327"/>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s://encrypted-tbn2.gstatic.com/images?q=tbn:ANd9GcSP99DYKhn9g-CLyYoKYEtv53R-Qd6hhJA_f6eg9OSYUFLH8Ck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46" y="4191000"/>
            <a:ext cx="4861054" cy="235916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a:stCxn id="7" idx="0"/>
            <a:endCxn id="4" idx="1"/>
          </p:cNvCxnSpPr>
          <p:nvPr/>
        </p:nvCxnSpPr>
        <p:spPr>
          <a:xfrm flipV="1">
            <a:off x="1349435" y="1291570"/>
            <a:ext cx="1885747" cy="841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4" idx="1"/>
          </p:cNvCxnSpPr>
          <p:nvPr/>
        </p:nvCxnSpPr>
        <p:spPr>
          <a:xfrm>
            <a:off x="2711707" y="914399"/>
            <a:ext cx="523475" cy="377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0"/>
            <a:endCxn id="5" idx="3"/>
          </p:cNvCxnSpPr>
          <p:nvPr/>
        </p:nvCxnSpPr>
        <p:spPr>
          <a:xfrm flipH="1" flipV="1">
            <a:off x="5927853" y="1291571"/>
            <a:ext cx="1860294" cy="1139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1"/>
            <a:endCxn id="4" idx="3"/>
          </p:cNvCxnSpPr>
          <p:nvPr/>
        </p:nvCxnSpPr>
        <p:spPr>
          <a:xfrm flipH="1">
            <a:off x="5927853" y="1195863"/>
            <a:ext cx="491836" cy="95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2"/>
            <a:endCxn id="2" idx="0"/>
          </p:cNvCxnSpPr>
          <p:nvPr/>
        </p:nvCxnSpPr>
        <p:spPr>
          <a:xfrm flipH="1">
            <a:off x="4571999" y="2125942"/>
            <a:ext cx="1" cy="356392"/>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3"/>
          <p:cNvSpPr>
            <a:spLocks noChangeArrowheads="1"/>
          </p:cNvSpPr>
          <p:nvPr/>
        </p:nvSpPr>
        <p:spPr bwMode="auto">
          <a:xfrm>
            <a:off x="6360328" y="4700615"/>
            <a:ext cx="270950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States and empires flourished in Africa during the medieval period, including Ghana, Mali, and Songhai in west Africa, Axum in east Africa, and Zimbabwe in southeastern Africa.</a:t>
            </a:r>
            <a:r>
              <a:rPr kumimoji="0" lang="en-US" altLang="en-US" sz="20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31" name="Straight Connector 30"/>
          <p:cNvCxnSpPr>
            <a:stCxn id="15" idx="0"/>
            <a:endCxn id="7" idx="3"/>
          </p:cNvCxnSpPr>
          <p:nvPr/>
        </p:nvCxnSpPr>
        <p:spPr>
          <a:xfrm flipV="1">
            <a:off x="2685234" y="2967241"/>
            <a:ext cx="20054" cy="1112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865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ps.pearsoncustom.com/wps/media/objects/2427/2486120/chap_assets/maps/map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57212"/>
            <a:ext cx="8610600" cy="584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76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America! </a:t>
            </a:r>
            <a:endParaRPr lang="en-US" dirty="0"/>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#11</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458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WHI.8a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292" y="227146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1" y="258770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3" y="76200"/>
            <a:ext cx="270668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76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371849" y="4440548"/>
            <a:ext cx="2400300" cy="2188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43855" y="911225"/>
            <a:ext cx="2698173" cy="646331"/>
          </a:xfrm>
          <a:prstGeom prst="rect">
            <a:avLst/>
          </a:prstGeom>
        </p:spPr>
        <p:txBody>
          <a:bodyPr wrap="square">
            <a:spAutoFit/>
          </a:bodyPr>
          <a:lstStyle/>
          <a:p>
            <a:pPr algn="ctr"/>
            <a:r>
              <a:rPr lang="en-US" b="1" dirty="0"/>
              <a:t>Beliefs, traditions, and customs of Islam</a:t>
            </a:r>
          </a:p>
        </p:txBody>
      </p:sp>
      <p:sp>
        <p:nvSpPr>
          <p:cNvPr id="10" name="Rectangle 9"/>
          <p:cNvSpPr/>
          <p:nvPr/>
        </p:nvSpPr>
        <p:spPr>
          <a:xfrm>
            <a:off x="48491" y="725905"/>
            <a:ext cx="2690925" cy="646331"/>
          </a:xfrm>
          <a:prstGeom prst="rect">
            <a:avLst/>
          </a:prstGeom>
        </p:spPr>
        <p:txBody>
          <a:bodyPr wrap="square">
            <a:spAutoFit/>
          </a:bodyPr>
          <a:lstStyle/>
          <a:p>
            <a:pPr algn="ctr"/>
            <a:r>
              <a:rPr lang="en-US" dirty="0"/>
              <a:t>Monotheism: Allah (Arabic word for God)</a:t>
            </a:r>
          </a:p>
        </p:txBody>
      </p:sp>
      <p:sp>
        <p:nvSpPr>
          <p:cNvPr id="11" name="Rectangle 10"/>
          <p:cNvSpPr/>
          <p:nvPr/>
        </p:nvSpPr>
        <p:spPr>
          <a:xfrm>
            <a:off x="117305" y="3105834"/>
            <a:ext cx="2622112" cy="646331"/>
          </a:xfrm>
          <a:prstGeom prst="rect">
            <a:avLst/>
          </a:prstGeom>
        </p:spPr>
        <p:txBody>
          <a:bodyPr wrap="square">
            <a:spAutoFit/>
          </a:bodyPr>
          <a:lstStyle/>
          <a:p>
            <a:pPr algn="ctr"/>
            <a:r>
              <a:rPr lang="en-US" dirty="0"/>
              <a:t>Qur’an (Koran): The word of God</a:t>
            </a:r>
          </a:p>
        </p:txBody>
      </p:sp>
      <p:sp>
        <p:nvSpPr>
          <p:cNvPr id="12" name="Rectangle 11"/>
          <p:cNvSpPr/>
          <p:nvPr/>
        </p:nvSpPr>
        <p:spPr>
          <a:xfrm>
            <a:off x="6553200" y="348887"/>
            <a:ext cx="2483107" cy="1200329"/>
          </a:xfrm>
          <a:prstGeom prst="rect">
            <a:avLst/>
          </a:prstGeom>
        </p:spPr>
        <p:txBody>
          <a:bodyPr wrap="square">
            <a:spAutoFit/>
          </a:bodyPr>
          <a:lstStyle/>
          <a:p>
            <a:pPr algn="ctr"/>
            <a:r>
              <a:rPr lang="en-US" dirty="0"/>
              <a:t>Acceptance of Judeo-Christian prophets, including Moses and Jesus</a:t>
            </a:r>
          </a:p>
        </p:txBody>
      </p:sp>
      <p:sp>
        <p:nvSpPr>
          <p:cNvPr id="13" name="Rectangle 12"/>
          <p:cNvSpPr/>
          <p:nvPr/>
        </p:nvSpPr>
        <p:spPr>
          <a:xfrm>
            <a:off x="6352309" y="2879742"/>
            <a:ext cx="2711707" cy="369332"/>
          </a:xfrm>
          <a:prstGeom prst="rect">
            <a:avLst/>
          </a:prstGeom>
        </p:spPr>
        <p:txBody>
          <a:bodyPr wrap="square">
            <a:spAutoFit/>
          </a:bodyPr>
          <a:lstStyle/>
          <a:p>
            <a:pPr algn="ctr"/>
            <a:r>
              <a:rPr lang="en-US" dirty="0"/>
              <a:t>Five Pillars of Islam</a:t>
            </a:r>
          </a:p>
        </p:txBody>
      </p:sp>
      <p:sp>
        <p:nvSpPr>
          <p:cNvPr id="14" name="Rectangle 13"/>
          <p:cNvSpPr/>
          <p:nvPr/>
        </p:nvSpPr>
        <p:spPr>
          <a:xfrm>
            <a:off x="3392791" y="4457040"/>
            <a:ext cx="2400300" cy="2246769"/>
          </a:xfrm>
          <a:prstGeom prst="rect">
            <a:avLst/>
          </a:prstGeom>
        </p:spPr>
        <p:txBody>
          <a:bodyPr wrap="square">
            <a:spAutoFit/>
          </a:bodyPr>
          <a:lstStyle/>
          <a:p>
            <a:pPr algn="ctr"/>
            <a:r>
              <a:rPr lang="en-US" sz="2000" b="1" i="1" dirty="0">
                <a:latin typeface="Freestyle Script" panose="030804020302050B0404" pitchFamily="66" charset="0"/>
              </a:rPr>
              <a:t>Muhammad and his followers spread Islam.</a:t>
            </a:r>
          </a:p>
          <a:p>
            <a:pPr algn="ctr"/>
            <a:r>
              <a:rPr lang="en-US" sz="2000" b="1" i="1" dirty="0">
                <a:latin typeface="Freestyle Script" panose="030804020302050B0404" pitchFamily="66" charset="0"/>
              </a:rPr>
              <a:t> </a:t>
            </a:r>
          </a:p>
          <a:p>
            <a:pPr algn="ctr"/>
            <a:r>
              <a:rPr lang="en-US" sz="2000" b="1" i="1" dirty="0">
                <a:latin typeface="Freestyle Script" panose="030804020302050B0404" pitchFamily="66" charset="0"/>
              </a:rPr>
              <a:t>Islamic traditions and customs developed over centuries and created a distinctive Muslim culture.</a:t>
            </a:r>
          </a:p>
        </p:txBody>
      </p:sp>
      <p:sp>
        <p:nvSpPr>
          <p:cNvPr id="16" name="Rectangle 15"/>
          <p:cNvSpPr/>
          <p:nvPr/>
        </p:nvSpPr>
        <p:spPr>
          <a:xfrm>
            <a:off x="6038843" y="4154407"/>
            <a:ext cx="3054606" cy="2549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7305" y="4484009"/>
            <a:ext cx="2400300" cy="2188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256444"/>
            <a:ext cx="2819400" cy="23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http://upload.wikimedia.org/wikipedia/commons/f/f5/Qura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90" y="4484009"/>
            <a:ext cx="2600325" cy="222885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3"/>
            <a:endCxn id="5122" idx="1"/>
          </p:cNvCxnSpPr>
          <p:nvPr/>
        </p:nvCxnSpPr>
        <p:spPr>
          <a:xfrm flipV="1">
            <a:off x="5927853" y="911225"/>
            <a:ext cx="509460" cy="380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5" idx="1"/>
          </p:cNvCxnSpPr>
          <p:nvPr/>
        </p:nvCxnSpPr>
        <p:spPr>
          <a:xfrm>
            <a:off x="2739416" y="910571"/>
            <a:ext cx="47673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0"/>
            <a:endCxn id="5" idx="1"/>
          </p:cNvCxnSpPr>
          <p:nvPr/>
        </p:nvCxnSpPr>
        <p:spPr>
          <a:xfrm flipV="1">
            <a:off x="1404345" y="1291571"/>
            <a:ext cx="1811801" cy="1296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0"/>
            <a:endCxn id="4" idx="3"/>
          </p:cNvCxnSpPr>
          <p:nvPr/>
        </p:nvCxnSpPr>
        <p:spPr>
          <a:xfrm flipH="1" flipV="1">
            <a:off x="5942028" y="1234391"/>
            <a:ext cx="1624118" cy="1037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125" idx="0"/>
            <a:endCxn id="7" idx="2"/>
          </p:cNvCxnSpPr>
          <p:nvPr/>
        </p:nvCxnSpPr>
        <p:spPr>
          <a:xfrm flipV="1">
            <a:off x="1393953" y="4256444"/>
            <a:ext cx="10392" cy="227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29" name="Straight Connector 5128"/>
          <p:cNvCxnSpPr>
            <a:stCxn id="6" idx="2"/>
            <a:endCxn id="16" idx="0"/>
          </p:cNvCxnSpPr>
          <p:nvPr/>
        </p:nvCxnSpPr>
        <p:spPr>
          <a:xfrm>
            <a:off x="7566146" y="3940205"/>
            <a:ext cx="0" cy="2142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6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WHI.11a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8210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679" y="210388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216" y="862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210442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62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200266" y="3962400"/>
            <a:ext cx="2876711" cy="2712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69818" y="1106904"/>
            <a:ext cx="2658035" cy="369332"/>
          </a:xfrm>
          <a:prstGeom prst="rect">
            <a:avLst/>
          </a:prstGeom>
        </p:spPr>
        <p:txBody>
          <a:bodyPr wrap="square">
            <a:spAutoFit/>
          </a:bodyPr>
          <a:lstStyle/>
          <a:p>
            <a:pPr algn="ctr"/>
            <a:r>
              <a:rPr lang="en-US" b="1" dirty="0"/>
              <a:t>Mayan </a:t>
            </a:r>
            <a:r>
              <a:rPr lang="en-US" b="1" dirty="0" smtClean="0"/>
              <a:t>cavitation</a:t>
            </a:r>
            <a:endParaRPr lang="en-US" b="1" dirty="0"/>
          </a:p>
        </p:txBody>
      </p:sp>
      <p:sp>
        <p:nvSpPr>
          <p:cNvPr id="17" name="Rectangle 1"/>
          <p:cNvSpPr>
            <a:spLocks noChangeArrowheads="1"/>
          </p:cNvSpPr>
          <p:nvPr/>
        </p:nvSpPr>
        <p:spPr bwMode="auto">
          <a:xfrm>
            <a:off x="3282102" y="4621542"/>
            <a:ext cx="26995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Mayan, Aztec, and Incan civilizations emerged in South America, Central America, and Mexico.</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18" name="Rectangle 17"/>
          <p:cNvSpPr/>
          <p:nvPr/>
        </p:nvSpPr>
        <p:spPr>
          <a:xfrm>
            <a:off x="228600" y="457199"/>
            <a:ext cx="2455398" cy="923330"/>
          </a:xfrm>
          <a:prstGeom prst="rect">
            <a:avLst/>
          </a:prstGeom>
        </p:spPr>
        <p:txBody>
          <a:bodyPr wrap="square">
            <a:spAutoFit/>
          </a:bodyPr>
          <a:lstStyle/>
          <a:p>
            <a:pPr algn="ctr"/>
            <a:r>
              <a:rPr lang="en-US" dirty="0"/>
              <a:t>Located in the Mexican and Central American rain forests</a:t>
            </a:r>
          </a:p>
        </p:txBody>
      </p:sp>
      <p:sp>
        <p:nvSpPr>
          <p:cNvPr id="19" name="Rectangle 18"/>
          <p:cNvSpPr/>
          <p:nvPr/>
        </p:nvSpPr>
        <p:spPr>
          <a:xfrm>
            <a:off x="34595" y="2754134"/>
            <a:ext cx="2649403" cy="646331"/>
          </a:xfrm>
          <a:prstGeom prst="rect">
            <a:avLst/>
          </a:prstGeom>
        </p:spPr>
        <p:txBody>
          <a:bodyPr wrap="square">
            <a:spAutoFit/>
          </a:bodyPr>
          <a:lstStyle/>
          <a:p>
            <a:pPr algn="ctr"/>
            <a:r>
              <a:rPr lang="en-US" dirty="0"/>
              <a:t>Represented by </a:t>
            </a:r>
            <a:r>
              <a:rPr lang="en-US" dirty="0" err="1"/>
              <a:t>Chichén</a:t>
            </a:r>
            <a:r>
              <a:rPr lang="en-US" dirty="0"/>
              <a:t> </a:t>
            </a:r>
            <a:r>
              <a:rPr lang="en-US" dirty="0" err="1"/>
              <a:t>Itzá</a:t>
            </a:r>
            <a:endParaRPr lang="en-US" dirty="0"/>
          </a:p>
        </p:txBody>
      </p:sp>
      <p:sp>
        <p:nvSpPr>
          <p:cNvPr id="20" name="Rectangle 19"/>
          <p:cNvSpPr/>
          <p:nvPr/>
        </p:nvSpPr>
        <p:spPr>
          <a:xfrm>
            <a:off x="228600" y="5221705"/>
            <a:ext cx="2711707" cy="646331"/>
          </a:xfrm>
          <a:prstGeom prst="rect">
            <a:avLst/>
          </a:prstGeom>
        </p:spPr>
        <p:txBody>
          <a:bodyPr wrap="square">
            <a:spAutoFit/>
          </a:bodyPr>
          <a:lstStyle/>
          <a:p>
            <a:pPr algn="ctr"/>
            <a:r>
              <a:rPr lang="en-US" dirty="0"/>
              <a:t>Groups of city-states ruled by kings</a:t>
            </a:r>
          </a:p>
        </p:txBody>
      </p:sp>
      <p:sp>
        <p:nvSpPr>
          <p:cNvPr id="21" name="Rectangle 20"/>
          <p:cNvSpPr/>
          <p:nvPr/>
        </p:nvSpPr>
        <p:spPr>
          <a:xfrm>
            <a:off x="6281143" y="595698"/>
            <a:ext cx="2704780" cy="646331"/>
          </a:xfrm>
          <a:prstGeom prst="rect">
            <a:avLst/>
          </a:prstGeom>
        </p:spPr>
        <p:txBody>
          <a:bodyPr wrap="square">
            <a:spAutoFit/>
          </a:bodyPr>
          <a:lstStyle/>
          <a:p>
            <a:pPr algn="ctr"/>
            <a:r>
              <a:rPr lang="en-US" dirty="0"/>
              <a:t>Economy based on agriculture and trade</a:t>
            </a:r>
          </a:p>
        </p:txBody>
      </p:sp>
      <p:sp>
        <p:nvSpPr>
          <p:cNvPr id="22" name="Rectangle 21"/>
          <p:cNvSpPr/>
          <p:nvPr/>
        </p:nvSpPr>
        <p:spPr>
          <a:xfrm>
            <a:off x="6298247" y="2776297"/>
            <a:ext cx="2680750" cy="646331"/>
          </a:xfrm>
          <a:prstGeom prst="rect">
            <a:avLst/>
          </a:prstGeom>
        </p:spPr>
        <p:txBody>
          <a:bodyPr wrap="square">
            <a:spAutoFit/>
          </a:bodyPr>
          <a:lstStyle/>
          <a:p>
            <a:pPr algn="ctr"/>
            <a:r>
              <a:rPr lang="en-US" dirty="0"/>
              <a:t>Polytheistic religion: Pyramids</a:t>
            </a:r>
          </a:p>
        </p:txBody>
      </p:sp>
      <p:pic>
        <p:nvPicPr>
          <p:cNvPr id="10243" name="Picture 3" descr="map of maya l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14800"/>
            <a:ext cx="2578196"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a:stCxn id="14" idx="0"/>
            <a:endCxn id="7" idx="2"/>
          </p:cNvCxnSpPr>
          <p:nvPr/>
        </p:nvCxnSpPr>
        <p:spPr>
          <a:xfrm flipH="1" flipV="1">
            <a:off x="7633533" y="3772628"/>
            <a:ext cx="5089" cy="189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0"/>
            <a:endCxn id="16" idx="3"/>
          </p:cNvCxnSpPr>
          <p:nvPr/>
        </p:nvCxnSpPr>
        <p:spPr>
          <a:xfrm flipH="1" flipV="1">
            <a:off x="5927853" y="1291570"/>
            <a:ext cx="1705680" cy="812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1" idx="1"/>
            <a:endCxn id="5" idx="3"/>
          </p:cNvCxnSpPr>
          <p:nvPr/>
        </p:nvCxnSpPr>
        <p:spPr>
          <a:xfrm flipH="1">
            <a:off x="5927853" y="918864"/>
            <a:ext cx="353290" cy="372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1" name="Straight Connector 10240"/>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4" name="Straight Connector 10243"/>
          <p:cNvCxnSpPr>
            <a:stCxn id="11" idx="3"/>
            <a:endCxn id="5" idx="1"/>
          </p:cNvCxnSpPr>
          <p:nvPr/>
        </p:nvCxnSpPr>
        <p:spPr>
          <a:xfrm>
            <a:off x="2787907" y="920596"/>
            <a:ext cx="428239" cy="37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6" name="Straight Connector 10245"/>
          <p:cNvCxnSpPr>
            <a:stCxn id="10" idx="0"/>
            <a:endCxn id="5" idx="1"/>
          </p:cNvCxnSpPr>
          <p:nvPr/>
        </p:nvCxnSpPr>
        <p:spPr>
          <a:xfrm flipV="1">
            <a:off x="1328145" y="1291571"/>
            <a:ext cx="1888001" cy="812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8" name="Straight Connector 10247"/>
          <p:cNvCxnSpPr>
            <a:endCxn id="5" idx="1"/>
          </p:cNvCxnSpPr>
          <p:nvPr/>
        </p:nvCxnSpPr>
        <p:spPr>
          <a:xfrm flipV="1">
            <a:off x="2940307" y="1291571"/>
            <a:ext cx="275839" cy="411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31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WHI.11a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8210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282" y="212594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216" y="862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975" y="4343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63" y="194492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62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16018" y="3962400"/>
            <a:ext cx="2699598" cy="2712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
          <p:cNvSpPr>
            <a:spLocks noChangeArrowheads="1"/>
          </p:cNvSpPr>
          <p:nvPr/>
        </p:nvSpPr>
        <p:spPr bwMode="auto">
          <a:xfrm>
            <a:off x="3282102" y="4621542"/>
            <a:ext cx="26995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Mayan, Aztec, and Incan civilizations emerged in South America, Central America, and Mexico.</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
        <p:nvSpPr>
          <p:cNvPr id="4" name="Rectangle 3"/>
          <p:cNvSpPr/>
          <p:nvPr/>
        </p:nvSpPr>
        <p:spPr>
          <a:xfrm>
            <a:off x="3216146" y="1106904"/>
            <a:ext cx="2711707" cy="369332"/>
          </a:xfrm>
          <a:prstGeom prst="rect">
            <a:avLst/>
          </a:prstGeom>
        </p:spPr>
        <p:txBody>
          <a:bodyPr wrap="square">
            <a:spAutoFit/>
          </a:bodyPr>
          <a:lstStyle/>
          <a:p>
            <a:pPr algn="ctr"/>
            <a:r>
              <a:rPr lang="en-US" b="1" dirty="0"/>
              <a:t>Aztec civilization</a:t>
            </a:r>
          </a:p>
        </p:txBody>
      </p:sp>
      <p:sp>
        <p:nvSpPr>
          <p:cNvPr id="13" name="Rectangle 12"/>
          <p:cNvSpPr/>
          <p:nvPr/>
        </p:nvSpPr>
        <p:spPr>
          <a:xfrm>
            <a:off x="103909" y="473832"/>
            <a:ext cx="2580089" cy="646331"/>
          </a:xfrm>
          <a:prstGeom prst="rect">
            <a:avLst/>
          </a:prstGeom>
        </p:spPr>
        <p:txBody>
          <a:bodyPr wrap="square">
            <a:spAutoFit/>
          </a:bodyPr>
          <a:lstStyle/>
          <a:p>
            <a:pPr algn="ctr"/>
            <a:r>
              <a:rPr lang="en-US" dirty="0"/>
              <a:t>Located in arid valley in central Mexico</a:t>
            </a:r>
          </a:p>
        </p:txBody>
      </p:sp>
      <p:sp>
        <p:nvSpPr>
          <p:cNvPr id="15" name="Rectangle 14"/>
          <p:cNvSpPr/>
          <p:nvPr/>
        </p:nvSpPr>
        <p:spPr>
          <a:xfrm>
            <a:off x="6339283" y="719841"/>
            <a:ext cx="2639714" cy="646331"/>
          </a:xfrm>
          <a:prstGeom prst="rect">
            <a:avLst/>
          </a:prstGeom>
        </p:spPr>
        <p:txBody>
          <a:bodyPr wrap="square">
            <a:spAutoFit/>
          </a:bodyPr>
          <a:lstStyle/>
          <a:p>
            <a:pPr algn="ctr"/>
            <a:r>
              <a:rPr lang="en-US" dirty="0"/>
              <a:t>Represented by Tenochtitlan</a:t>
            </a:r>
          </a:p>
        </p:txBody>
      </p:sp>
      <p:sp>
        <p:nvSpPr>
          <p:cNvPr id="16" name="Rectangle 15"/>
          <p:cNvSpPr/>
          <p:nvPr/>
        </p:nvSpPr>
        <p:spPr>
          <a:xfrm>
            <a:off x="6339282" y="2779294"/>
            <a:ext cx="2639713" cy="369332"/>
          </a:xfrm>
          <a:prstGeom prst="rect">
            <a:avLst/>
          </a:prstGeom>
        </p:spPr>
        <p:txBody>
          <a:bodyPr wrap="square">
            <a:spAutoFit/>
          </a:bodyPr>
          <a:lstStyle/>
          <a:p>
            <a:pPr algn="ctr"/>
            <a:r>
              <a:rPr lang="en-US" dirty="0"/>
              <a:t>Ruled by an emperor</a:t>
            </a:r>
          </a:p>
        </p:txBody>
      </p:sp>
      <p:sp>
        <p:nvSpPr>
          <p:cNvPr id="17" name="Rectangle 16"/>
          <p:cNvSpPr/>
          <p:nvPr/>
        </p:nvSpPr>
        <p:spPr>
          <a:xfrm>
            <a:off x="6560127" y="4627056"/>
            <a:ext cx="2432723" cy="1200329"/>
          </a:xfrm>
          <a:prstGeom prst="rect">
            <a:avLst/>
          </a:prstGeom>
        </p:spPr>
        <p:txBody>
          <a:bodyPr wrap="square">
            <a:spAutoFit/>
          </a:bodyPr>
          <a:lstStyle/>
          <a:p>
            <a:pPr algn="ctr"/>
            <a:r>
              <a:rPr lang="en-US" dirty="0"/>
              <a:t>Economy based on agriculture and tribute from conquered peoples</a:t>
            </a:r>
          </a:p>
        </p:txBody>
      </p:sp>
      <p:sp>
        <p:nvSpPr>
          <p:cNvPr id="18" name="Rectangle 17"/>
          <p:cNvSpPr/>
          <p:nvPr/>
        </p:nvSpPr>
        <p:spPr>
          <a:xfrm>
            <a:off x="1" y="2593351"/>
            <a:ext cx="2683998" cy="646331"/>
          </a:xfrm>
          <a:prstGeom prst="rect">
            <a:avLst/>
          </a:prstGeom>
        </p:spPr>
        <p:txBody>
          <a:bodyPr wrap="square">
            <a:spAutoFit/>
          </a:bodyPr>
          <a:lstStyle/>
          <a:p>
            <a:pPr algn="ctr"/>
            <a:r>
              <a:rPr lang="en-US" dirty="0"/>
              <a:t>Polytheistic religion: Pyramids, rituals</a:t>
            </a:r>
          </a:p>
        </p:txBody>
      </p:sp>
      <p:pic>
        <p:nvPicPr>
          <p:cNvPr id="12290" name="Picture 2" descr="Aztec Empire Map Map of aztec civi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84074"/>
            <a:ext cx="2455399" cy="229292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10" idx="0"/>
            <a:endCxn id="5" idx="1"/>
          </p:cNvCxnSpPr>
          <p:nvPr/>
        </p:nvCxnSpPr>
        <p:spPr>
          <a:xfrm flipV="1">
            <a:off x="1465817" y="1291571"/>
            <a:ext cx="1750329" cy="65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3"/>
            <a:endCxn id="5" idx="1"/>
          </p:cNvCxnSpPr>
          <p:nvPr/>
        </p:nvCxnSpPr>
        <p:spPr>
          <a:xfrm>
            <a:off x="2787907" y="920596"/>
            <a:ext cx="428239" cy="37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0"/>
            <a:endCxn id="10" idx="2"/>
          </p:cNvCxnSpPr>
          <p:nvPr/>
        </p:nvCxnSpPr>
        <p:spPr>
          <a:xfrm flipV="1">
            <a:off x="1465817" y="3613666"/>
            <a:ext cx="0" cy="348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1"/>
            <a:endCxn id="5" idx="3"/>
          </p:cNvCxnSpPr>
          <p:nvPr/>
        </p:nvCxnSpPr>
        <p:spPr>
          <a:xfrm flipH="1">
            <a:off x="5927853" y="920596"/>
            <a:ext cx="346363" cy="37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0"/>
            <a:endCxn id="4" idx="3"/>
          </p:cNvCxnSpPr>
          <p:nvPr/>
        </p:nvCxnSpPr>
        <p:spPr>
          <a:xfrm flipH="1" flipV="1">
            <a:off x="5927853" y="1291570"/>
            <a:ext cx="1767283" cy="834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88" name="Straight Connector 12287"/>
          <p:cNvCxnSpPr>
            <a:stCxn id="9" idx="1"/>
            <a:endCxn id="4" idx="3"/>
          </p:cNvCxnSpPr>
          <p:nvPr/>
        </p:nvCxnSpPr>
        <p:spPr>
          <a:xfrm flipH="1" flipV="1">
            <a:off x="5927853" y="1291570"/>
            <a:ext cx="487122" cy="3886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91" name="Straight Connector 12290"/>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93" name="Straight Arrow Connector 12292"/>
          <p:cNvCxnSpPr/>
          <p:nvPr/>
        </p:nvCxnSpPr>
        <p:spPr>
          <a:xfrm>
            <a:off x="691781" y="4406803"/>
            <a:ext cx="746253" cy="11658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919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WHI.11a</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8210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216" y="217899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216" y="862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210442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62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
          <p:cNvSpPr>
            <a:spLocks noChangeArrowheads="1"/>
          </p:cNvSpPr>
          <p:nvPr/>
        </p:nvSpPr>
        <p:spPr bwMode="auto">
          <a:xfrm>
            <a:off x="3282102" y="4621542"/>
            <a:ext cx="26995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Mayan, Aztec, and Incan civilizations emerged in South America, Central America, and Mexico.</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216" y="4343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282102" y="952317"/>
            <a:ext cx="2509098" cy="369332"/>
          </a:xfrm>
          <a:prstGeom prst="rect">
            <a:avLst/>
          </a:prstGeom>
        </p:spPr>
        <p:txBody>
          <a:bodyPr wrap="square">
            <a:spAutoFit/>
          </a:bodyPr>
          <a:lstStyle/>
          <a:p>
            <a:pPr algn="ctr"/>
            <a:r>
              <a:rPr lang="en-US" b="1" dirty="0"/>
              <a:t>Incan civilization</a:t>
            </a:r>
          </a:p>
        </p:txBody>
      </p:sp>
      <p:sp>
        <p:nvSpPr>
          <p:cNvPr id="16" name="Rectangle 15"/>
          <p:cNvSpPr/>
          <p:nvPr/>
        </p:nvSpPr>
        <p:spPr>
          <a:xfrm>
            <a:off x="228600" y="597429"/>
            <a:ext cx="2455398" cy="923330"/>
          </a:xfrm>
          <a:prstGeom prst="rect">
            <a:avLst/>
          </a:prstGeom>
        </p:spPr>
        <p:txBody>
          <a:bodyPr wrap="square">
            <a:spAutoFit/>
          </a:bodyPr>
          <a:lstStyle/>
          <a:p>
            <a:pPr algn="ctr"/>
            <a:r>
              <a:rPr lang="en-US" dirty="0"/>
              <a:t>Located in the Andes Mountains of South America</a:t>
            </a:r>
          </a:p>
        </p:txBody>
      </p:sp>
      <p:sp>
        <p:nvSpPr>
          <p:cNvPr id="17" name="Rectangle 16"/>
          <p:cNvSpPr/>
          <p:nvPr/>
        </p:nvSpPr>
        <p:spPr>
          <a:xfrm>
            <a:off x="6291533" y="629151"/>
            <a:ext cx="2677071" cy="646331"/>
          </a:xfrm>
          <a:prstGeom prst="rect">
            <a:avLst/>
          </a:prstGeom>
        </p:spPr>
        <p:txBody>
          <a:bodyPr wrap="square">
            <a:spAutoFit/>
          </a:bodyPr>
          <a:lstStyle/>
          <a:p>
            <a:pPr algn="ctr"/>
            <a:r>
              <a:rPr lang="en-US" dirty="0"/>
              <a:t>Represented by Machu Picchu</a:t>
            </a:r>
          </a:p>
        </p:txBody>
      </p:sp>
      <p:sp>
        <p:nvSpPr>
          <p:cNvPr id="18" name="Rectangle 17"/>
          <p:cNvSpPr/>
          <p:nvPr/>
        </p:nvSpPr>
        <p:spPr>
          <a:xfrm>
            <a:off x="-27710" y="2754134"/>
            <a:ext cx="2711707" cy="369332"/>
          </a:xfrm>
          <a:prstGeom prst="rect">
            <a:avLst/>
          </a:prstGeom>
        </p:spPr>
        <p:txBody>
          <a:bodyPr wrap="square">
            <a:spAutoFit/>
          </a:bodyPr>
          <a:lstStyle/>
          <a:p>
            <a:pPr algn="ctr"/>
            <a:r>
              <a:rPr lang="en-US" dirty="0"/>
              <a:t>Ruled by an emperor</a:t>
            </a:r>
          </a:p>
        </p:txBody>
      </p:sp>
      <p:sp>
        <p:nvSpPr>
          <p:cNvPr id="19" name="Rectangle 18"/>
          <p:cNvSpPr/>
          <p:nvPr/>
        </p:nvSpPr>
        <p:spPr>
          <a:xfrm>
            <a:off x="6305389" y="2690195"/>
            <a:ext cx="2663216" cy="646331"/>
          </a:xfrm>
          <a:prstGeom prst="rect">
            <a:avLst/>
          </a:prstGeom>
        </p:spPr>
        <p:txBody>
          <a:bodyPr wrap="square">
            <a:spAutoFit/>
          </a:bodyPr>
          <a:lstStyle/>
          <a:p>
            <a:pPr algn="ctr">
              <a:tabLst>
                <a:tab pos="164465" algn="l"/>
                <a:tab pos="457200" algn="l"/>
              </a:tabLst>
            </a:pPr>
            <a:r>
              <a:rPr lang="en-US" dirty="0">
                <a:latin typeface="Times New Roman"/>
                <a:ea typeface="Times"/>
                <a:cs typeface="Arial"/>
              </a:rPr>
              <a:t>Economy based on high-altitude agriculture</a:t>
            </a:r>
            <a:endParaRPr lang="en-US" dirty="0">
              <a:effectLst/>
              <a:latin typeface="Times New Roman"/>
              <a:ea typeface="Times"/>
              <a:cs typeface="Arial"/>
            </a:endParaRPr>
          </a:p>
        </p:txBody>
      </p:sp>
      <p:sp>
        <p:nvSpPr>
          <p:cNvPr id="20" name="Rectangle 19"/>
          <p:cNvSpPr/>
          <p:nvPr/>
        </p:nvSpPr>
        <p:spPr>
          <a:xfrm>
            <a:off x="228600" y="5221705"/>
            <a:ext cx="2711707" cy="369332"/>
          </a:xfrm>
          <a:prstGeom prst="rect">
            <a:avLst/>
          </a:prstGeom>
        </p:spPr>
        <p:txBody>
          <a:bodyPr wrap="square">
            <a:spAutoFit/>
          </a:bodyPr>
          <a:lstStyle/>
          <a:p>
            <a:pPr algn="ctr"/>
            <a:r>
              <a:rPr lang="en-US" dirty="0"/>
              <a:t>Polytheistic religion</a:t>
            </a:r>
          </a:p>
        </p:txBody>
      </p:sp>
      <p:sp>
        <p:nvSpPr>
          <p:cNvPr id="21" name="Rectangle 20"/>
          <p:cNvSpPr/>
          <p:nvPr/>
        </p:nvSpPr>
        <p:spPr>
          <a:xfrm>
            <a:off x="6291532" y="5037039"/>
            <a:ext cx="2677071" cy="369332"/>
          </a:xfrm>
          <a:prstGeom prst="rect">
            <a:avLst/>
          </a:prstGeom>
        </p:spPr>
        <p:txBody>
          <a:bodyPr wrap="square">
            <a:spAutoFit/>
          </a:bodyPr>
          <a:lstStyle/>
          <a:p>
            <a:pPr algn="ctr"/>
            <a:r>
              <a:rPr lang="en-US" dirty="0"/>
              <a:t>Road system</a:t>
            </a:r>
          </a:p>
        </p:txBody>
      </p:sp>
      <p:cxnSp>
        <p:nvCxnSpPr>
          <p:cNvPr id="23" name="Straight Connector 22"/>
          <p:cNvCxnSpPr>
            <a:stCxn id="8" idx="1"/>
            <a:endCxn id="5" idx="3"/>
          </p:cNvCxnSpPr>
          <p:nvPr/>
        </p:nvCxnSpPr>
        <p:spPr>
          <a:xfrm flipH="1">
            <a:off x="5927853" y="920596"/>
            <a:ext cx="346363" cy="37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0"/>
            <a:endCxn id="5" idx="3"/>
          </p:cNvCxnSpPr>
          <p:nvPr/>
        </p:nvCxnSpPr>
        <p:spPr>
          <a:xfrm flipH="1" flipV="1">
            <a:off x="5927853" y="1291571"/>
            <a:ext cx="1702217" cy="887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1"/>
            <a:endCxn id="5" idx="3"/>
          </p:cNvCxnSpPr>
          <p:nvPr/>
        </p:nvCxnSpPr>
        <p:spPr>
          <a:xfrm flipH="1" flipV="1">
            <a:off x="5927853" y="1291571"/>
            <a:ext cx="363679" cy="393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3"/>
            <a:endCxn id="5" idx="1"/>
          </p:cNvCxnSpPr>
          <p:nvPr/>
        </p:nvCxnSpPr>
        <p:spPr>
          <a:xfrm>
            <a:off x="2787907" y="920596"/>
            <a:ext cx="428239" cy="37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 idx="0"/>
            <a:endCxn id="5" idx="1"/>
          </p:cNvCxnSpPr>
          <p:nvPr/>
        </p:nvCxnSpPr>
        <p:spPr>
          <a:xfrm flipV="1">
            <a:off x="1328145" y="1291571"/>
            <a:ext cx="1888001" cy="812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3"/>
            <a:endCxn id="5" idx="1"/>
          </p:cNvCxnSpPr>
          <p:nvPr/>
        </p:nvCxnSpPr>
        <p:spPr>
          <a:xfrm flipV="1">
            <a:off x="2940307" y="1291571"/>
            <a:ext cx="275839" cy="41148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492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34591" y="2667000"/>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WHI.11b</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009" y="4495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68247" y="45792"/>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37213" y="4868506"/>
            <a:ext cx="2469573" cy="923330"/>
          </a:xfrm>
          <a:prstGeom prst="rect">
            <a:avLst/>
          </a:prstGeom>
        </p:spPr>
        <p:txBody>
          <a:bodyPr wrap="square">
            <a:spAutoFit/>
          </a:bodyPr>
          <a:lstStyle/>
          <a:p>
            <a:pPr algn="ctr"/>
            <a:r>
              <a:rPr lang="en-US" b="1" dirty="0"/>
              <a:t>Achievements of Mayan, Aztec, and Incan civilizations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029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16847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9" y="277929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260509" y="45792"/>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4509" y="295174"/>
            <a:ext cx="2699598" cy="4048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a:spLocks noChangeArrowheads="1"/>
          </p:cNvSpPr>
          <p:nvPr/>
        </p:nvSpPr>
        <p:spPr bwMode="auto">
          <a:xfrm>
            <a:off x="3254393" y="426858"/>
            <a:ext cx="26995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Mayan, Aztec, and Incan civilizations emerged in South America, Central America, and Mexico.</a:t>
            </a:r>
            <a:r>
              <a:rPr kumimoji="0" lang="en-US" altLang="en-US" sz="2400" b="1" i="1"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pic>
        <p:nvPicPr>
          <p:cNvPr id="14338" name="Picture 2" descr="https://encrypted-tbn2.gstatic.com/images?q=tbn:ANd9GcR8nu6-3Xrbnpr3u1funXGPPM-bmd4imimwb9t0uPeuOZRCMc61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62" y="426858"/>
            <a:ext cx="2427938" cy="37572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260508" y="3410589"/>
            <a:ext cx="2699597" cy="369332"/>
          </a:xfrm>
          <a:prstGeom prst="rect">
            <a:avLst/>
          </a:prstGeom>
        </p:spPr>
        <p:txBody>
          <a:bodyPr wrap="square">
            <a:spAutoFit/>
          </a:bodyPr>
          <a:lstStyle/>
          <a:p>
            <a:pPr algn="ctr"/>
            <a:r>
              <a:rPr lang="en-US" dirty="0"/>
              <a:t>Calendars</a:t>
            </a:r>
          </a:p>
        </p:txBody>
      </p:sp>
      <p:sp>
        <p:nvSpPr>
          <p:cNvPr id="15" name="Rectangle 14"/>
          <p:cNvSpPr/>
          <p:nvPr/>
        </p:nvSpPr>
        <p:spPr>
          <a:xfrm>
            <a:off x="6260509" y="5795211"/>
            <a:ext cx="2699596" cy="369332"/>
          </a:xfrm>
          <a:prstGeom prst="rect">
            <a:avLst/>
          </a:prstGeom>
        </p:spPr>
        <p:txBody>
          <a:bodyPr wrap="square">
            <a:spAutoFit/>
          </a:bodyPr>
          <a:lstStyle/>
          <a:p>
            <a:pPr algn="ctr"/>
            <a:r>
              <a:rPr lang="en-US" dirty="0"/>
              <a:t>Mathematics</a:t>
            </a:r>
          </a:p>
        </p:txBody>
      </p:sp>
      <p:sp>
        <p:nvSpPr>
          <p:cNvPr id="16" name="Rectangle 15"/>
          <p:cNvSpPr/>
          <p:nvPr/>
        </p:nvSpPr>
        <p:spPr>
          <a:xfrm>
            <a:off x="164509" y="5635884"/>
            <a:ext cx="2578691" cy="646331"/>
          </a:xfrm>
          <a:prstGeom prst="rect">
            <a:avLst/>
          </a:prstGeom>
        </p:spPr>
        <p:txBody>
          <a:bodyPr wrap="square">
            <a:spAutoFit/>
          </a:bodyPr>
          <a:lstStyle/>
          <a:p>
            <a:pPr algn="ctr"/>
            <a:r>
              <a:rPr lang="en-US" dirty="0"/>
              <a:t>Writing and other record-keeping systems</a:t>
            </a:r>
          </a:p>
        </p:txBody>
      </p:sp>
      <p:pic>
        <p:nvPicPr>
          <p:cNvPr id="14340" name="Picture 4" descr="http://stanceblog.com.br/ict/ancient%20_%20civilizations_y6/year6_webquest_2013/6c/aztec/web_pages/images/arthur_s/Aztecs%20Calend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29025"/>
            <a:ext cx="2438400" cy="19653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a:stCxn id="8" idx="0"/>
            <a:endCxn id="12" idx="2"/>
          </p:cNvCxnSpPr>
          <p:nvPr/>
        </p:nvCxnSpPr>
        <p:spPr>
          <a:xfrm flipV="1">
            <a:off x="1508254" y="4343400"/>
            <a:ext cx="6054"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3"/>
            <a:endCxn id="5" idx="1"/>
          </p:cNvCxnSpPr>
          <p:nvPr/>
        </p:nvCxnSpPr>
        <p:spPr>
          <a:xfrm flipV="1">
            <a:off x="2864107" y="5330172"/>
            <a:ext cx="325902"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1"/>
            <a:endCxn id="5" idx="3"/>
          </p:cNvCxnSpPr>
          <p:nvPr/>
        </p:nvCxnSpPr>
        <p:spPr>
          <a:xfrm flipH="1" flipV="1">
            <a:off x="5901716" y="5330172"/>
            <a:ext cx="358793" cy="649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2"/>
            <a:endCxn id="5" idx="3"/>
          </p:cNvCxnSpPr>
          <p:nvPr/>
        </p:nvCxnSpPr>
        <p:spPr>
          <a:xfrm flipH="1">
            <a:off x="5901716" y="4448037"/>
            <a:ext cx="1702537" cy="882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0"/>
            <a:endCxn id="11" idx="2"/>
          </p:cNvCxnSpPr>
          <p:nvPr/>
        </p:nvCxnSpPr>
        <p:spPr>
          <a:xfrm flipV="1">
            <a:off x="7604253" y="2377584"/>
            <a:ext cx="6055" cy="401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 idx="4"/>
            <a:endCxn id="5" idx="0"/>
          </p:cNvCxnSpPr>
          <p:nvPr/>
        </p:nvCxnSpPr>
        <p:spPr>
          <a:xfrm>
            <a:off x="4544291" y="4191000"/>
            <a:ext cx="1572" cy="30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650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92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WHI.11b</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46068" y="968404"/>
            <a:ext cx="2681785" cy="923330"/>
          </a:xfrm>
          <a:prstGeom prst="rect">
            <a:avLst/>
          </a:prstGeom>
        </p:spPr>
        <p:txBody>
          <a:bodyPr wrap="square">
            <a:spAutoFit/>
          </a:bodyPr>
          <a:lstStyle/>
          <a:p>
            <a:pPr algn="ctr"/>
            <a:r>
              <a:rPr lang="en-US" b="1" dirty="0"/>
              <a:t>Achievements of Mayan, Aztec, and Incan civilizations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5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0" y="989339"/>
            <a:ext cx="2286000" cy="646331"/>
          </a:xfrm>
          <a:prstGeom prst="rect">
            <a:avLst/>
          </a:prstGeom>
        </p:spPr>
        <p:txBody>
          <a:bodyPr wrap="square">
            <a:spAutoFit/>
          </a:bodyPr>
          <a:lstStyle/>
          <a:p>
            <a:pPr lvl="0" algn="ctr"/>
            <a:r>
              <a:rPr lang="en-US" dirty="0"/>
              <a:t>Calendars</a:t>
            </a:r>
          </a:p>
          <a:p>
            <a:pPr lvl="0" algn="ctr"/>
            <a:r>
              <a:rPr lang="en-US" dirty="0" smtClean="0"/>
              <a:t>Mathematics</a:t>
            </a:r>
            <a:endParaRPr lang="en-US" dirty="0"/>
          </a:p>
        </p:txBody>
      </p:sp>
      <p:sp>
        <p:nvSpPr>
          <p:cNvPr id="9" name="Rectangle 8"/>
          <p:cNvSpPr/>
          <p:nvPr/>
        </p:nvSpPr>
        <p:spPr>
          <a:xfrm>
            <a:off x="6408057" y="1106904"/>
            <a:ext cx="2711707" cy="646331"/>
          </a:xfrm>
          <a:prstGeom prst="rect">
            <a:avLst/>
          </a:prstGeom>
        </p:spPr>
        <p:txBody>
          <a:bodyPr wrap="square">
            <a:spAutoFit/>
          </a:bodyPr>
          <a:lstStyle/>
          <a:p>
            <a:pPr algn="ctr"/>
            <a:r>
              <a:rPr lang="en-US" dirty="0"/>
              <a:t>Writing and other record-keeping systems</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36486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
          <p:cNvSpPr>
            <a:spLocks noChangeArrowheads="1"/>
          </p:cNvSpPr>
          <p:nvPr/>
        </p:nvSpPr>
        <p:spPr bwMode="auto">
          <a:xfrm>
            <a:off x="3237382" y="4516718"/>
            <a:ext cx="26904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Freestyle Script" panose="030804020302050B0404" pitchFamily="66" charset="0"/>
                <a:ea typeface="Times" charset="0"/>
                <a:cs typeface="Times New Roman" pitchFamily="18" charset="0"/>
              </a:rPr>
              <a:t>The Mayan, Aztec, and Incan civilizations emerged in South America, Central America, and Mexico.</a:t>
            </a:r>
            <a:r>
              <a:rPr kumimoji="0" lang="en-US" altLang="en-US" sz="2400" b="1" i="0"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13" name="Straight Connector 12"/>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5" idx="1"/>
          </p:cNvCxnSpPr>
          <p:nvPr/>
        </p:nvCxnSpPr>
        <p:spPr>
          <a:xfrm flipV="1">
            <a:off x="2711707" y="1291571"/>
            <a:ext cx="504439"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1"/>
            <a:endCxn id="5" idx="3"/>
          </p:cNvCxnSpPr>
          <p:nvPr/>
        </p:nvCxnSpPr>
        <p:spPr>
          <a:xfrm flipH="1">
            <a:off x="5927853" y="1199237"/>
            <a:ext cx="504440" cy="92334"/>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descr="http://www.jacksbromeliads.com/dr0iazteccal_phix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76" y="2708945"/>
            <a:ext cx="2427224"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atin American Pyram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57" y="2819400"/>
            <a:ext cx="2431143" cy="29718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273829" y="2590800"/>
            <a:ext cx="2699598" cy="3495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027" idx="0"/>
            <a:endCxn id="7" idx="2"/>
          </p:cNvCxnSpPr>
          <p:nvPr/>
        </p:nvCxnSpPr>
        <p:spPr>
          <a:xfrm flipH="1" flipV="1">
            <a:off x="1355854" y="2278342"/>
            <a:ext cx="21334" cy="430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3"/>
            <a:endCxn id="20" idx="0"/>
          </p:cNvCxnSpPr>
          <p:nvPr/>
        </p:nvCxnSpPr>
        <p:spPr>
          <a:xfrm>
            <a:off x="5927853" y="1291571"/>
            <a:ext cx="1695775" cy="12992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9193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Late Medieval Period! </a:t>
            </a:r>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#12</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745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WHI.12a</a:t>
            </a:r>
            <a:endParaRPr lang="en-US" b="1" i="1" u="sng"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3235182" y="903192"/>
            <a:ext cx="25560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England</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19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482" y="41060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7" y="4800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542" y="4674924"/>
            <a:ext cx="2745566"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152401" y="783738"/>
            <a:ext cx="2438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1200" b="0" i="0" u="none" strike="noStrike" cap="none" normalizeH="0" baseline="0" dirty="0" smtClean="0">
                <a:ln>
                  <a:noFill/>
                </a:ln>
                <a:solidFill>
                  <a:schemeClr val="tx1"/>
                </a:solidFill>
                <a:effectLst/>
                <a:latin typeface="Times New Roman" pitchFamily="18" charset="0"/>
                <a:ea typeface="Times"/>
                <a:cs typeface="Times New Roman" pitchFamily="18" charset="0"/>
              </a:rPr>
              <a:t>William the Conqueror, leader of the Norman Conquest, united most of England.</a:t>
            </a:r>
            <a:endParaRPr kumimoji="0" lang="en-US" altLang="en-US" sz="1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tabLst>
                <a:tab pos="165100" algn="l"/>
              </a:tabLst>
            </a:pPr>
            <a:r>
              <a:rPr kumimoji="0" lang="en-US" altLang="en-US" sz="1200" b="0" i="0" u="none" strike="noStrike" cap="none" normalizeH="0" baseline="0" dirty="0" smtClean="0">
                <a:ln>
                  <a:noFill/>
                </a:ln>
                <a:solidFill>
                  <a:schemeClr val="tx1"/>
                </a:solidFill>
                <a:effectLst/>
                <a:latin typeface="Times New Roman" pitchFamily="18" charset="0"/>
                <a:ea typeface="Times"/>
                <a:cs typeface="Times New Roman" pitchFamily="18" charset="0"/>
              </a:rPr>
              <a:t>Common law had its beginnings during the reign of Henry II.</a:t>
            </a:r>
            <a:endParaRPr kumimoji="0" lang="en-US" altLang="en-US" sz="1200" b="0" i="0" u="none" strike="noStrike" cap="none" normalizeH="0" baseline="0" dirty="0" smtClean="0">
              <a:ln>
                <a:noFill/>
              </a:ln>
              <a:solidFill>
                <a:schemeClr val="tx1"/>
              </a:solidFill>
              <a:effectLst/>
            </a:endParaRPr>
          </a:p>
        </p:txBody>
      </p:sp>
      <p:sp>
        <p:nvSpPr>
          <p:cNvPr id="12" name="Rectangle 11"/>
          <p:cNvSpPr/>
          <p:nvPr/>
        </p:nvSpPr>
        <p:spPr>
          <a:xfrm>
            <a:off x="6312510" y="783315"/>
            <a:ext cx="2653649" cy="923330"/>
          </a:xfrm>
          <a:prstGeom prst="rect">
            <a:avLst/>
          </a:prstGeom>
        </p:spPr>
        <p:txBody>
          <a:bodyPr wrap="square">
            <a:spAutoFit/>
          </a:bodyPr>
          <a:lstStyle/>
          <a:p>
            <a:pPr lvl="0" algn="ctr"/>
            <a:r>
              <a:rPr lang="en-US" dirty="0"/>
              <a:t>King John signed the Magna Carta, limiting the king’s power.</a:t>
            </a:r>
          </a:p>
        </p:txBody>
      </p:sp>
      <p:sp>
        <p:nvSpPr>
          <p:cNvPr id="13" name="Rectangle 3"/>
          <p:cNvSpPr>
            <a:spLocks noChangeArrowheads="1"/>
          </p:cNvSpPr>
          <p:nvPr/>
        </p:nvSpPr>
        <p:spPr bwMode="auto">
          <a:xfrm>
            <a:off x="533399" y="4896307"/>
            <a:ext cx="214202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pPr>
            <a:r>
              <a:rPr kumimoji="0" lang="en-US" altLang="en-US"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The Hundred Years’ War between England and France helped define England as a nation</a:t>
            </a:r>
            <a:r>
              <a:rPr kumimoji="0" lang="en-US" altLang="en-US" b="0" i="0" u="none" strike="noStrike" cap="none" normalizeH="0" baseline="0" dirty="0" smtClean="0">
                <a:ln>
                  <a:noFill/>
                </a:ln>
                <a:solidFill>
                  <a:schemeClr val="tx1"/>
                </a:solidFill>
                <a:effectLst/>
                <a:latin typeface="Arial" pitchFamily="34" charset="0"/>
                <a:cs typeface="Arial" pitchFamily="34" charset="0"/>
              </a:rPr>
              <a:t> </a:t>
            </a:r>
          </a:p>
        </p:txBody>
      </p:sp>
      <p:sp>
        <p:nvSpPr>
          <p:cNvPr id="14" name="Rectangle 13"/>
          <p:cNvSpPr/>
          <p:nvPr/>
        </p:nvSpPr>
        <p:spPr>
          <a:xfrm>
            <a:off x="6301626" y="5291619"/>
            <a:ext cx="2664534" cy="400110"/>
          </a:xfrm>
          <a:prstGeom prst="rect">
            <a:avLst/>
          </a:prstGeom>
        </p:spPr>
        <p:txBody>
          <a:bodyPr wrap="square">
            <a:spAutoFit/>
          </a:bodyPr>
          <a:lstStyle/>
          <a:p>
            <a:pPr lvl="0" algn="ctr"/>
            <a:r>
              <a:rPr lang="en-US" sz="2000" dirty="0"/>
              <a:t>Evolution of Parliament</a:t>
            </a:r>
            <a:r>
              <a:rPr lang="en-US" dirty="0"/>
              <a:t>.</a:t>
            </a:r>
          </a:p>
        </p:txBody>
      </p:sp>
      <p:sp>
        <p:nvSpPr>
          <p:cNvPr id="15" name="Rectangle 14"/>
          <p:cNvSpPr/>
          <p:nvPr/>
        </p:nvSpPr>
        <p:spPr>
          <a:xfrm>
            <a:off x="49567" y="2343132"/>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12510" y="2256177"/>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http://spartacus-educational.com/MedWillia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21" y="2514599"/>
            <a:ext cx="2353779"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Born: John Lackland, 1166, Oxf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337316"/>
            <a:ext cx="2565359" cy="215848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224296" y="4674924"/>
            <a:ext cx="2692671" cy="1569660"/>
          </a:xfrm>
          <a:prstGeom prst="rect">
            <a:avLst/>
          </a:prstGeom>
        </p:spPr>
        <p:txBody>
          <a:bodyPr wrap="square">
            <a:spAutoFit/>
          </a:bodyPr>
          <a:lstStyle/>
          <a:p>
            <a:r>
              <a:rPr lang="en-US" sz="2400" b="1" i="1" dirty="0">
                <a:latin typeface="Freestyle Script" panose="030804020302050B0404" pitchFamily="66" charset="0"/>
              </a:rPr>
              <a:t>European monarchies consolidated their power and began forming nation-states in the late medieval period.</a:t>
            </a:r>
          </a:p>
        </p:txBody>
      </p:sp>
      <p:cxnSp>
        <p:nvCxnSpPr>
          <p:cNvPr id="19" name="Straight Connector 18"/>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3"/>
            <a:endCxn id="8" idx="1"/>
          </p:cNvCxnSpPr>
          <p:nvPr/>
        </p:nvCxnSpPr>
        <p:spPr>
          <a:xfrm flipV="1">
            <a:off x="5927853" y="1244981"/>
            <a:ext cx="355629" cy="46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3"/>
            <a:endCxn id="5" idx="1"/>
          </p:cNvCxnSpPr>
          <p:nvPr/>
        </p:nvCxnSpPr>
        <p:spPr>
          <a:xfrm>
            <a:off x="2711707" y="1291570"/>
            <a:ext cx="50443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1"/>
            <a:endCxn id="5" idx="3"/>
          </p:cNvCxnSpPr>
          <p:nvPr/>
        </p:nvCxnSpPr>
        <p:spPr>
          <a:xfrm flipH="1" flipV="1">
            <a:off x="5927853" y="1291571"/>
            <a:ext cx="338689" cy="4217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9" idx="3"/>
          </p:cNvCxnSpPr>
          <p:nvPr/>
        </p:nvCxnSpPr>
        <p:spPr>
          <a:xfrm flipV="1">
            <a:off x="2761274" y="1291571"/>
            <a:ext cx="473908" cy="434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0"/>
            <a:endCxn id="7" idx="2"/>
          </p:cNvCxnSpPr>
          <p:nvPr/>
        </p:nvCxnSpPr>
        <p:spPr>
          <a:xfrm flipH="1" flipV="1">
            <a:off x="1355854" y="2125941"/>
            <a:ext cx="43512" cy="217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1" name="Straight Connector 2050"/>
          <p:cNvCxnSpPr>
            <a:stCxn id="16" idx="0"/>
            <a:endCxn id="8" idx="2"/>
          </p:cNvCxnSpPr>
          <p:nvPr/>
        </p:nvCxnSpPr>
        <p:spPr>
          <a:xfrm flipH="1" flipV="1">
            <a:off x="7639336" y="2079352"/>
            <a:ext cx="22973" cy="1768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705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646331"/>
          </a:xfrm>
          <a:prstGeom prst="rect">
            <a:avLst/>
          </a:prstGeom>
        </p:spPr>
        <p:txBody>
          <a:bodyPr wrap="square">
            <a:spAutoFit/>
          </a:bodyPr>
          <a:lstStyle/>
          <a:p>
            <a:pPr algn="ctr"/>
            <a:r>
              <a:rPr lang="en-US" b="1" i="1" u="sng" dirty="0" smtClean="0"/>
              <a:t>STANDARD WHI</a:t>
            </a:r>
            <a:r>
              <a:rPr lang="en-US" b="1" i="1" u="sng" dirty="0"/>
              <a:t>. </a:t>
            </a:r>
            <a:r>
              <a:rPr lang="en-US" b="1" i="1" u="sng" dirty="0" smtClean="0"/>
              <a:t>12a</a:t>
            </a:r>
            <a:endParaRPr lang="en-US" b="1" i="1" u="sng" dirty="0"/>
          </a:p>
          <a:p>
            <a:pPr algn="ctr"/>
            <a:r>
              <a:rPr lang="en-US" b="1" i="1" u="sng" dirty="0" smtClean="0"/>
              <a:t>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3216146" y="1009908"/>
            <a:ext cx="27117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France</a:t>
            </a:r>
            <a:endParaRPr kumimoji="0" lang="en-US" altLang="en-US" sz="2400" b="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59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1642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14" y="267465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ChangeArrowheads="1"/>
          </p:cNvSpPr>
          <p:nvPr/>
        </p:nvSpPr>
        <p:spPr bwMode="auto">
          <a:xfrm>
            <a:off x="6698343" y="2784564"/>
            <a:ext cx="2057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1400"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Hugh Capet established the French throne in Paris, and his dynasty gradually expanded their control over most of France.</a:t>
            </a:r>
            <a:endParaRPr kumimoji="0" lang="en-US" altLang="en-US" sz="1400" b="0" i="0" u="none" strike="noStrike" cap="none" normalizeH="0" baseline="0" dirty="0" smtClean="0">
              <a:ln>
                <a:noFill/>
              </a:ln>
              <a:solidFill>
                <a:schemeClr val="tx1"/>
              </a:solidFill>
              <a:effectLst/>
            </a:endParaRPr>
          </a:p>
        </p:txBody>
      </p:sp>
      <p:sp>
        <p:nvSpPr>
          <p:cNvPr id="11" name="Rectangle 3"/>
          <p:cNvSpPr>
            <a:spLocks noChangeArrowheads="1"/>
          </p:cNvSpPr>
          <p:nvPr/>
        </p:nvSpPr>
        <p:spPr bwMode="auto">
          <a:xfrm>
            <a:off x="6553200" y="814517"/>
            <a:ext cx="2286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1400"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The Hundred Years’ War between England and France helped define France as a nation.</a:t>
            </a:r>
            <a:endParaRPr kumimoji="0" lang="en-US" altLang="en-US" sz="1400" b="0" i="0" u="none" strike="noStrike" cap="none" normalizeH="0" baseline="0" dirty="0" smtClean="0">
              <a:ln>
                <a:noFill/>
              </a:ln>
              <a:solidFill>
                <a:schemeClr val="tx1"/>
              </a:solidFill>
              <a:effectLst/>
            </a:endParaRPr>
          </a:p>
        </p:txBody>
      </p:sp>
      <p:sp>
        <p:nvSpPr>
          <p:cNvPr id="12" name="Rectangle 11"/>
          <p:cNvSpPr/>
          <p:nvPr/>
        </p:nvSpPr>
        <p:spPr>
          <a:xfrm>
            <a:off x="111253" y="821750"/>
            <a:ext cx="2489200" cy="646331"/>
          </a:xfrm>
          <a:prstGeom prst="rect">
            <a:avLst/>
          </a:prstGeom>
        </p:spPr>
        <p:txBody>
          <a:bodyPr wrap="square">
            <a:spAutoFit/>
          </a:bodyPr>
          <a:lstStyle/>
          <a:p>
            <a:pPr lvl="0" algn="ctr"/>
            <a:r>
              <a:rPr lang="en-US" dirty="0"/>
              <a:t>Joan of Arc was a unifying factor.</a:t>
            </a:r>
          </a:p>
        </p:txBody>
      </p:sp>
      <p:cxnSp>
        <p:nvCxnSpPr>
          <p:cNvPr id="14" name="Straight Connector 13"/>
          <p:cNvCxnSpPr>
            <a:stCxn id="7" idx="3"/>
            <a:endCxn id="4" idx="1"/>
          </p:cNvCxnSpPr>
          <p:nvPr/>
        </p:nvCxnSpPr>
        <p:spPr>
          <a:xfrm>
            <a:off x="2711707" y="1194965"/>
            <a:ext cx="504439" cy="45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1"/>
            <a:endCxn id="4" idx="3"/>
          </p:cNvCxnSpPr>
          <p:nvPr/>
        </p:nvCxnSpPr>
        <p:spPr>
          <a:xfrm flipH="1" flipV="1">
            <a:off x="5927853" y="1240741"/>
            <a:ext cx="396747" cy="11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5" idx="3"/>
          </p:cNvCxnSpPr>
          <p:nvPr/>
        </p:nvCxnSpPr>
        <p:spPr>
          <a:xfrm flipH="1" flipV="1">
            <a:off x="5927853" y="1291571"/>
            <a:ext cx="385861" cy="221745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995" y="2286000"/>
            <a:ext cx="2699598" cy="3657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descr="http://cdn.thedailybeast.com/content/dailybeast/articles/2015/06/08/the-joan-of-arc-nobody-knows/jcr:content/image.crop.800.500.jpg/47793520.cac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0" y="2590800"/>
            <a:ext cx="2515833" cy="312419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a:stCxn id="20" idx="0"/>
            <a:endCxn id="7" idx="2"/>
          </p:cNvCxnSpPr>
          <p:nvPr/>
        </p:nvCxnSpPr>
        <p:spPr>
          <a:xfrm flipH="1" flipV="1">
            <a:off x="1355854" y="2029336"/>
            <a:ext cx="16940" cy="256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24296" y="4674924"/>
            <a:ext cx="2692671" cy="1569660"/>
          </a:xfrm>
          <a:prstGeom prst="rect">
            <a:avLst/>
          </a:prstGeom>
        </p:spPr>
        <p:txBody>
          <a:bodyPr wrap="square">
            <a:spAutoFit/>
          </a:bodyPr>
          <a:lstStyle/>
          <a:p>
            <a:r>
              <a:rPr lang="en-US" sz="2400" b="1" i="1" dirty="0">
                <a:latin typeface="Freestyle Script" panose="030804020302050B0404" pitchFamily="66" charset="0"/>
              </a:rPr>
              <a:t>European monarchies consolidated their power and began forming nation-states in the late medieval period.</a:t>
            </a:r>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199" y="4541426"/>
            <a:ext cx="2202543" cy="2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descr="http://e.maxicours.com/img/2/7/8/9/2789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8343" y="4623103"/>
            <a:ext cx="1912257" cy="191293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a:stCxn id="3080" idx="0"/>
            <a:endCxn id="9" idx="2"/>
          </p:cNvCxnSpPr>
          <p:nvPr/>
        </p:nvCxnSpPr>
        <p:spPr>
          <a:xfrm flipV="1">
            <a:off x="7654471" y="4343400"/>
            <a:ext cx="15097" cy="1980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322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646331"/>
          </a:xfrm>
          <a:prstGeom prst="rect">
            <a:avLst/>
          </a:prstGeom>
        </p:spPr>
        <p:txBody>
          <a:bodyPr wrap="square">
            <a:spAutoFit/>
          </a:bodyPr>
          <a:lstStyle/>
          <a:p>
            <a:pPr algn="ctr"/>
            <a:r>
              <a:rPr lang="en-US" b="1" i="1" u="sng" dirty="0" smtClean="0"/>
              <a:t>STANDARD WHI</a:t>
            </a:r>
            <a:r>
              <a:rPr lang="en-US" b="1" i="1" u="sng" dirty="0"/>
              <a:t>. </a:t>
            </a:r>
            <a:r>
              <a:rPr lang="en-US" b="1" i="1" u="sng" dirty="0" smtClean="0"/>
              <a:t>12a</a:t>
            </a:r>
            <a:endParaRPr lang="en-US" b="1" i="1" u="sng" dirty="0"/>
          </a:p>
          <a:p>
            <a:pPr algn="ct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93092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2256177"/>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961" y="1523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94503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992" y="171327"/>
            <a:ext cx="271303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152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3200400" y="725160"/>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Spain</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3232961" y="5210176"/>
            <a:ext cx="24820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Russia</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922" y="251533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57" y="48990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52400" y="509218"/>
            <a:ext cx="2438400" cy="1200329"/>
          </a:xfrm>
          <a:prstGeom prst="rect">
            <a:avLst/>
          </a:prstGeom>
        </p:spPr>
        <p:txBody>
          <a:bodyPr wrap="square">
            <a:spAutoFit/>
          </a:bodyPr>
          <a:lstStyle/>
          <a:p>
            <a:pPr lvl="0" algn="ctr"/>
            <a:r>
              <a:rPr lang="en-US" dirty="0"/>
              <a:t>Ferdinand and Isabella unified the country and expelled Jews and Moors.</a:t>
            </a:r>
          </a:p>
        </p:txBody>
      </p:sp>
      <p:sp>
        <p:nvSpPr>
          <p:cNvPr id="14" name="Rectangle 5"/>
          <p:cNvSpPr>
            <a:spLocks noChangeArrowheads="1"/>
          </p:cNvSpPr>
          <p:nvPr/>
        </p:nvSpPr>
        <p:spPr bwMode="auto">
          <a:xfrm>
            <a:off x="6459992" y="408518"/>
            <a:ext cx="26876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1600"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Spanish Empire in the Western Hemisphere expanded under</a:t>
            </a:r>
            <a:r>
              <a:rPr kumimoji="0" lang="en-US" altLang="en-US" sz="1600" b="0" i="1" u="none" strike="noStrike" cap="none" normalizeH="0" baseline="0" dirty="0" smtClean="0">
                <a:ln>
                  <a:noFill/>
                </a:ln>
                <a:solidFill>
                  <a:schemeClr val="tx1"/>
                </a:solidFill>
                <a:effectLst/>
                <a:latin typeface="Times New Roman" pitchFamily="18" charset="0"/>
                <a:ea typeface="Times" charset="0"/>
                <a:cs typeface="Times New Roman" pitchFamily="18" charset="0"/>
              </a:rPr>
              <a:t> </a:t>
            </a:r>
            <a:r>
              <a:rPr kumimoji="0" lang="en-US" altLang="en-US" sz="1600"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Charles V.</a:t>
            </a:r>
            <a:endParaRPr kumimoji="0" lang="en-US" altLang="en-US" sz="1600" b="0" i="0" u="none" strike="noStrike" cap="none" normalizeH="0" baseline="0" dirty="0" smtClean="0">
              <a:ln>
                <a:noFill/>
              </a:ln>
              <a:solidFill>
                <a:schemeClr val="tx1"/>
              </a:solidFill>
              <a:effectLst/>
            </a:endParaRPr>
          </a:p>
        </p:txBody>
      </p:sp>
      <p:sp>
        <p:nvSpPr>
          <p:cNvPr id="15" name="Rectangle 6"/>
          <p:cNvSpPr>
            <a:spLocks noChangeArrowheads="1"/>
          </p:cNvSpPr>
          <p:nvPr/>
        </p:nvSpPr>
        <p:spPr bwMode="auto">
          <a:xfrm>
            <a:off x="457200" y="5180519"/>
            <a:ext cx="22472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tab pos="165100" algn="l"/>
              </a:tabLst>
            </a:pPr>
            <a:r>
              <a:rPr kumimoji="0" lang="en-US" altLang="en-US" sz="1400"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Ivan the Great threw off the rule of the Mongols, centralized power in Moscow, and expanded the Russian nation.</a:t>
            </a:r>
            <a:endParaRPr kumimoji="0" lang="en-US" altLang="en-US" sz="1400" b="0" i="0" u="none" strike="noStrike" cap="none" normalizeH="0" baseline="0" dirty="0" smtClean="0">
              <a:ln>
                <a:noFill/>
              </a:ln>
              <a:solidFill>
                <a:schemeClr val="tx1"/>
              </a:solidFill>
              <a:effectLst/>
            </a:endParaRPr>
          </a:p>
        </p:txBody>
      </p:sp>
      <p:sp>
        <p:nvSpPr>
          <p:cNvPr id="16" name="Rectangle 15"/>
          <p:cNvSpPr/>
          <p:nvPr/>
        </p:nvSpPr>
        <p:spPr>
          <a:xfrm>
            <a:off x="6541717" y="3098907"/>
            <a:ext cx="2500115" cy="646331"/>
          </a:xfrm>
          <a:prstGeom prst="rect">
            <a:avLst/>
          </a:prstGeom>
        </p:spPr>
        <p:txBody>
          <a:bodyPr wrap="square">
            <a:spAutoFit/>
          </a:bodyPr>
          <a:lstStyle/>
          <a:p>
            <a:pPr lvl="0" algn="ctr"/>
            <a:r>
              <a:rPr lang="en-US" dirty="0"/>
              <a:t>Power was centralized in the hands of the tsar.</a:t>
            </a:r>
          </a:p>
        </p:txBody>
      </p:sp>
      <p:sp>
        <p:nvSpPr>
          <p:cNvPr id="17" name="Rectangle 16"/>
          <p:cNvSpPr/>
          <p:nvPr/>
        </p:nvSpPr>
        <p:spPr>
          <a:xfrm>
            <a:off x="6248400" y="5493949"/>
            <a:ext cx="2590800" cy="646331"/>
          </a:xfrm>
          <a:prstGeom prst="rect">
            <a:avLst/>
          </a:prstGeom>
        </p:spPr>
        <p:txBody>
          <a:bodyPr wrap="square">
            <a:spAutoFit/>
          </a:bodyPr>
          <a:lstStyle/>
          <a:p>
            <a:pPr algn="ctr"/>
            <a:r>
              <a:rPr lang="en-US" dirty="0"/>
              <a:t>The Orthodox Church influenced unification.</a:t>
            </a:r>
          </a:p>
        </p:txBody>
      </p:sp>
      <p:sp>
        <p:nvSpPr>
          <p:cNvPr id="19" name="Rectangle 18"/>
          <p:cNvSpPr/>
          <p:nvPr/>
        </p:nvSpPr>
        <p:spPr>
          <a:xfrm>
            <a:off x="141514" y="2660073"/>
            <a:ext cx="2692671" cy="1569660"/>
          </a:xfrm>
          <a:prstGeom prst="rect">
            <a:avLst/>
          </a:prstGeom>
        </p:spPr>
        <p:txBody>
          <a:bodyPr wrap="square">
            <a:spAutoFit/>
          </a:bodyPr>
          <a:lstStyle/>
          <a:p>
            <a:r>
              <a:rPr lang="en-US" sz="2400" b="1" i="1" dirty="0">
                <a:latin typeface="Freestyle Script" panose="030804020302050B0404" pitchFamily="66" charset="0"/>
              </a:rPr>
              <a:t>European monarchies consolidated their power and began forming nation-states in the late medieval period.</a:t>
            </a:r>
          </a:p>
        </p:txBody>
      </p:sp>
      <p:cxnSp>
        <p:nvCxnSpPr>
          <p:cNvPr id="20" name="Straight Connector 19"/>
          <p:cNvCxnSpPr>
            <a:stCxn id="7" idx="2"/>
            <a:endCxn id="2" idx="0"/>
          </p:cNvCxnSpPr>
          <p:nvPr/>
        </p:nvCxnSpPr>
        <p:spPr>
          <a:xfrm flipH="1">
            <a:off x="4572000" y="1821142"/>
            <a:ext cx="16815" cy="838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0"/>
            <a:endCxn id="2" idx="4"/>
          </p:cNvCxnSpPr>
          <p:nvPr/>
        </p:nvCxnSpPr>
        <p:spPr>
          <a:xfrm flipV="1">
            <a:off x="4572000" y="4184073"/>
            <a:ext cx="0" cy="746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1"/>
            <a:endCxn id="9" idx="3"/>
          </p:cNvCxnSpPr>
          <p:nvPr/>
        </p:nvCxnSpPr>
        <p:spPr>
          <a:xfrm flipH="1">
            <a:off x="2704450" y="986771"/>
            <a:ext cx="52851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098" idx="1"/>
            <a:endCxn id="4" idx="3"/>
          </p:cNvCxnSpPr>
          <p:nvPr/>
        </p:nvCxnSpPr>
        <p:spPr>
          <a:xfrm flipH="1" flipV="1">
            <a:off x="5943600" y="986770"/>
            <a:ext cx="516392" cy="19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6" name="Straight Connector 4095"/>
          <p:cNvCxnSpPr>
            <a:stCxn id="13" idx="3"/>
            <a:endCxn id="5" idx="1"/>
          </p:cNvCxnSpPr>
          <p:nvPr/>
        </p:nvCxnSpPr>
        <p:spPr>
          <a:xfrm>
            <a:off x="2871364" y="5733396"/>
            <a:ext cx="344782" cy="31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9" name="Straight Connector 4098"/>
          <p:cNvCxnSpPr>
            <a:stCxn id="8" idx="1"/>
            <a:endCxn id="5" idx="3"/>
          </p:cNvCxnSpPr>
          <p:nvPr/>
        </p:nvCxnSpPr>
        <p:spPr>
          <a:xfrm flipH="1" flipV="1">
            <a:off x="5927853" y="5765294"/>
            <a:ext cx="320547" cy="14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4" name="Straight Connector 4103"/>
          <p:cNvCxnSpPr>
            <a:stCxn id="12" idx="1"/>
            <a:endCxn id="5" idx="3"/>
          </p:cNvCxnSpPr>
          <p:nvPr/>
        </p:nvCxnSpPr>
        <p:spPr>
          <a:xfrm flipH="1">
            <a:off x="5927853" y="3349702"/>
            <a:ext cx="508069" cy="24155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200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WHI.8b</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91" y="2643119"/>
            <a:ext cx="2711707" cy="206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925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346" y="5139146"/>
            <a:ext cx="2817654" cy="176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876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43855" y="27146"/>
            <a:ext cx="2699598" cy="2335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52800" y="5249506"/>
            <a:ext cx="2438400" cy="923330"/>
          </a:xfrm>
          <a:prstGeom prst="rect">
            <a:avLst/>
          </a:prstGeom>
        </p:spPr>
        <p:txBody>
          <a:bodyPr wrap="square">
            <a:spAutoFit/>
          </a:bodyPr>
          <a:lstStyle/>
          <a:p>
            <a:pPr algn="ctr"/>
            <a:r>
              <a:rPr lang="en-US" b="1" dirty="0"/>
              <a:t>Geographic influences on the origin and spread of Islam</a:t>
            </a:r>
          </a:p>
        </p:txBody>
      </p:sp>
      <p:sp>
        <p:nvSpPr>
          <p:cNvPr id="11" name="Rectangle 10"/>
          <p:cNvSpPr/>
          <p:nvPr/>
        </p:nvSpPr>
        <p:spPr>
          <a:xfrm>
            <a:off x="152400" y="5600019"/>
            <a:ext cx="2559307" cy="923330"/>
          </a:xfrm>
          <a:prstGeom prst="rect">
            <a:avLst/>
          </a:prstGeom>
        </p:spPr>
        <p:txBody>
          <a:bodyPr wrap="square">
            <a:spAutoFit/>
          </a:bodyPr>
          <a:lstStyle/>
          <a:p>
            <a:pPr algn="ctr"/>
            <a:r>
              <a:rPr lang="en-US" dirty="0"/>
              <a:t>Diffusion along trade routes from Mecca and Medina</a:t>
            </a:r>
          </a:p>
        </p:txBody>
      </p:sp>
      <p:sp>
        <p:nvSpPr>
          <p:cNvPr id="12" name="Rectangle 11"/>
          <p:cNvSpPr/>
          <p:nvPr/>
        </p:nvSpPr>
        <p:spPr>
          <a:xfrm>
            <a:off x="6546273" y="5467442"/>
            <a:ext cx="2564342" cy="1200329"/>
          </a:xfrm>
          <a:prstGeom prst="rect">
            <a:avLst/>
          </a:prstGeom>
        </p:spPr>
        <p:txBody>
          <a:bodyPr wrap="square">
            <a:spAutoFit/>
          </a:bodyPr>
          <a:lstStyle/>
          <a:p>
            <a:pPr algn="ctr"/>
            <a:r>
              <a:rPr lang="en-US" dirty="0"/>
              <a:t>Expansion despite great distances, desert environments, and mountain barriers</a:t>
            </a:r>
          </a:p>
        </p:txBody>
      </p:sp>
      <p:sp>
        <p:nvSpPr>
          <p:cNvPr id="13" name="Rectangle 12"/>
          <p:cNvSpPr/>
          <p:nvPr/>
        </p:nvSpPr>
        <p:spPr>
          <a:xfrm>
            <a:off x="264487" y="2983652"/>
            <a:ext cx="2438400" cy="1477328"/>
          </a:xfrm>
          <a:prstGeom prst="rect">
            <a:avLst/>
          </a:prstGeom>
        </p:spPr>
        <p:txBody>
          <a:bodyPr wrap="square">
            <a:spAutoFit/>
          </a:bodyPr>
          <a:lstStyle/>
          <a:p>
            <a:pPr algn="ctr"/>
            <a:r>
              <a:rPr lang="en-US" dirty="0"/>
              <a:t>Spread into the Fertile Crescent, Iran, and Central Asia facilitated by weak Byzantine and Persian empires</a:t>
            </a:r>
          </a:p>
        </p:txBody>
      </p:sp>
      <p:sp>
        <p:nvSpPr>
          <p:cNvPr id="14" name="Rectangle 13"/>
          <p:cNvSpPr/>
          <p:nvPr/>
        </p:nvSpPr>
        <p:spPr>
          <a:xfrm>
            <a:off x="6385374" y="617255"/>
            <a:ext cx="2699598" cy="4024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 y="179546"/>
            <a:ext cx="2699598" cy="2335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upload.wikimedia.org/wikipedia/commons/b/b0/Arabian_Peninsula_%28orthographic_projection%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781" y="990600"/>
            <a:ext cx="2438399" cy="34703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p of the Fertile Cresc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85" y="381000"/>
            <a:ext cx="2369922" cy="19881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243855" y="80348"/>
            <a:ext cx="2725256" cy="2308324"/>
          </a:xfrm>
          <a:prstGeom prst="rect">
            <a:avLst/>
          </a:prstGeom>
        </p:spPr>
        <p:txBody>
          <a:bodyPr wrap="square">
            <a:spAutoFit/>
          </a:bodyPr>
          <a:lstStyle/>
          <a:p>
            <a:pPr algn="ctr"/>
            <a:r>
              <a:rPr lang="en-US" sz="2400" b="1" i="1" dirty="0">
                <a:latin typeface="Freestyle Script" panose="030804020302050B0404" pitchFamily="66" charset="0"/>
              </a:rPr>
              <a:t>In the first three centuries after Muhammad’s death, Muslim rule expanded rapidly, overcoming geographic barriers, and facilitated by weakened political empires.</a:t>
            </a:r>
          </a:p>
        </p:txBody>
      </p:sp>
      <p:cxnSp>
        <p:nvCxnSpPr>
          <p:cNvPr id="18" name="Straight Connector 17"/>
          <p:cNvCxnSpPr>
            <a:stCxn id="2" idx="4"/>
            <a:endCxn id="9" idx="0"/>
          </p:cNvCxnSpPr>
          <p:nvPr/>
        </p:nvCxnSpPr>
        <p:spPr>
          <a:xfrm>
            <a:off x="4572000" y="4184073"/>
            <a:ext cx="0" cy="692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2"/>
            <a:endCxn id="9" idx="1"/>
          </p:cNvCxnSpPr>
          <p:nvPr/>
        </p:nvCxnSpPr>
        <p:spPr>
          <a:xfrm>
            <a:off x="1496145" y="4703618"/>
            <a:ext cx="1720001" cy="1007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3"/>
            <a:endCxn id="9" idx="1"/>
          </p:cNvCxnSpPr>
          <p:nvPr/>
        </p:nvCxnSpPr>
        <p:spPr>
          <a:xfrm flipV="1">
            <a:off x="2711707" y="5711172"/>
            <a:ext cx="504439" cy="350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1"/>
          </p:cNvCxnSpPr>
          <p:nvPr/>
        </p:nvCxnSpPr>
        <p:spPr>
          <a:xfrm flipH="1" flipV="1">
            <a:off x="5902212" y="5761282"/>
            <a:ext cx="424134" cy="262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2"/>
            <a:endCxn id="8" idx="0"/>
          </p:cNvCxnSpPr>
          <p:nvPr/>
        </p:nvCxnSpPr>
        <p:spPr>
          <a:xfrm>
            <a:off x="7735173" y="4642000"/>
            <a:ext cx="0" cy="49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2"/>
            <a:endCxn id="6" idx="0"/>
          </p:cNvCxnSpPr>
          <p:nvPr/>
        </p:nvCxnSpPr>
        <p:spPr>
          <a:xfrm flipH="1">
            <a:off x="1496145" y="2514600"/>
            <a:ext cx="6054" cy="1285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5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646331"/>
          </a:xfrm>
          <a:prstGeom prst="rect">
            <a:avLst/>
          </a:prstGeom>
        </p:spPr>
        <p:txBody>
          <a:bodyPr wrap="square">
            <a:spAutoFit/>
          </a:bodyPr>
          <a:lstStyle/>
          <a:p>
            <a:pPr algn="ctr"/>
            <a:r>
              <a:rPr lang="en-US" b="1" i="1" u="sng" dirty="0" smtClean="0"/>
              <a:t>STANDARD WHI.</a:t>
            </a:r>
            <a:r>
              <a:rPr lang="en-US" b="1" u="sng" dirty="0"/>
              <a:t> 12b</a:t>
            </a:r>
          </a:p>
          <a:p>
            <a:pPr algn="ct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474617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91329" y="152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15277" y="5067072"/>
            <a:ext cx="2621002" cy="830997"/>
          </a:xfrm>
          <a:prstGeom prst="rect">
            <a:avLst/>
          </a:prstGeom>
        </p:spPr>
        <p:txBody>
          <a:bodyPr wrap="square">
            <a:spAutoFit/>
          </a:bodyPr>
          <a:lstStyle/>
          <a:p>
            <a:pPr algn="ctr"/>
            <a:r>
              <a:rPr lang="en-US" sz="2400" b="1" dirty="0"/>
              <a:t>Key events of the Crusades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240996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329" y="474617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203" y="266370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64819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9051" y="786716"/>
            <a:ext cx="2358403" cy="400110"/>
          </a:xfrm>
          <a:prstGeom prst="rect">
            <a:avLst/>
          </a:prstGeom>
        </p:spPr>
        <p:txBody>
          <a:bodyPr wrap="none">
            <a:spAutoFit/>
          </a:bodyPr>
          <a:lstStyle/>
          <a:p>
            <a:pPr lvl="0"/>
            <a:r>
              <a:rPr lang="en-US" sz="2000" dirty="0"/>
              <a:t>Pope Urban’s speech</a:t>
            </a:r>
          </a:p>
        </p:txBody>
      </p:sp>
      <p:sp>
        <p:nvSpPr>
          <p:cNvPr id="13" name="Rectangle 1"/>
          <p:cNvSpPr>
            <a:spLocks noChangeArrowheads="1"/>
          </p:cNvSpPr>
          <p:nvPr/>
        </p:nvSpPr>
        <p:spPr bwMode="auto">
          <a:xfrm>
            <a:off x="25154" y="2890391"/>
            <a:ext cx="25535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2000" b="0" i="0" u="none" strike="noStrike" cap="none" normalizeH="0" baseline="0" dirty="0" smtClean="0">
                <a:ln>
                  <a:noFill/>
                </a:ln>
                <a:solidFill>
                  <a:schemeClr val="tx1"/>
                </a:solidFill>
                <a:effectLst/>
                <a:latin typeface="Times New Roman" pitchFamily="18" charset="0"/>
                <a:ea typeface="Times"/>
                <a:cs typeface="Times New Roman" pitchFamily="18" charset="0"/>
              </a:rPr>
              <a:t>The capture of Jerusalem</a:t>
            </a:r>
            <a:endParaRPr kumimoji="0" lang="en-US" altLang="en-US" sz="2000" b="0" i="0" u="none" strike="noStrike" cap="none" normalizeH="0" baseline="0" dirty="0" smtClean="0">
              <a:ln>
                <a:noFill/>
              </a:ln>
              <a:solidFill>
                <a:schemeClr val="tx1"/>
              </a:solidFill>
              <a:effectLst/>
            </a:endParaRPr>
          </a:p>
        </p:txBody>
      </p:sp>
      <p:sp>
        <p:nvSpPr>
          <p:cNvPr id="14" name="Rectangle 13"/>
          <p:cNvSpPr/>
          <p:nvPr/>
        </p:nvSpPr>
        <p:spPr>
          <a:xfrm>
            <a:off x="6493552" y="3174907"/>
            <a:ext cx="2516615" cy="707886"/>
          </a:xfrm>
          <a:prstGeom prst="rect">
            <a:avLst/>
          </a:prstGeom>
        </p:spPr>
        <p:txBody>
          <a:bodyPr wrap="square">
            <a:spAutoFit/>
          </a:bodyPr>
          <a:lstStyle/>
          <a:p>
            <a:pPr lvl="0" algn="ctr"/>
            <a:r>
              <a:rPr lang="en-US" sz="2000" dirty="0"/>
              <a:t>Founding of Crusader states</a:t>
            </a:r>
          </a:p>
        </p:txBody>
      </p:sp>
      <p:sp>
        <p:nvSpPr>
          <p:cNvPr id="15" name="Rectangle 2"/>
          <p:cNvSpPr>
            <a:spLocks noChangeArrowheads="1"/>
          </p:cNvSpPr>
          <p:nvPr/>
        </p:nvSpPr>
        <p:spPr bwMode="auto">
          <a:xfrm>
            <a:off x="25154" y="5188339"/>
            <a:ext cx="2662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2000"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Loss of Jerusalem to Saladin</a:t>
            </a:r>
            <a:endParaRPr kumimoji="0" lang="en-US" altLang="en-US" sz="2000" b="0" i="0" u="none" strike="noStrike" cap="none" normalizeH="0" baseline="0" dirty="0" smtClean="0">
              <a:ln>
                <a:noFill/>
              </a:ln>
              <a:solidFill>
                <a:schemeClr val="tx1"/>
              </a:solidFill>
              <a:effectLst/>
            </a:endParaRPr>
          </a:p>
        </p:txBody>
      </p:sp>
      <p:sp>
        <p:nvSpPr>
          <p:cNvPr id="16" name="Rectangle 3"/>
          <p:cNvSpPr>
            <a:spLocks noChangeArrowheads="1"/>
          </p:cNvSpPr>
          <p:nvPr/>
        </p:nvSpPr>
        <p:spPr bwMode="auto">
          <a:xfrm>
            <a:off x="6248399" y="5188339"/>
            <a:ext cx="27117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2000"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Sack of Constantinople by western Crusaders</a:t>
            </a:r>
            <a:endParaRPr kumimoji="0" lang="en-US" altLang="en-US" sz="2000" b="0" i="0" u="none" strike="noStrike" cap="none" normalizeH="0" baseline="0" dirty="0" smtClean="0">
              <a:ln>
                <a:noFill/>
              </a:ln>
              <a:solidFill>
                <a:schemeClr val="tx1"/>
              </a:solidFill>
              <a:effectLst/>
            </a:endParaRPr>
          </a:p>
        </p:txBody>
      </p:sp>
      <p:pic>
        <p:nvPicPr>
          <p:cNvPr id="5125" name="Picture 5" descr="http://s.hswstatic.com/gif/crusades-map-crusader-st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203" y="135962"/>
            <a:ext cx="2687963" cy="21017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224754" y="78170"/>
            <a:ext cx="2882959"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p:cNvSpPr>
            <a:spLocks noChangeArrowheads="1"/>
          </p:cNvSpPr>
          <p:nvPr/>
        </p:nvSpPr>
        <p:spPr bwMode="auto">
          <a:xfrm>
            <a:off x="3162300" y="459236"/>
            <a:ext cx="27286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Crusades were carried out by Christian political and religious leaders to take control of the Holy Land from the Muslims.</a:t>
            </a:r>
            <a:endParaRPr kumimoji="0" lang="en-US" altLang="en-US" sz="2400" b="1" i="0"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cxnSp>
        <p:nvCxnSpPr>
          <p:cNvPr id="20" name="Straight Connector 19"/>
          <p:cNvCxnSpPr>
            <a:stCxn id="5" idx="3"/>
            <a:endCxn id="9" idx="1"/>
          </p:cNvCxnSpPr>
          <p:nvPr/>
        </p:nvCxnSpPr>
        <p:spPr>
          <a:xfrm>
            <a:off x="2726221" y="5580543"/>
            <a:ext cx="465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3"/>
            <a:endCxn id="9" idx="1"/>
          </p:cNvCxnSpPr>
          <p:nvPr/>
        </p:nvCxnSpPr>
        <p:spPr>
          <a:xfrm>
            <a:off x="2726221" y="3244334"/>
            <a:ext cx="465108" cy="2336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a:endCxn id="9" idx="1"/>
          </p:cNvCxnSpPr>
          <p:nvPr/>
        </p:nvCxnSpPr>
        <p:spPr>
          <a:xfrm>
            <a:off x="2864107" y="986772"/>
            <a:ext cx="327222" cy="4593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0"/>
            <a:endCxn id="2" idx="4"/>
          </p:cNvCxnSpPr>
          <p:nvPr/>
        </p:nvCxnSpPr>
        <p:spPr>
          <a:xfrm flipV="1">
            <a:off x="4547183" y="4184073"/>
            <a:ext cx="24817" cy="562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29" name="Straight Connector 5128"/>
          <p:cNvCxnSpPr>
            <a:stCxn id="11" idx="1"/>
          </p:cNvCxnSpPr>
          <p:nvPr/>
        </p:nvCxnSpPr>
        <p:spPr>
          <a:xfrm flipH="1" flipV="1">
            <a:off x="5890927" y="5482569"/>
            <a:ext cx="3574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31" name="Straight Connector 5130"/>
          <p:cNvCxnSpPr>
            <a:stCxn id="10" idx="1"/>
          </p:cNvCxnSpPr>
          <p:nvPr/>
        </p:nvCxnSpPr>
        <p:spPr>
          <a:xfrm flipH="1">
            <a:off x="5890927" y="3498074"/>
            <a:ext cx="431276" cy="1984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35" name="Straight Connector 5134"/>
          <p:cNvCxnSpPr>
            <a:stCxn id="10" idx="0"/>
            <a:endCxn id="18" idx="2"/>
          </p:cNvCxnSpPr>
          <p:nvPr/>
        </p:nvCxnSpPr>
        <p:spPr>
          <a:xfrm flipH="1" flipV="1">
            <a:off x="7666234" y="2409962"/>
            <a:ext cx="11823" cy="2537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318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Crus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4582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83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5853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42439" y="3098907"/>
            <a:ext cx="2819400" cy="646331"/>
          </a:xfrm>
          <a:prstGeom prst="rect">
            <a:avLst/>
          </a:prstGeom>
        </p:spPr>
        <p:txBody>
          <a:bodyPr wrap="square">
            <a:spAutoFit/>
          </a:bodyPr>
          <a:lstStyle/>
          <a:p>
            <a:pPr algn="ctr"/>
            <a:r>
              <a:rPr lang="en-US" b="1" i="1" u="sng" dirty="0" smtClean="0"/>
              <a:t>STANDARD WHI.</a:t>
            </a:r>
            <a:r>
              <a:rPr lang="en-US" b="1" u="sng" dirty="0" smtClean="0"/>
              <a:t>12b</a:t>
            </a:r>
            <a:endParaRPr lang="en-US" b="1" u="sng" dirty="0"/>
          </a:p>
          <a:p>
            <a:pPr algn="ct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202" y="17704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46749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49315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599" y="228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656"/>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01680" y="625638"/>
            <a:ext cx="2533100" cy="830997"/>
          </a:xfrm>
          <a:prstGeom prst="rect">
            <a:avLst/>
          </a:prstGeom>
        </p:spPr>
        <p:txBody>
          <a:bodyPr wrap="square">
            <a:spAutoFit/>
          </a:bodyPr>
          <a:lstStyle/>
          <a:p>
            <a:pPr algn="ctr"/>
            <a:r>
              <a:rPr lang="en-US" sz="2400" b="1" dirty="0"/>
              <a:t>Effects of the Crusades</a:t>
            </a:r>
          </a:p>
        </p:txBody>
      </p:sp>
      <p:sp>
        <p:nvSpPr>
          <p:cNvPr id="11" name="Rectangle 10"/>
          <p:cNvSpPr/>
          <p:nvPr/>
        </p:nvSpPr>
        <p:spPr>
          <a:xfrm>
            <a:off x="162053" y="361731"/>
            <a:ext cx="2438400" cy="923330"/>
          </a:xfrm>
          <a:prstGeom prst="rect">
            <a:avLst/>
          </a:prstGeom>
        </p:spPr>
        <p:txBody>
          <a:bodyPr wrap="square">
            <a:spAutoFit/>
          </a:bodyPr>
          <a:lstStyle/>
          <a:p>
            <a:pPr lvl="0" algn="ctr"/>
            <a:r>
              <a:rPr lang="en-US" dirty="0"/>
              <a:t>Weakened the Pope and nobles; strengthened monarchs</a:t>
            </a:r>
          </a:p>
        </p:txBody>
      </p:sp>
      <p:sp>
        <p:nvSpPr>
          <p:cNvPr id="12" name="Rectangle 1"/>
          <p:cNvSpPr>
            <a:spLocks noChangeArrowheads="1"/>
          </p:cNvSpPr>
          <p:nvPr/>
        </p:nvSpPr>
        <p:spPr bwMode="auto">
          <a:xfrm>
            <a:off x="162053" y="2698799"/>
            <a:ext cx="25641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Stimulated trade throughout the Mediterranean area and the Middle East</a:t>
            </a:r>
            <a:endParaRPr kumimoji="0" lang="en-US" altLang="en-US" b="0" i="0" u="none" strike="noStrike" cap="none" normalizeH="0" baseline="0" dirty="0" smtClean="0">
              <a:ln>
                <a:noFill/>
              </a:ln>
              <a:solidFill>
                <a:schemeClr val="tx1"/>
              </a:solidFill>
              <a:effectLst/>
            </a:endParaRPr>
          </a:p>
        </p:txBody>
      </p:sp>
      <p:sp>
        <p:nvSpPr>
          <p:cNvPr id="13" name="Rectangle 12"/>
          <p:cNvSpPr/>
          <p:nvPr/>
        </p:nvSpPr>
        <p:spPr>
          <a:xfrm>
            <a:off x="168077" y="4909131"/>
            <a:ext cx="2432376" cy="1200329"/>
          </a:xfrm>
          <a:prstGeom prst="rect">
            <a:avLst/>
          </a:prstGeom>
        </p:spPr>
        <p:txBody>
          <a:bodyPr wrap="square">
            <a:spAutoFit/>
          </a:bodyPr>
          <a:lstStyle/>
          <a:p>
            <a:pPr lvl="0" algn="ctr"/>
            <a:r>
              <a:rPr lang="en-US" dirty="0"/>
              <a:t>Left a legacy of bitterness among Christians, Jews, and Muslims</a:t>
            </a:r>
          </a:p>
        </p:txBody>
      </p:sp>
      <p:sp>
        <p:nvSpPr>
          <p:cNvPr id="14" name="Rectangle 2"/>
          <p:cNvSpPr>
            <a:spLocks noChangeArrowheads="1"/>
          </p:cNvSpPr>
          <p:nvPr/>
        </p:nvSpPr>
        <p:spPr bwMode="auto">
          <a:xfrm>
            <a:off x="6324599" y="717972"/>
            <a:ext cx="27117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Weakened the Byzantine Empire</a:t>
            </a:r>
            <a:endParaRPr kumimoji="0" lang="en-US" altLang="en-US" b="0" i="0" u="none" strike="noStrike" cap="none" normalizeH="0" baseline="0" dirty="0" smtClean="0">
              <a:ln>
                <a:noFill/>
              </a:ln>
              <a:solidFill>
                <a:schemeClr val="tx1"/>
              </a:solidFill>
              <a:effectLst/>
            </a:endParaRPr>
          </a:p>
        </p:txBody>
      </p:sp>
      <p:pic>
        <p:nvPicPr>
          <p:cNvPr id="1028" name="Picture 4" descr="http://therightscoop.com/wp-content/uploads/2014/08/crusades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394" y="4674924"/>
            <a:ext cx="2438401" cy="19431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336708" y="4542953"/>
            <a:ext cx="2699598" cy="2207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s://encrypted-tbn1.gstatic.com/images?q=tbn:ANd9GcRbX_PIcypNPxZRedea-zPdmx8LMFlqcWvi0KDDcmG2w3WcbXw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251" y="2326697"/>
            <a:ext cx="2438402" cy="18573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336708" y="2149595"/>
            <a:ext cx="2699598" cy="2211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0" idx="3"/>
            <a:endCxn id="5" idx="1"/>
          </p:cNvCxnSpPr>
          <p:nvPr/>
        </p:nvCxnSpPr>
        <p:spPr>
          <a:xfrm>
            <a:off x="2864107" y="918028"/>
            <a:ext cx="476095" cy="9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3"/>
            <a:endCxn id="5" idx="1"/>
          </p:cNvCxnSpPr>
          <p:nvPr/>
        </p:nvCxnSpPr>
        <p:spPr>
          <a:xfrm flipV="1">
            <a:off x="2726221" y="1011413"/>
            <a:ext cx="613981" cy="2287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5" idx="1"/>
          </p:cNvCxnSpPr>
          <p:nvPr/>
        </p:nvCxnSpPr>
        <p:spPr>
          <a:xfrm flipV="1">
            <a:off x="2726221" y="1011413"/>
            <a:ext cx="613981" cy="4497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1"/>
            <a:endCxn id="5" idx="3"/>
          </p:cNvCxnSpPr>
          <p:nvPr/>
        </p:nvCxnSpPr>
        <p:spPr>
          <a:xfrm flipH="1" flipV="1">
            <a:off x="6051909" y="1011413"/>
            <a:ext cx="272690" cy="51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0"/>
            <a:endCxn id="9" idx="2"/>
          </p:cNvCxnSpPr>
          <p:nvPr/>
        </p:nvCxnSpPr>
        <p:spPr>
          <a:xfrm flipH="1" flipV="1">
            <a:off x="7680453" y="1897343"/>
            <a:ext cx="6054" cy="252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0"/>
            <a:endCxn id="18" idx="2"/>
          </p:cNvCxnSpPr>
          <p:nvPr/>
        </p:nvCxnSpPr>
        <p:spPr>
          <a:xfrm flipV="1">
            <a:off x="7686507" y="4361175"/>
            <a:ext cx="0" cy="181778"/>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3235182" y="4566760"/>
            <a:ext cx="27286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Crusades were carried out by Christian political and religious leaders to take control of the Holy Land from the Muslims.</a:t>
            </a:r>
            <a:endParaRPr kumimoji="0" lang="en-US" altLang="en-US" sz="2400" b="1" i="0"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cxnSp>
        <p:nvCxnSpPr>
          <p:cNvPr id="1036" name="Straight Connector 1035"/>
          <p:cNvCxnSpPr>
            <a:stCxn id="5" idx="2"/>
            <a:endCxn id="2" idx="0"/>
          </p:cNvCxnSpPr>
          <p:nvPr/>
        </p:nvCxnSpPr>
        <p:spPr>
          <a:xfrm flipH="1">
            <a:off x="4668230" y="1845784"/>
            <a:ext cx="27826" cy="8142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368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646331"/>
          </a:xfrm>
          <a:prstGeom prst="rect">
            <a:avLst/>
          </a:prstGeom>
        </p:spPr>
        <p:txBody>
          <a:bodyPr wrap="square">
            <a:spAutoFit/>
          </a:bodyPr>
          <a:lstStyle/>
          <a:p>
            <a:pPr algn="ctr"/>
            <a:r>
              <a:rPr lang="en-US" b="1" i="1" u="sng" dirty="0" smtClean="0"/>
              <a:t>STANDARD WHI.</a:t>
            </a:r>
            <a:r>
              <a:rPr lang="en-US" b="1" u="sng" dirty="0"/>
              <a:t> 12b</a:t>
            </a:r>
          </a:p>
          <a:p>
            <a:pPr algn="ct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5" y="50292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22200" y="152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22200" y="5632738"/>
            <a:ext cx="2608264" cy="461665"/>
          </a:xfrm>
          <a:prstGeom prst="rect">
            <a:avLst/>
          </a:prstGeom>
        </p:spPr>
        <p:txBody>
          <a:bodyPr wrap="square">
            <a:spAutoFit/>
          </a:bodyPr>
          <a:lstStyle/>
          <a:p>
            <a:pPr algn="ctr"/>
            <a:r>
              <a:rPr lang="en-US" sz="2400" b="1" dirty="0"/>
              <a:t>Mongol armies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 y="4800598"/>
            <a:ext cx="2711707" cy="182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8767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p:cNvSpPr>
            <a:spLocks noChangeArrowheads="1"/>
          </p:cNvSpPr>
          <p:nvPr/>
        </p:nvSpPr>
        <p:spPr bwMode="auto">
          <a:xfrm>
            <a:off x="168179" y="5029200"/>
            <a:ext cx="253210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Invaded Russia, China, and Muslim states in Southwest Asia, destroying cities and countryside</a:t>
            </a:r>
            <a:endParaRPr kumimoji="0" lang="en-US" altLang="en-US" b="0" i="0" u="none" strike="noStrike" cap="none" normalizeH="0" baseline="0" dirty="0" smtClean="0">
              <a:ln>
                <a:noFill/>
              </a:ln>
              <a:solidFill>
                <a:schemeClr val="tx1"/>
              </a:solidFill>
              <a:effectLst/>
            </a:endParaRPr>
          </a:p>
        </p:txBody>
      </p:sp>
      <p:sp>
        <p:nvSpPr>
          <p:cNvPr id="10" name="Rectangle 9"/>
          <p:cNvSpPr/>
          <p:nvPr/>
        </p:nvSpPr>
        <p:spPr>
          <a:xfrm>
            <a:off x="6262914" y="5501887"/>
            <a:ext cx="2697193" cy="369332"/>
          </a:xfrm>
          <a:prstGeom prst="rect">
            <a:avLst/>
          </a:prstGeom>
        </p:spPr>
        <p:txBody>
          <a:bodyPr wrap="square">
            <a:spAutoFit/>
          </a:bodyPr>
          <a:lstStyle/>
          <a:p>
            <a:pPr lvl="0" algn="ctr"/>
            <a:r>
              <a:rPr lang="en-US" dirty="0"/>
              <a:t>Created an empire</a:t>
            </a:r>
          </a:p>
        </p:txBody>
      </p:sp>
      <p:pic>
        <p:nvPicPr>
          <p:cNvPr id="2051" name="Picture 3" descr="http://acsmongols.weebly.com/uploads/1/6/4/2/16423624/596295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513" y="788567"/>
            <a:ext cx="273347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redhatrobcom.ipage.com/wordpress/wp-content/uploads/2009/03/gengh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 y="1108840"/>
            <a:ext cx="2667000" cy="30194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74198" y="609600"/>
            <a:ext cx="3069802" cy="339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914400"/>
            <a:ext cx="2895600" cy="34958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p:cNvSpPr>
            <a:spLocks noChangeArrowheads="1"/>
          </p:cNvSpPr>
          <p:nvPr/>
        </p:nvSpPr>
        <p:spPr bwMode="auto">
          <a:xfrm>
            <a:off x="3222200" y="333411"/>
            <a:ext cx="27595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Blackadder ITC" panose="04020505051007020D02" pitchFamily="82" charset="0"/>
                <a:ea typeface="Times"/>
                <a:cs typeface="Times New Roman" pitchFamily="18" charset="0"/>
              </a:rPr>
              <a:t>Mongol armies invaded Russia, </a:t>
            </a:r>
            <a:r>
              <a:rPr kumimoji="0" lang="en-US" altLang="en-US" sz="24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Southwest</a:t>
            </a:r>
            <a:r>
              <a:rPr kumimoji="0" lang="en-US" altLang="en-US" sz="2400" b="1" i="0" u="none" strike="noStrike" cap="none" normalizeH="0" baseline="0" dirty="0" smtClean="0">
                <a:ln>
                  <a:noFill/>
                </a:ln>
                <a:solidFill>
                  <a:schemeClr val="tx1"/>
                </a:solidFill>
                <a:effectLst/>
                <a:latin typeface="Blackadder ITC" panose="04020505051007020D02" pitchFamily="82" charset="0"/>
                <a:ea typeface="Times"/>
                <a:cs typeface="Times New Roman" pitchFamily="18" charset="0"/>
              </a:rPr>
              <a:t> Asia, and China, creating an empire.</a:t>
            </a:r>
            <a:endParaRPr kumimoji="0" lang="en-US" altLang="en-US" sz="2400" b="1" i="0" u="none" strike="noStrike" cap="none" normalizeH="0" baseline="0" dirty="0" smtClean="0">
              <a:ln>
                <a:noFill/>
              </a:ln>
              <a:solidFill>
                <a:schemeClr val="tx1"/>
              </a:solidFill>
              <a:effectLst/>
              <a:latin typeface="Blackadder ITC" panose="04020505051007020D02" pitchFamily="82" charset="0"/>
              <a:cs typeface="Arial" pitchFamily="34" charset="0"/>
            </a:endParaRPr>
          </a:p>
        </p:txBody>
      </p:sp>
      <p:cxnSp>
        <p:nvCxnSpPr>
          <p:cNvPr id="15" name="Straight Connector 14"/>
          <p:cNvCxnSpPr>
            <a:stCxn id="5" idx="0"/>
            <a:endCxn id="2" idx="4"/>
          </p:cNvCxnSpPr>
          <p:nvPr/>
        </p:nvCxnSpPr>
        <p:spPr>
          <a:xfrm flipV="1">
            <a:off x="4571999" y="4184073"/>
            <a:ext cx="1" cy="845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2"/>
            <a:endCxn id="8" idx="0"/>
          </p:cNvCxnSpPr>
          <p:nvPr/>
        </p:nvCxnSpPr>
        <p:spPr>
          <a:xfrm flipH="1">
            <a:off x="7604254" y="4008192"/>
            <a:ext cx="4845" cy="86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2"/>
            <a:endCxn id="7" idx="0"/>
          </p:cNvCxnSpPr>
          <p:nvPr/>
        </p:nvCxnSpPr>
        <p:spPr>
          <a:xfrm flipH="1">
            <a:off x="1434231" y="4410230"/>
            <a:ext cx="13569" cy="390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3"/>
            <a:endCxn id="5" idx="1"/>
          </p:cNvCxnSpPr>
          <p:nvPr/>
        </p:nvCxnSpPr>
        <p:spPr>
          <a:xfrm>
            <a:off x="2790084" y="5711170"/>
            <a:ext cx="426061" cy="152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1"/>
            <a:endCxn id="5" idx="3"/>
          </p:cNvCxnSpPr>
          <p:nvPr/>
        </p:nvCxnSpPr>
        <p:spPr>
          <a:xfrm flipH="1">
            <a:off x="5927852" y="5711171"/>
            <a:ext cx="320548" cy="1524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54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ranpoliticsclub.net/maps/images/141%20Mongol%20Empire%201280%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66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646331"/>
          </a:xfrm>
          <a:prstGeom prst="rect">
            <a:avLst/>
          </a:prstGeom>
        </p:spPr>
        <p:txBody>
          <a:bodyPr wrap="square">
            <a:spAutoFit/>
          </a:bodyPr>
          <a:lstStyle/>
          <a:p>
            <a:pPr algn="ctr"/>
            <a:r>
              <a:rPr lang="en-US" b="1" i="1" u="sng" dirty="0" smtClean="0"/>
              <a:t>STANDARD WHI.</a:t>
            </a:r>
            <a:r>
              <a:rPr lang="en-US" b="1" u="sng" dirty="0" smtClean="0"/>
              <a:t>12b</a:t>
            </a:r>
            <a:endParaRPr lang="en-US" b="1" u="sng" dirty="0"/>
          </a:p>
          <a:p>
            <a:pPr algn="ct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9" y="44994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1"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3235181" y="1060737"/>
            <a:ext cx="26926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Constantinople</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93109" y="829905"/>
            <a:ext cx="25690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Fell to the Ottoman Turks in 1453, ending the Byzantine Empire</a:t>
            </a:r>
            <a:endParaRPr kumimoji="0" lang="en-US" altLang="en-US" b="0" i="0" u="none" strike="noStrike" cap="none" normalizeH="0" baseline="0" dirty="0" smtClean="0">
              <a:ln>
                <a:noFill/>
              </a:ln>
              <a:solidFill>
                <a:schemeClr val="tx1"/>
              </a:solidFill>
              <a:effectLst/>
            </a:endParaRPr>
          </a:p>
        </p:txBody>
      </p:sp>
      <p:sp>
        <p:nvSpPr>
          <p:cNvPr id="10" name="Rectangle 3"/>
          <p:cNvSpPr>
            <a:spLocks noChangeArrowheads="1"/>
          </p:cNvSpPr>
          <p:nvPr/>
        </p:nvSpPr>
        <p:spPr bwMode="auto">
          <a:xfrm>
            <a:off x="6291942" y="866664"/>
            <a:ext cx="2689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Became capital of the Ottoman Empire</a:t>
            </a:r>
            <a:r>
              <a:rPr kumimoji="0" lang="en-US" altLang="en-US" b="0" i="0" u="none" strike="noStrike" cap="none" normalizeH="0" baseline="0" dirty="0" smtClean="0">
                <a:ln>
                  <a:noFill/>
                </a:ln>
                <a:solidFill>
                  <a:schemeClr val="tx1"/>
                </a:solidFill>
                <a:effectLst/>
                <a:latin typeface="Arial" pitchFamily="34" charset="0"/>
                <a:cs typeface="Arial" pitchFamily="34" charset="0"/>
              </a:rPr>
              <a:t> </a:t>
            </a:r>
          </a:p>
        </p:txBody>
      </p:sp>
      <p:pic>
        <p:nvPicPr>
          <p:cNvPr id="3077" name="Picture 5" descr="http://www.allaboutturkey.com/img/ottoman-empire-15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14" y="3061758"/>
            <a:ext cx="2534524" cy="322013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www.crystalinks.com/TurkishEmperorSuleiman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4878" y="2621570"/>
            <a:ext cx="2667000" cy="37147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172201" y="2402114"/>
            <a:ext cx="2894698" cy="4153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914" y="2895600"/>
            <a:ext cx="2699598" cy="3779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3"/>
            <a:endCxn id="4" idx="1"/>
          </p:cNvCxnSpPr>
          <p:nvPr/>
        </p:nvCxnSpPr>
        <p:spPr>
          <a:xfrm>
            <a:off x="2745566" y="1284312"/>
            <a:ext cx="489615" cy="7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1"/>
            <a:endCxn id="4" idx="3"/>
          </p:cNvCxnSpPr>
          <p:nvPr/>
        </p:nvCxnSpPr>
        <p:spPr>
          <a:xfrm flipH="1" flipV="1">
            <a:off x="5927852" y="1291570"/>
            <a:ext cx="34231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0"/>
            <a:endCxn id="7" idx="2"/>
          </p:cNvCxnSpPr>
          <p:nvPr/>
        </p:nvCxnSpPr>
        <p:spPr>
          <a:xfrm flipV="1">
            <a:off x="1389713" y="2118683"/>
            <a:ext cx="0" cy="776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0"/>
            <a:endCxn id="8" idx="2"/>
          </p:cNvCxnSpPr>
          <p:nvPr/>
        </p:nvCxnSpPr>
        <p:spPr>
          <a:xfrm flipV="1">
            <a:off x="7619550" y="2125942"/>
            <a:ext cx="6475" cy="276172"/>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8"/>
          <p:cNvSpPr>
            <a:spLocks noChangeArrowheads="1"/>
          </p:cNvSpPr>
          <p:nvPr/>
        </p:nvSpPr>
        <p:spPr bwMode="auto">
          <a:xfrm>
            <a:off x="3234039" y="4848785"/>
            <a:ext cx="27186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Ottoman Turks conquered the Byzantine Empire.</a:t>
            </a:r>
            <a:r>
              <a:rPr kumimoji="0" lang="en-US" altLang="en-US" sz="2800" b="1" i="0"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Tree>
    <p:extLst>
      <p:ext uri="{BB962C8B-B14F-4D97-AF65-F5344CB8AC3E}">
        <p14:creationId xmlns:p14="http://schemas.microsoft.com/office/powerpoint/2010/main" val="521549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ap of ottoman empire 14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6868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19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646331"/>
          </a:xfrm>
          <a:prstGeom prst="rect">
            <a:avLst/>
          </a:prstGeom>
        </p:spPr>
        <p:txBody>
          <a:bodyPr wrap="square">
            <a:spAutoFit/>
          </a:bodyPr>
          <a:lstStyle/>
          <a:p>
            <a:pPr algn="ctr"/>
            <a:r>
              <a:rPr lang="en-US" b="1" i="1" u="sng" dirty="0" smtClean="0"/>
              <a:t>STANDARD WHI.</a:t>
            </a:r>
            <a:r>
              <a:rPr lang="en-US" b="1" dirty="0" smtClean="0"/>
              <a:t>12c</a:t>
            </a:r>
            <a:endParaRPr lang="en-US" b="1" dirty="0"/>
          </a:p>
          <a:p>
            <a:pPr algn="ct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496712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82102" y="166914"/>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78971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822" y="4891314"/>
            <a:ext cx="270668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914" y="2609866"/>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5" y="312097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190679" y="5388659"/>
            <a:ext cx="2651094" cy="646331"/>
          </a:xfrm>
          <a:prstGeom prst="rect">
            <a:avLst/>
          </a:prstGeom>
        </p:spPr>
        <p:txBody>
          <a:bodyPr wrap="square">
            <a:spAutoFit/>
          </a:bodyPr>
          <a:lstStyle/>
          <a:p>
            <a:pPr algn="ctr"/>
            <a:r>
              <a:rPr lang="en-US" b="1" dirty="0"/>
              <a:t>Impact of the Black Death (Bubonic plague)</a:t>
            </a:r>
          </a:p>
        </p:txBody>
      </p:sp>
      <p:sp>
        <p:nvSpPr>
          <p:cNvPr id="11" name="Rectangle 10"/>
          <p:cNvSpPr/>
          <p:nvPr/>
        </p:nvSpPr>
        <p:spPr>
          <a:xfrm>
            <a:off x="29029" y="5381793"/>
            <a:ext cx="2682678" cy="369332"/>
          </a:xfrm>
          <a:prstGeom prst="rect">
            <a:avLst/>
          </a:prstGeom>
        </p:spPr>
        <p:txBody>
          <a:bodyPr wrap="square">
            <a:spAutoFit/>
          </a:bodyPr>
          <a:lstStyle/>
          <a:p>
            <a:pPr lvl="0" algn="ctr"/>
            <a:r>
              <a:rPr lang="en-US" dirty="0"/>
              <a:t>Decline in population</a:t>
            </a:r>
          </a:p>
        </p:txBody>
      </p:sp>
      <p:sp>
        <p:nvSpPr>
          <p:cNvPr id="12" name="Rectangle 11"/>
          <p:cNvSpPr/>
          <p:nvPr/>
        </p:nvSpPr>
        <p:spPr>
          <a:xfrm>
            <a:off x="6262913" y="5432160"/>
            <a:ext cx="2697193" cy="369332"/>
          </a:xfrm>
          <a:prstGeom prst="rect">
            <a:avLst/>
          </a:prstGeom>
        </p:spPr>
        <p:txBody>
          <a:bodyPr wrap="square">
            <a:spAutoFit/>
          </a:bodyPr>
          <a:lstStyle/>
          <a:p>
            <a:pPr algn="ctr"/>
            <a:r>
              <a:rPr lang="en-US" dirty="0"/>
              <a:t>Scarcity of labor</a:t>
            </a:r>
          </a:p>
        </p:txBody>
      </p:sp>
      <p:sp>
        <p:nvSpPr>
          <p:cNvPr id="13" name="Rectangle 12"/>
          <p:cNvSpPr/>
          <p:nvPr/>
        </p:nvSpPr>
        <p:spPr>
          <a:xfrm>
            <a:off x="15421" y="3537742"/>
            <a:ext cx="2680864" cy="646331"/>
          </a:xfrm>
          <a:prstGeom prst="rect">
            <a:avLst/>
          </a:prstGeom>
        </p:spPr>
        <p:txBody>
          <a:bodyPr wrap="square">
            <a:spAutoFit/>
          </a:bodyPr>
          <a:lstStyle/>
          <a:p>
            <a:pPr lvl="0" algn="ctr"/>
            <a:r>
              <a:rPr lang="en-US" dirty="0"/>
              <a:t>Towns freed from feudal obligations</a:t>
            </a:r>
          </a:p>
        </p:txBody>
      </p:sp>
      <p:sp>
        <p:nvSpPr>
          <p:cNvPr id="14" name="Rectangle 13"/>
          <p:cNvSpPr/>
          <p:nvPr/>
        </p:nvSpPr>
        <p:spPr>
          <a:xfrm>
            <a:off x="6262914" y="3237407"/>
            <a:ext cx="2697192" cy="646331"/>
          </a:xfrm>
          <a:prstGeom prst="rect">
            <a:avLst/>
          </a:prstGeom>
        </p:spPr>
        <p:txBody>
          <a:bodyPr wrap="square">
            <a:spAutoFit/>
          </a:bodyPr>
          <a:lstStyle/>
          <a:p>
            <a:pPr lvl="0" algn="ctr"/>
            <a:r>
              <a:rPr lang="en-US" dirty="0"/>
              <a:t>Decline of Church influence</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9" y="4839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248398" y="1133630"/>
            <a:ext cx="2711707" cy="369332"/>
          </a:xfrm>
          <a:prstGeom prst="rect">
            <a:avLst/>
          </a:prstGeom>
        </p:spPr>
        <p:txBody>
          <a:bodyPr wrap="square">
            <a:spAutoFit/>
          </a:bodyPr>
          <a:lstStyle/>
          <a:p>
            <a:pPr algn="ctr"/>
            <a:r>
              <a:rPr lang="en-US" dirty="0"/>
              <a:t>Disruption of trade</a:t>
            </a:r>
          </a:p>
        </p:txBody>
      </p:sp>
      <p:pic>
        <p:nvPicPr>
          <p:cNvPr id="4100" name="Picture 4" descr="https://encrypted-tbn1.gstatic.com/images?q=tbn:ANd9GcQ9QP4Hz-P_zLqGSGUBZ5se3Jg2Zy9_yBUsG50lfnJhvzRtuMFm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14" y="145143"/>
            <a:ext cx="2743200" cy="26017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9029" y="0"/>
            <a:ext cx="2942771" cy="2908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p:cNvSpPr>
            <a:spLocks noChangeArrowheads="1"/>
          </p:cNvSpPr>
          <p:nvPr/>
        </p:nvSpPr>
        <p:spPr bwMode="auto">
          <a:xfrm>
            <a:off x="3282102" y="114950"/>
            <a:ext cx="262631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In the fourteenth century, the Black Death (Bubonic plague) decimated the population of much of Asia and then the population of much of Europe.</a:t>
            </a:r>
            <a:r>
              <a:rPr kumimoji="0" lang="en-US" altLang="en-US" sz="2400" b="1" i="0"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20" name="Straight Connector 19"/>
          <p:cNvCxnSpPr>
            <a:stCxn id="4098" idx="0"/>
            <a:endCxn id="2" idx="4"/>
          </p:cNvCxnSpPr>
          <p:nvPr/>
        </p:nvCxnSpPr>
        <p:spPr>
          <a:xfrm flipV="1">
            <a:off x="4562166" y="4184073"/>
            <a:ext cx="9834" cy="707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3"/>
            <a:endCxn id="4098" idx="1"/>
          </p:cNvCxnSpPr>
          <p:nvPr/>
        </p:nvCxnSpPr>
        <p:spPr>
          <a:xfrm>
            <a:off x="2836892" y="3955342"/>
            <a:ext cx="371930" cy="1770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3"/>
            <a:endCxn id="4098" idx="1"/>
          </p:cNvCxnSpPr>
          <p:nvPr/>
        </p:nvCxnSpPr>
        <p:spPr>
          <a:xfrm flipV="1">
            <a:off x="2726221" y="5726339"/>
            <a:ext cx="482601" cy="75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5" idx="1"/>
            <a:endCxn id="4098" idx="3"/>
          </p:cNvCxnSpPr>
          <p:nvPr/>
        </p:nvCxnSpPr>
        <p:spPr>
          <a:xfrm flipH="1">
            <a:off x="5915509" y="1318296"/>
            <a:ext cx="332889" cy="4408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1"/>
          </p:cNvCxnSpPr>
          <p:nvPr/>
        </p:nvCxnSpPr>
        <p:spPr>
          <a:xfrm flipH="1">
            <a:off x="5915509" y="3444238"/>
            <a:ext cx="347405" cy="2357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6" name="Straight Connector 4095"/>
          <p:cNvCxnSpPr>
            <a:stCxn id="7" idx="1"/>
          </p:cNvCxnSpPr>
          <p:nvPr/>
        </p:nvCxnSpPr>
        <p:spPr>
          <a:xfrm flipH="1">
            <a:off x="5915509" y="5624085"/>
            <a:ext cx="332891" cy="177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9" name="Straight Connector 4098"/>
          <p:cNvCxnSpPr>
            <a:stCxn id="19" idx="2"/>
            <a:endCxn id="10" idx="0"/>
          </p:cNvCxnSpPr>
          <p:nvPr/>
        </p:nvCxnSpPr>
        <p:spPr>
          <a:xfrm flipH="1">
            <a:off x="1481039" y="2908339"/>
            <a:ext cx="19376" cy="2126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416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ve Stevenson - illustrator - map of black death, tracing the black plague across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10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29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a:t>
            </a:r>
            <a:r>
              <a:rPr lang="en-US" b="1" i="1" u="sng" dirty="0"/>
              <a:t> 12d</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166" y="250291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167" y="42777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 y="4800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3" y="250291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24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35181" y="1066798"/>
            <a:ext cx="2692671" cy="369332"/>
          </a:xfrm>
          <a:prstGeom prst="rect">
            <a:avLst/>
          </a:prstGeom>
        </p:spPr>
        <p:txBody>
          <a:bodyPr wrap="square">
            <a:spAutoFit/>
          </a:bodyPr>
          <a:lstStyle/>
          <a:p>
            <a:pPr algn="ctr"/>
            <a:r>
              <a:rPr lang="en-US" b="1" dirty="0"/>
              <a:t>Church scholars</a:t>
            </a:r>
          </a:p>
        </p:txBody>
      </p:sp>
      <p:sp>
        <p:nvSpPr>
          <p:cNvPr id="13" name="Rectangle 12"/>
          <p:cNvSpPr/>
          <p:nvPr/>
        </p:nvSpPr>
        <p:spPr>
          <a:xfrm>
            <a:off x="201966" y="605133"/>
            <a:ext cx="2544794" cy="923330"/>
          </a:xfrm>
          <a:prstGeom prst="rect">
            <a:avLst/>
          </a:prstGeom>
        </p:spPr>
        <p:txBody>
          <a:bodyPr wrap="square">
            <a:spAutoFit/>
          </a:bodyPr>
          <a:lstStyle/>
          <a:p>
            <a:pPr lvl="0" algn="ctr"/>
            <a:r>
              <a:rPr lang="en-US" dirty="0"/>
              <a:t>Were among the very few who could read and write</a:t>
            </a:r>
          </a:p>
        </p:txBody>
      </p:sp>
      <p:sp>
        <p:nvSpPr>
          <p:cNvPr id="14" name="Rectangle 13"/>
          <p:cNvSpPr/>
          <p:nvPr/>
        </p:nvSpPr>
        <p:spPr>
          <a:xfrm>
            <a:off x="45939" y="3152617"/>
            <a:ext cx="2671792" cy="369332"/>
          </a:xfrm>
          <a:prstGeom prst="rect">
            <a:avLst/>
          </a:prstGeom>
        </p:spPr>
        <p:txBody>
          <a:bodyPr wrap="square">
            <a:spAutoFit/>
          </a:bodyPr>
          <a:lstStyle/>
          <a:p>
            <a:pPr lvl="0" algn="ctr"/>
            <a:r>
              <a:rPr lang="en-US" dirty="0"/>
              <a:t>Worked in monasteries</a:t>
            </a:r>
          </a:p>
        </p:txBody>
      </p:sp>
      <p:sp>
        <p:nvSpPr>
          <p:cNvPr id="15" name="Rectangle 14"/>
          <p:cNvSpPr/>
          <p:nvPr/>
        </p:nvSpPr>
        <p:spPr>
          <a:xfrm>
            <a:off x="57987" y="5311805"/>
            <a:ext cx="2594429" cy="646331"/>
          </a:xfrm>
          <a:prstGeom prst="rect">
            <a:avLst/>
          </a:prstGeom>
        </p:spPr>
        <p:txBody>
          <a:bodyPr wrap="square">
            <a:spAutoFit/>
          </a:bodyPr>
          <a:lstStyle/>
          <a:p>
            <a:pPr lvl="0" algn="ctr"/>
            <a:r>
              <a:rPr lang="en-US" dirty="0"/>
              <a:t>Translated Greek and Arabic works into Latin</a:t>
            </a:r>
          </a:p>
        </p:txBody>
      </p:sp>
      <p:sp>
        <p:nvSpPr>
          <p:cNvPr id="16" name="Rectangle 1"/>
          <p:cNvSpPr>
            <a:spLocks noChangeArrowheads="1"/>
          </p:cNvSpPr>
          <p:nvPr/>
        </p:nvSpPr>
        <p:spPr bwMode="auto">
          <a:xfrm>
            <a:off x="6247166" y="745350"/>
            <a:ext cx="27117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Made new knowledge in philosophy, medicine, and science available in Europe</a:t>
            </a:r>
            <a:endParaRPr kumimoji="0" lang="en-US" altLang="en-US" b="0" i="0" u="none" strike="noStrike" cap="none" normalizeH="0" baseline="0" dirty="0" smtClean="0">
              <a:ln>
                <a:noFill/>
              </a:ln>
              <a:solidFill>
                <a:schemeClr val="tx1"/>
              </a:solidFill>
              <a:effectLst/>
            </a:endParaRPr>
          </a:p>
        </p:txBody>
      </p:sp>
      <p:sp>
        <p:nvSpPr>
          <p:cNvPr id="17" name="Rectangle 2"/>
          <p:cNvSpPr>
            <a:spLocks noChangeArrowheads="1"/>
          </p:cNvSpPr>
          <p:nvPr/>
        </p:nvSpPr>
        <p:spPr bwMode="auto">
          <a:xfrm>
            <a:off x="6247167" y="2848688"/>
            <a:ext cx="27117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Laid the foundations for the rise of universities in Europe</a:t>
            </a:r>
            <a:r>
              <a:rPr kumimoji="0" lang="en-US" altLang="en-US" b="0" i="0" u="none" strike="noStrike" cap="none" normalizeH="0" baseline="0" dirty="0" smtClean="0">
                <a:ln>
                  <a:noFill/>
                </a:ln>
                <a:solidFill>
                  <a:schemeClr val="tx1"/>
                </a:solidFill>
                <a:effectLst/>
                <a:latin typeface="Arial" pitchFamily="34" charset="0"/>
                <a:cs typeface="Arial" pitchFamily="34" charset="0"/>
              </a:rPr>
              <a:t> </a:t>
            </a:r>
          </a:p>
        </p:txBody>
      </p:sp>
      <p:pic>
        <p:nvPicPr>
          <p:cNvPr id="5124" name="Picture 4" descr="Notre Dame Cathedr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966" y="4589208"/>
            <a:ext cx="2558105" cy="208598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259275" y="4469075"/>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16146" y="4438018"/>
            <a:ext cx="2711706" cy="2246769"/>
          </a:xfrm>
          <a:prstGeom prst="rect">
            <a:avLst/>
          </a:prstGeom>
        </p:spPr>
        <p:txBody>
          <a:bodyPr wrap="square">
            <a:spAutoFit/>
          </a:bodyPr>
          <a:lstStyle/>
          <a:p>
            <a:pPr algn="ctr"/>
            <a:r>
              <a:rPr lang="en-US" sz="2000" b="1" dirty="0">
                <a:latin typeface="Freestyle Script" panose="030804020302050B0404" pitchFamily="66" charset="0"/>
              </a:rPr>
              <a:t>Education was largely confined to the clergy during the Middle Ages. The masses were uneducated, while the nobility was concerned with feudal obligations. Church scholars preserved ancient literature in monasteries in the East and West.</a:t>
            </a:r>
          </a:p>
        </p:txBody>
      </p:sp>
      <p:cxnSp>
        <p:nvCxnSpPr>
          <p:cNvPr id="21" name="Straight Connector 20"/>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5" idx="1"/>
          </p:cNvCxnSpPr>
          <p:nvPr/>
        </p:nvCxnSpPr>
        <p:spPr>
          <a:xfrm flipV="1">
            <a:off x="2717731" y="1291571"/>
            <a:ext cx="498415" cy="4343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3"/>
            <a:endCxn id="5" idx="1"/>
          </p:cNvCxnSpPr>
          <p:nvPr/>
        </p:nvCxnSpPr>
        <p:spPr>
          <a:xfrm flipV="1">
            <a:off x="2746760" y="1291571"/>
            <a:ext cx="469386" cy="2045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3"/>
            <a:endCxn id="5" idx="1"/>
          </p:cNvCxnSpPr>
          <p:nvPr/>
        </p:nvCxnSpPr>
        <p:spPr>
          <a:xfrm>
            <a:off x="2864107" y="1066799"/>
            <a:ext cx="352039" cy="224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1"/>
            <a:endCxn id="5" idx="3"/>
          </p:cNvCxnSpPr>
          <p:nvPr/>
        </p:nvCxnSpPr>
        <p:spPr>
          <a:xfrm flipH="1">
            <a:off x="5927853" y="1207015"/>
            <a:ext cx="319313" cy="84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7" idx="1"/>
            <a:endCxn id="5" idx="3"/>
          </p:cNvCxnSpPr>
          <p:nvPr/>
        </p:nvCxnSpPr>
        <p:spPr>
          <a:xfrm flipH="1" flipV="1">
            <a:off x="5927853" y="1291571"/>
            <a:ext cx="319314" cy="2018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21" name="Straight Connector 5120"/>
          <p:cNvCxnSpPr>
            <a:stCxn id="19" idx="0"/>
            <a:endCxn id="7" idx="2"/>
          </p:cNvCxnSpPr>
          <p:nvPr/>
        </p:nvCxnSpPr>
        <p:spPr>
          <a:xfrm flipH="1" flipV="1">
            <a:off x="7603020" y="4171655"/>
            <a:ext cx="6054" cy="2974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206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WHI.8b</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228601"/>
            <a:ext cx="2711707" cy="189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363" y="2393009"/>
            <a:ext cx="2883638" cy="186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435" y="2286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0" y="10007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43855" y="4472755"/>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21627" y="577107"/>
            <a:ext cx="2500746" cy="1200329"/>
          </a:xfrm>
          <a:prstGeom prst="rect">
            <a:avLst/>
          </a:prstGeom>
        </p:spPr>
        <p:txBody>
          <a:bodyPr wrap="square">
            <a:spAutoFit/>
          </a:bodyPr>
          <a:lstStyle/>
          <a:p>
            <a:pPr algn="ctr"/>
            <a:r>
              <a:rPr lang="en-US" b="1" dirty="0"/>
              <a:t>Geographic influences on economic, social, and political development</a:t>
            </a:r>
          </a:p>
        </p:txBody>
      </p:sp>
      <p:sp>
        <p:nvSpPr>
          <p:cNvPr id="11" name="Rectangle 10"/>
          <p:cNvSpPr/>
          <p:nvPr/>
        </p:nvSpPr>
        <p:spPr>
          <a:xfrm>
            <a:off x="152400" y="611283"/>
            <a:ext cx="2514600" cy="923330"/>
          </a:xfrm>
          <a:prstGeom prst="rect">
            <a:avLst/>
          </a:prstGeom>
        </p:spPr>
        <p:txBody>
          <a:bodyPr wrap="square">
            <a:spAutoFit/>
          </a:bodyPr>
          <a:lstStyle/>
          <a:p>
            <a:pPr algn="ctr"/>
            <a:r>
              <a:rPr lang="en-US" dirty="0"/>
              <a:t>Political unity of the first Muslim empire was short-lived.</a:t>
            </a:r>
          </a:p>
        </p:txBody>
      </p:sp>
      <p:sp>
        <p:nvSpPr>
          <p:cNvPr id="12" name="Rectangle 11"/>
          <p:cNvSpPr/>
          <p:nvPr/>
        </p:nvSpPr>
        <p:spPr>
          <a:xfrm>
            <a:off x="6414655" y="2828835"/>
            <a:ext cx="2438400" cy="1200329"/>
          </a:xfrm>
          <a:prstGeom prst="rect">
            <a:avLst/>
          </a:prstGeom>
        </p:spPr>
        <p:txBody>
          <a:bodyPr wrap="square">
            <a:spAutoFit/>
          </a:bodyPr>
          <a:lstStyle/>
          <a:p>
            <a:pPr algn="ctr"/>
            <a:r>
              <a:rPr lang="en-US" dirty="0"/>
              <a:t>Arabic language spread with Islam and facilitated trade across Islamic lands.</a:t>
            </a:r>
          </a:p>
        </p:txBody>
      </p:sp>
      <p:sp>
        <p:nvSpPr>
          <p:cNvPr id="13" name="Rectangle 12"/>
          <p:cNvSpPr/>
          <p:nvPr/>
        </p:nvSpPr>
        <p:spPr>
          <a:xfrm>
            <a:off x="6260363" y="807939"/>
            <a:ext cx="2704780" cy="646331"/>
          </a:xfrm>
          <a:prstGeom prst="rect">
            <a:avLst/>
          </a:prstGeom>
        </p:spPr>
        <p:txBody>
          <a:bodyPr wrap="square">
            <a:spAutoFit/>
          </a:bodyPr>
          <a:lstStyle/>
          <a:p>
            <a:pPr algn="ctr"/>
            <a:r>
              <a:rPr lang="en-US" dirty="0"/>
              <a:t>Slavery was not based on race.</a:t>
            </a:r>
          </a:p>
        </p:txBody>
      </p:sp>
      <p:sp>
        <p:nvSpPr>
          <p:cNvPr id="14" name="Rectangle 13"/>
          <p:cNvSpPr/>
          <p:nvPr/>
        </p:nvSpPr>
        <p:spPr>
          <a:xfrm>
            <a:off x="73435" y="2613146"/>
            <a:ext cx="2699598" cy="3711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52383" y="4463468"/>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982" y="4638764"/>
            <a:ext cx="24384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upload.wikimedia.org/wikipedia/commons/5/5b/Muslim_Conque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490" y="2855092"/>
            <a:ext cx="2474287" cy="33171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243855" y="5029200"/>
            <a:ext cx="2699598" cy="1200329"/>
          </a:xfrm>
          <a:prstGeom prst="rect">
            <a:avLst/>
          </a:prstGeom>
        </p:spPr>
        <p:txBody>
          <a:bodyPr wrap="square">
            <a:spAutoFit/>
          </a:bodyPr>
          <a:lstStyle/>
          <a:p>
            <a:pPr algn="ctr"/>
            <a:r>
              <a:rPr lang="en-US" sz="2400" b="1" i="1" dirty="0">
                <a:latin typeface="Freestyle Script" panose="030804020302050B0404" pitchFamily="66" charset="0"/>
              </a:rPr>
              <a:t>Political unity and the Arabic language facilitated trade and stimulated intellectual activity.</a:t>
            </a:r>
          </a:p>
        </p:txBody>
      </p:sp>
      <p:cxnSp>
        <p:nvCxnSpPr>
          <p:cNvPr id="18" name="Straight Connector 17"/>
          <p:cNvCxnSpPr>
            <a:stCxn id="5" idx="2"/>
            <a:endCxn id="2" idx="0"/>
          </p:cNvCxnSpPr>
          <p:nvPr/>
        </p:nvCxnSpPr>
        <p:spPr>
          <a:xfrm>
            <a:off x="4572000" y="2125943"/>
            <a:ext cx="0" cy="534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3"/>
            <a:endCxn id="5" idx="1"/>
          </p:cNvCxnSpPr>
          <p:nvPr/>
        </p:nvCxnSpPr>
        <p:spPr>
          <a:xfrm>
            <a:off x="2779087" y="934450"/>
            <a:ext cx="437059" cy="242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1"/>
            <a:endCxn id="5" idx="3"/>
          </p:cNvCxnSpPr>
          <p:nvPr/>
        </p:nvCxnSpPr>
        <p:spPr>
          <a:xfrm flipH="1">
            <a:off x="5927853" y="1062972"/>
            <a:ext cx="325582"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6" idx="0"/>
            <a:endCxn id="5" idx="3"/>
          </p:cNvCxnSpPr>
          <p:nvPr/>
        </p:nvCxnSpPr>
        <p:spPr>
          <a:xfrm flipH="1" flipV="1">
            <a:off x="5927853" y="1177272"/>
            <a:ext cx="1774329" cy="1215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 idx="0"/>
            <a:endCxn id="6" idx="2"/>
          </p:cNvCxnSpPr>
          <p:nvPr/>
        </p:nvCxnSpPr>
        <p:spPr>
          <a:xfrm flipV="1">
            <a:off x="7702182" y="4256445"/>
            <a:ext cx="0" cy="207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2"/>
            <a:endCxn id="14" idx="0"/>
          </p:cNvCxnSpPr>
          <p:nvPr/>
        </p:nvCxnSpPr>
        <p:spPr>
          <a:xfrm>
            <a:off x="1423234" y="1768821"/>
            <a:ext cx="0" cy="8443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1448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a:t>Renaissance</a:t>
            </a:r>
            <a:r>
              <a:rPr lang="en-US" dirty="0" smtClean="0"/>
              <a:t> in Europe! </a:t>
            </a:r>
            <a:endParaRPr lang="en-US" dirty="0"/>
          </a:p>
        </p:txBody>
      </p:sp>
      <p:sp>
        <p:nvSpPr>
          <p:cNvPr id="3" name="Subtitle 2"/>
          <p:cNvSpPr>
            <a:spLocks noGrp="1"/>
          </p:cNvSpPr>
          <p:nvPr>
            <p:ph type="subTitle" idx="1"/>
          </p:nvPr>
        </p:nvSpPr>
        <p:spPr/>
        <p:txBody>
          <a:bodyPr>
            <a:normAutofit/>
          </a:bodyPr>
          <a:lstStyle/>
          <a:p>
            <a:r>
              <a:rPr lang="en-US" sz="5400" i="1" dirty="0" smtClean="0">
                <a:effectLst>
                  <a:outerShdw blurRad="38100" dist="38100" dir="2700000" algn="tl">
                    <a:srgbClr val="000000">
                      <a:alpha val="43137"/>
                    </a:srgbClr>
                  </a:outerShdw>
                </a:effectLst>
              </a:rPr>
              <a:t>SOL #13</a:t>
            </a:r>
            <a:endParaRPr lang="en-US" sz="5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5214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a:t>
            </a:r>
            <a:r>
              <a:rPr lang="en-US" b="1" i="1" u="sng" dirty="0"/>
              <a:t> 13a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24694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7628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24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49696" y="968404"/>
            <a:ext cx="2678157" cy="646331"/>
          </a:xfrm>
          <a:prstGeom prst="rect">
            <a:avLst/>
          </a:prstGeom>
        </p:spPr>
        <p:txBody>
          <a:bodyPr wrap="square">
            <a:spAutoFit/>
          </a:bodyPr>
          <a:lstStyle/>
          <a:p>
            <a:pPr algn="ctr"/>
            <a:r>
              <a:rPr lang="en-US" b="1" dirty="0"/>
              <a:t>Economic effects of the Crusades</a:t>
            </a:r>
          </a:p>
        </p:txBody>
      </p:sp>
      <p:sp>
        <p:nvSpPr>
          <p:cNvPr id="11" name="Rectangle 10"/>
          <p:cNvSpPr/>
          <p:nvPr/>
        </p:nvSpPr>
        <p:spPr>
          <a:xfrm>
            <a:off x="76200" y="783738"/>
            <a:ext cx="2711707" cy="646331"/>
          </a:xfrm>
          <a:prstGeom prst="rect">
            <a:avLst/>
          </a:prstGeom>
        </p:spPr>
        <p:txBody>
          <a:bodyPr wrap="square">
            <a:spAutoFit/>
          </a:bodyPr>
          <a:lstStyle/>
          <a:p>
            <a:pPr lvl="0" algn="ctr"/>
            <a:r>
              <a:rPr lang="en-US" dirty="0"/>
              <a:t>Increased demand for Middle Eastern products</a:t>
            </a:r>
          </a:p>
        </p:txBody>
      </p:sp>
      <p:sp>
        <p:nvSpPr>
          <p:cNvPr id="12" name="Rectangle 11"/>
          <p:cNvSpPr/>
          <p:nvPr/>
        </p:nvSpPr>
        <p:spPr>
          <a:xfrm>
            <a:off x="62870" y="2548991"/>
            <a:ext cx="2711707" cy="923330"/>
          </a:xfrm>
          <a:prstGeom prst="rect">
            <a:avLst/>
          </a:prstGeom>
        </p:spPr>
        <p:txBody>
          <a:bodyPr wrap="square">
            <a:spAutoFit/>
          </a:bodyPr>
          <a:lstStyle/>
          <a:p>
            <a:pPr lvl="0" algn="ctr"/>
            <a:r>
              <a:rPr lang="en-US" dirty="0"/>
              <a:t>Stimulated production of goods to trade in Middle Eastern markets</a:t>
            </a:r>
          </a:p>
        </p:txBody>
      </p:sp>
      <p:sp>
        <p:nvSpPr>
          <p:cNvPr id="13" name="Rectangle 12"/>
          <p:cNvSpPr/>
          <p:nvPr/>
        </p:nvSpPr>
        <p:spPr>
          <a:xfrm>
            <a:off x="6432293" y="758145"/>
            <a:ext cx="2630346" cy="646331"/>
          </a:xfrm>
          <a:prstGeom prst="rect">
            <a:avLst/>
          </a:prstGeom>
        </p:spPr>
        <p:txBody>
          <a:bodyPr wrap="square">
            <a:spAutoFit/>
          </a:bodyPr>
          <a:lstStyle/>
          <a:p>
            <a:pPr lvl="0" algn="ctr"/>
            <a:r>
              <a:rPr lang="en-US" dirty="0"/>
              <a:t>Encouraged the use of credit and banking</a:t>
            </a:r>
          </a:p>
        </p:txBody>
      </p:sp>
      <p:pic>
        <p:nvPicPr>
          <p:cNvPr id="6146" name="Picture 2" descr="http://yourcontactinflorence.com/wp-content/uploads/2014/11/medici-family-lorenzo-the-magnific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263735"/>
            <a:ext cx="2559307" cy="23317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paradoxplace.com/Books/Covers%20Images/Medici%20Books%20DVD/Micheletti%20Medic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097" y="2424332"/>
            <a:ext cx="2386100" cy="408019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4514" y="4184072"/>
            <a:ext cx="2822980" cy="2491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32293" y="2307935"/>
            <a:ext cx="2699598" cy="4312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3"/>
            <a:endCxn id="5" idx="1"/>
          </p:cNvCxnSpPr>
          <p:nvPr/>
        </p:nvCxnSpPr>
        <p:spPr>
          <a:xfrm>
            <a:off x="2787907" y="1106904"/>
            <a:ext cx="428239" cy="184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3"/>
            <a:endCxn id="5" idx="1"/>
          </p:cNvCxnSpPr>
          <p:nvPr/>
        </p:nvCxnSpPr>
        <p:spPr>
          <a:xfrm flipV="1">
            <a:off x="2787907" y="1291571"/>
            <a:ext cx="428239" cy="1719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1"/>
            <a:endCxn id="4" idx="3"/>
          </p:cNvCxnSpPr>
          <p:nvPr/>
        </p:nvCxnSpPr>
        <p:spPr>
          <a:xfrm flipH="1">
            <a:off x="5927853" y="1081311"/>
            <a:ext cx="504440" cy="210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0"/>
            <a:endCxn id="9" idx="2"/>
          </p:cNvCxnSpPr>
          <p:nvPr/>
        </p:nvCxnSpPr>
        <p:spPr>
          <a:xfrm flipV="1">
            <a:off x="1426004" y="3845027"/>
            <a:ext cx="6050" cy="339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49" name="Straight Connector 6148"/>
          <p:cNvCxnSpPr>
            <a:stCxn id="8" idx="2"/>
            <a:endCxn id="17" idx="0"/>
          </p:cNvCxnSpPr>
          <p:nvPr/>
        </p:nvCxnSpPr>
        <p:spPr>
          <a:xfrm flipH="1">
            <a:off x="7782092" y="1915683"/>
            <a:ext cx="6055" cy="392252"/>
          </a:xfrm>
          <a:prstGeom prst="line">
            <a:avLst/>
          </a:prstGeom>
        </p:spPr>
        <p:style>
          <a:lnRef idx="1">
            <a:schemeClr val="accent1"/>
          </a:lnRef>
          <a:fillRef idx="0">
            <a:schemeClr val="accent1"/>
          </a:fillRef>
          <a:effectRef idx="0">
            <a:schemeClr val="accent1"/>
          </a:effectRef>
          <a:fontRef idx="minor">
            <a:schemeClr val="tx1"/>
          </a:fontRef>
        </p:style>
      </p:cxnSp>
      <p:sp>
        <p:nvSpPr>
          <p:cNvPr id="6150" name="Rectangle 6149"/>
          <p:cNvSpPr/>
          <p:nvPr/>
        </p:nvSpPr>
        <p:spPr>
          <a:xfrm>
            <a:off x="3216146" y="4521690"/>
            <a:ext cx="2696300" cy="1815882"/>
          </a:xfrm>
          <a:prstGeom prst="rect">
            <a:avLst/>
          </a:prstGeom>
        </p:spPr>
        <p:txBody>
          <a:bodyPr wrap="square">
            <a:spAutoFit/>
          </a:bodyPr>
          <a:lstStyle/>
          <a:p>
            <a:pPr algn="ctr"/>
            <a:r>
              <a:rPr lang="en-US" sz="2800" b="1" dirty="0">
                <a:latin typeface="Freestyle Script" panose="030804020302050B0404" pitchFamily="66" charset="0"/>
              </a:rPr>
              <a:t>The Crusades stimulated trade by introducing Europeans to many desirable products.</a:t>
            </a:r>
          </a:p>
        </p:txBody>
      </p:sp>
    </p:spTree>
    <p:extLst>
      <p:ext uri="{BB962C8B-B14F-4D97-AF65-F5344CB8AC3E}">
        <p14:creationId xmlns:p14="http://schemas.microsoft.com/office/powerpoint/2010/main" val="3379879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646331"/>
          </a:xfrm>
          <a:prstGeom prst="rect">
            <a:avLst/>
          </a:prstGeom>
        </p:spPr>
        <p:txBody>
          <a:bodyPr wrap="square">
            <a:spAutoFit/>
          </a:bodyPr>
          <a:lstStyle/>
          <a:p>
            <a:pPr algn="ctr"/>
            <a:r>
              <a:rPr lang="en-US" b="1" i="1" u="sng" dirty="0" smtClean="0"/>
              <a:t>STANDARD </a:t>
            </a:r>
            <a:r>
              <a:rPr lang="en-US" b="1" i="1" u="sng" dirty="0"/>
              <a:t>WHI </a:t>
            </a:r>
            <a:r>
              <a:rPr lang="en-US" b="1" i="1" u="sng" dirty="0" smtClean="0"/>
              <a:t>.13a</a:t>
            </a:r>
            <a:endParaRPr lang="en-US" b="1" i="1" u="sng" dirty="0"/>
          </a:p>
          <a:p>
            <a:pPr algn="ct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901" y="494741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82102" y="152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2" y="4887391"/>
            <a:ext cx="2819400" cy="171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843" y="4970874"/>
            <a:ext cx="2744364" cy="16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743" y="259462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186901" y="5597116"/>
            <a:ext cx="2658077" cy="646331"/>
          </a:xfrm>
          <a:prstGeom prst="rect">
            <a:avLst/>
          </a:prstGeom>
        </p:spPr>
        <p:txBody>
          <a:bodyPr wrap="square">
            <a:spAutoFit/>
          </a:bodyPr>
          <a:lstStyle/>
          <a:p>
            <a:pPr algn="ctr"/>
            <a:r>
              <a:rPr lang="en-US" b="1" dirty="0"/>
              <a:t>Important economic concepts</a:t>
            </a:r>
          </a:p>
        </p:txBody>
      </p:sp>
      <p:sp>
        <p:nvSpPr>
          <p:cNvPr id="11" name="Rectangle 1"/>
          <p:cNvSpPr>
            <a:spLocks noChangeArrowheads="1"/>
          </p:cNvSpPr>
          <p:nvPr/>
        </p:nvSpPr>
        <p:spPr bwMode="auto">
          <a:xfrm>
            <a:off x="174200" y="5243172"/>
            <a:ext cx="253750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1600" b="0" i="0" u="none" strike="noStrike" cap="none" normalizeH="0" baseline="0" dirty="0" smtClean="0">
                <a:ln>
                  <a:noFill/>
                </a:ln>
                <a:solidFill>
                  <a:schemeClr val="tx1"/>
                </a:solidFill>
                <a:effectLst/>
                <a:latin typeface="Times New Roman" pitchFamily="18" charset="0"/>
                <a:ea typeface="Times"/>
                <a:cs typeface="Times New Roman" pitchFamily="18" charset="0"/>
              </a:rPr>
              <a:t>Church rule against usury and the banks’ practice of charging interest helped to secularize northern Italy.</a:t>
            </a:r>
            <a:endParaRPr kumimoji="0" lang="en-US" altLang="en-US" sz="1600" b="0" i="0" u="none" strike="noStrike" cap="none" normalizeH="0" baseline="0" dirty="0" smtClean="0">
              <a:ln>
                <a:noFill/>
              </a:ln>
              <a:solidFill>
                <a:schemeClr val="tx1"/>
              </a:solidFill>
              <a:effectLst/>
            </a:endParaRPr>
          </a:p>
        </p:txBody>
      </p:sp>
      <p:sp>
        <p:nvSpPr>
          <p:cNvPr id="12" name="Rectangle 11"/>
          <p:cNvSpPr/>
          <p:nvPr/>
        </p:nvSpPr>
        <p:spPr>
          <a:xfrm>
            <a:off x="6477000" y="5181617"/>
            <a:ext cx="2209800" cy="1200329"/>
          </a:xfrm>
          <a:prstGeom prst="rect">
            <a:avLst/>
          </a:prstGeom>
        </p:spPr>
        <p:txBody>
          <a:bodyPr wrap="square">
            <a:spAutoFit/>
          </a:bodyPr>
          <a:lstStyle/>
          <a:p>
            <a:pPr lvl="0" algn="ctr"/>
            <a:r>
              <a:rPr lang="en-US" dirty="0"/>
              <a:t>Letters of credit served to expand the supply of money and expedite trade.</a:t>
            </a:r>
          </a:p>
        </p:txBody>
      </p:sp>
      <p:sp>
        <p:nvSpPr>
          <p:cNvPr id="13" name="Rectangle 12"/>
          <p:cNvSpPr/>
          <p:nvPr/>
        </p:nvSpPr>
        <p:spPr>
          <a:xfrm>
            <a:off x="6324600" y="2821908"/>
            <a:ext cx="2602850" cy="1200329"/>
          </a:xfrm>
          <a:prstGeom prst="rect">
            <a:avLst/>
          </a:prstGeom>
        </p:spPr>
        <p:txBody>
          <a:bodyPr wrap="square">
            <a:spAutoFit/>
          </a:bodyPr>
          <a:lstStyle/>
          <a:p>
            <a:pPr algn="ctr"/>
            <a:r>
              <a:rPr lang="en-US" dirty="0"/>
              <a:t>New accounting and bookkeeping practices (use of Arabic numerals) were introduced.</a:t>
            </a:r>
          </a:p>
        </p:txBody>
      </p:sp>
      <p:pic>
        <p:nvPicPr>
          <p:cNvPr id="7171" name="Picture 3" descr="http://www.st.cr.k12.ia.us/Renaissance/Ita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00" y="103201"/>
            <a:ext cx="2645200" cy="416017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
            <a:ext cx="2925023" cy="441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descr="https://s-media-cache-ak0.pinimg.com/236x/95/44/a3/9544a32ce572ff442ad901f531b65cb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727" y="185057"/>
            <a:ext cx="2073662" cy="196257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629401" y="103201"/>
            <a:ext cx="2330708" cy="2258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2" idx="4"/>
            <a:endCxn id="5" idx="0"/>
          </p:cNvCxnSpPr>
          <p:nvPr/>
        </p:nvCxnSpPr>
        <p:spPr>
          <a:xfrm flipH="1">
            <a:off x="4542755" y="4184073"/>
            <a:ext cx="29245" cy="763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a:endCxn id="5" idx="1"/>
          </p:cNvCxnSpPr>
          <p:nvPr/>
        </p:nvCxnSpPr>
        <p:spPr>
          <a:xfrm>
            <a:off x="2872212" y="5747163"/>
            <a:ext cx="314689" cy="3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2"/>
            <a:endCxn id="7" idx="0"/>
          </p:cNvCxnSpPr>
          <p:nvPr/>
        </p:nvCxnSpPr>
        <p:spPr>
          <a:xfrm>
            <a:off x="1462512" y="4419601"/>
            <a:ext cx="0" cy="467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1"/>
            <a:endCxn id="10" idx="3"/>
          </p:cNvCxnSpPr>
          <p:nvPr/>
        </p:nvCxnSpPr>
        <p:spPr>
          <a:xfrm flipH="1">
            <a:off x="5844978" y="3429000"/>
            <a:ext cx="370765" cy="2491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1"/>
            <a:endCxn id="5" idx="3"/>
          </p:cNvCxnSpPr>
          <p:nvPr/>
        </p:nvCxnSpPr>
        <p:spPr>
          <a:xfrm flipH="1" flipV="1">
            <a:off x="5898608" y="5781783"/>
            <a:ext cx="355235" cy="33511"/>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282102" y="203200"/>
            <a:ext cx="2699598" cy="2308324"/>
          </a:xfrm>
          <a:prstGeom prst="rect">
            <a:avLst/>
          </a:prstGeom>
        </p:spPr>
        <p:txBody>
          <a:bodyPr wrap="square">
            <a:spAutoFit/>
          </a:bodyPr>
          <a:lstStyle/>
          <a:p>
            <a:pPr algn="ctr"/>
            <a:r>
              <a:rPr lang="en-US" sz="2400" b="1" dirty="0">
                <a:latin typeface="Freestyle Script" panose="030804020302050B0404" pitchFamily="66" charset="0"/>
              </a:rPr>
              <a:t>Trade promoted frequent contacts with the Byzantine and Muslim Empires.</a:t>
            </a:r>
          </a:p>
          <a:p>
            <a:pPr algn="ctr"/>
            <a:r>
              <a:rPr lang="en-US" sz="2400" b="1" dirty="0">
                <a:latin typeface="Freestyle Script" panose="030804020302050B0404" pitchFamily="66" charset="0"/>
              </a:rPr>
              <a:t> </a:t>
            </a:r>
          </a:p>
          <a:p>
            <a:pPr algn="ctr"/>
            <a:r>
              <a:rPr lang="en-US" sz="2400" b="1" dirty="0">
                <a:latin typeface="Freestyle Script" panose="030804020302050B0404" pitchFamily="66" charset="0"/>
              </a:rPr>
              <a:t>New economic institutions developed.</a:t>
            </a:r>
          </a:p>
        </p:txBody>
      </p:sp>
    </p:spTree>
    <p:extLst>
      <p:ext uri="{BB962C8B-B14F-4D97-AF65-F5344CB8AC3E}">
        <p14:creationId xmlns:p14="http://schemas.microsoft.com/office/powerpoint/2010/main" val="1686783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a:t>
            </a:r>
            <a:r>
              <a:rPr lang="en-US" b="1" i="1" u="sng" dirty="0"/>
              <a:t> 13b</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462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99153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3235182" y="937627"/>
            <a:ext cx="26926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Florence, Venice, and Genoa</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76200" y="664517"/>
            <a:ext cx="27117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Had access to trade routes connecting Europe with Middle Eastern markets</a:t>
            </a:r>
            <a:endParaRPr kumimoji="0" lang="en-US" altLang="en-US" b="0" i="0" u="none" strike="noStrike" cap="none" normalizeH="0" baseline="0" dirty="0" smtClean="0">
              <a:ln>
                <a:noFill/>
              </a:ln>
              <a:solidFill>
                <a:schemeClr val="tx1"/>
              </a:solidFill>
              <a:effectLst/>
            </a:endParaRPr>
          </a:p>
        </p:txBody>
      </p:sp>
      <p:sp>
        <p:nvSpPr>
          <p:cNvPr id="11" name="Rectangle 3"/>
          <p:cNvSpPr>
            <a:spLocks noChangeArrowheads="1"/>
          </p:cNvSpPr>
          <p:nvPr/>
        </p:nvSpPr>
        <p:spPr bwMode="auto">
          <a:xfrm>
            <a:off x="250953" y="2998297"/>
            <a:ext cx="2362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sz="1600" b="0" i="0" u="none" strike="noStrike" cap="none" normalizeH="0" baseline="0" dirty="0" smtClean="0">
                <a:ln>
                  <a:noFill/>
                </a:ln>
                <a:solidFill>
                  <a:schemeClr val="tx1"/>
                </a:solidFill>
                <a:effectLst/>
                <a:latin typeface="Times New Roman" pitchFamily="18" charset="0"/>
                <a:ea typeface="Times" charset="0"/>
                <a:cs typeface="Times New Roman" pitchFamily="18" charset="0"/>
              </a:rPr>
              <a:t>Served as trading centers for the distribution of goods to northern Europe</a:t>
            </a:r>
            <a:endParaRPr kumimoji="0" lang="en-US" altLang="en-US" sz="1600" b="0" i="0" u="none" strike="noStrike" cap="none" normalizeH="0" baseline="0" dirty="0" smtClean="0">
              <a:ln>
                <a:noFill/>
              </a:ln>
              <a:solidFill>
                <a:schemeClr val="tx1"/>
              </a:solidFill>
              <a:effectLst/>
            </a:endParaRPr>
          </a:p>
        </p:txBody>
      </p:sp>
      <p:sp>
        <p:nvSpPr>
          <p:cNvPr id="12" name="Rectangle 11"/>
          <p:cNvSpPr/>
          <p:nvPr/>
        </p:nvSpPr>
        <p:spPr>
          <a:xfrm>
            <a:off x="212853" y="5364241"/>
            <a:ext cx="2438400" cy="923330"/>
          </a:xfrm>
          <a:prstGeom prst="rect">
            <a:avLst/>
          </a:prstGeom>
        </p:spPr>
        <p:txBody>
          <a:bodyPr wrap="square">
            <a:spAutoFit/>
          </a:bodyPr>
          <a:lstStyle/>
          <a:p>
            <a:pPr lvl="0" algn="ctr"/>
            <a:r>
              <a:rPr lang="en-US" dirty="0"/>
              <a:t>Were initially independent city-states governed as republics</a:t>
            </a:r>
          </a:p>
        </p:txBody>
      </p:sp>
      <p:pic>
        <p:nvPicPr>
          <p:cNvPr id="8197" name="Picture 5" descr="https://upload.wikimedia.org/wikipedia/commons/a/a8/Italy_1494_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086" y="385403"/>
            <a:ext cx="2743200" cy="60733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172200" y="152400"/>
            <a:ext cx="2971800" cy="6522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0" idx="3"/>
            <a:endCxn id="4" idx="1"/>
          </p:cNvCxnSpPr>
          <p:nvPr/>
        </p:nvCxnSpPr>
        <p:spPr>
          <a:xfrm>
            <a:off x="2787907" y="1126182"/>
            <a:ext cx="447275" cy="165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3"/>
            <a:endCxn id="4" idx="1"/>
          </p:cNvCxnSpPr>
          <p:nvPr/>
        </p:nvCxnSpPr>
        <p:spPr>
          <a:xfrm flipV="1">
            <a:off x="2787907" y="1291570"/>
            <a:ext cx="447275" cy="2137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3"/>
          </p:cNvCxnSpPr>
          <p:nvPr/>
        </p:nvCxnSpPr>
        <p:spPr>
          <a:xfrm flipV="1">
            <a:off x="2787907" y="1291570"/>
            <a:ext cx="447275" cy="4534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3"/>
          </p:cNvCxnSpPr>
          <p:nvPr/>
        </p:nvCxnSpPr>
        <p:spPr>
          <a:xfrm flipV="1">
            <a:off x="5927853" y="1291570"/>
            <a:ext cx="244347"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3278143" y="4519751"/>
            <a:ext cx="269267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Wealth accumulated from European trade with the Middle East led to the rise of Italian city-states. Wealthy merchants were active civic leaders.</a:t>
            </a:r>
            <a:endParaRPr kumimoji="0" lang="en-US" altLang="en-US" sz="2400" b="1" i="0" u="none" strike="noStrike" cap="none" normalizeH="0" baseline="0" dirty="0" smtClean="0">
              <a:ln>
                <a:noFill/>
              </a:ln>
              <a:solidFill>
                <a:schemeClr val="tx1"/>
              </a:solidFill>
              <a:effectLst/>
              <a:latin typeface="Freestyle Script" panose="030804020302050B0404" pitchFamily="66" charset="0"/>
              <a:cs typeface="Arial" pitchFamily="34" charset="0"/>
            </a:endParaRPr>
          </a:p>
        </p:txBody>
      </p:sp>
    </p:spTree>
    <p:extLst>
      <p:ext uri="{BB962C8B-B14F-4D97-AF65-F5344CB8AC3E}">
        <p14:creationId xmlns:p14="http://schemas.microsoft.com/office/powerpoint/2010/main" val="41067483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10107" y="2634478"/>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202" y="478785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79493" y="125674"/>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51666" y="3208439"/>
            <a:ext cx="2819400" cy="369332"/>
          </a:xfrm>
          <a:prstGeom prst="rect">
            <a:avLst/>
          </a:prstGeom>
        </p:spPr>
        <p:txBody>
          <a:bodyPr wrap="square">
            <a:spAutoFit/>
          </a:bodyPr>
          <a:lstStyle/>
          <a:p>
            <a:pPr algn="ctr"/>
            <a:r>
              <a:rPr lang="en-US" b="1" i="1" u="sng" dirty="0" smtClean="0"/>
              <a:t>STANDARD WHI.</a:t>
            </a:r>
            <a:r>
              <a:rPr lang="en-US" b="1" i="1" u="sng" dirty="0"/>
              <a:t> 13b</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367" y="479013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1" y="483286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627" y="288527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414" y="304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97801" y="5297905"/>
            <a:ext cx="2581290" cy="369332"/>
          </a:xfrm>
          <a:prstGeom prst="rect">
            <a:avLst/>
          </a:prstGeom>
        </p:spPr>
        <p:txBody>
          <a:bodyPr wrap="square">
            <a:spAutoFit/>
          </a:bodyPr>
          <a:lstStyle/>
          <a:p>
            <a:pPr algn="ctr"/>
            <a:r>
              <a:rPr lang="en-US" b="1" dirty="0"/>
              <a:t>Machiavelli’s </a:t>
            </a:r>
            <a:r>
              <a:rPr lang="en-US" b="1" i="1" dirty="0"/>
              <a:t>The Prince</a:t>
            </a:r>
            <a:endParaRPr lang="en-US" b="1" dirty="0"/>
          </a:p>
        </p:txBody>
      </p:sp>
      <p:sp>
        <p:nvSpPr>
          <p:cNvPr id="13" name="Rectangle 12"/>
          <p:cNvSpPr/>
          <p:nvPr/>
        </p:nvSpPr>
        <p:spPr>
          <a:xfrm>
            <a:off x="6312414" y="908506"/>
            <a:ext cx="2711707" cy="646331"/>
          </a:xfrm>
          <a:prstGeom prst="rect">
            <a:avLst/>
          </a:prstGeom>
        </p:spPr>
        <p:txBody>
          <a:bodyPr wrap="square">
            <a:spAutoFit/>
          </a:bodyPr>
          <a:lstStyle/>
          <a:p>
            <a:pPr lvl="0" algn="ctr"/>
            <a:r>
              <a:rPr lang="en-US" dirty="0"/>
              <a:t>An early modern treatise on government</a:t>
            </a:r>
          </a:p>
        </p:txBody>
      </p:sp>
      <p:sp>
        <p:nvSpPr>
          <p:cNvPr id="14" name="Rectangle 13"/>
          <p:cNvSpPr/>
          <p:nvPr/>
        </p:nvSpPr>
        <p:spPr>
          <a:xfrm>
            <a:off x="6508268" y="3396478"/>
            <a:ext cx="2514604" cy="646331"/>
          </a:xfrm>
          <a:prstGeom prst="rect">
            <a:avLst/>
          </a:prstGeom>
        </p:spPr>
        <p:txBody>
          <a:bodyPr wrap="square">
            <a:spAutoFit/>
          </a:bodyPr>
          <a:lstStyle/>
          <a:p>
            <a:pPr lvl="0" algn="ctr"/>
            <a:r>
              <a:rPr lang="en-US" dirty="0"/>
              <a:t>Supports absolute power of the ruler</a:t>
            </a:r>
          </a:p>
        </p:txBody>
      </p:sp>
      <p:sp>
        <p:nvSpPr>
          <p:cNvPr id="15" name="Rectangle 14"/>
          <p:cNvSpPr/>
          <p:nvPr/>
        </p:nvSpPr>
        <p:spPr>
          <a:xfrm>
            <a:off x="6283385" y="5113239"/>
            <a:ext cx="2479615" cy="646331"/>
          </a:xfrm>
          <a:prstGeom prst="rect">
            <a:avLst/>
          </a:prstGeom>
        </p:spPr>
        <p:txBody>
          <a:bodyPr wrap="square">
            <a:spAutoFit/>
          </a:bodyPr>
          <a:lstStyle/>
          <a:p>
            <a:pPr lvl="0" algn="ctr"/>
            <a:r>
              <a:rPr lang="en-US" dirty="0"/>
              <a:t>Maintains that the end justifies the means</a:t>
            </a:r>
          </a:p>
        </p:txBody>
      </p:sp>
      <p:sp>
        <p:nvSpPr>
          <p:cNvPr id="16" name="Rectangle 15"/>
          <p:cNvSpPr/>
          <p:nvPr/>
        </p:nvSpPr>
        <p:spPr>
          <a:xfrm>
            <a:off x="234655" y="4959665"/>
            <a:ext cx="2286000" cy="1477328"/>
          </a:xfrm>
          <a:prstGeom prst="rect">
            <a:avLst/>
          </a:prstGeom>
        </p:spPr>
        <p:txBody>
          <a:bodyPr wrap="square">
            <a:spAutoFit/>
          </a:bodyPr>
          <a:lstStyle/>
          <a:p>
            <a:pPr algn="ctr"/>
            <a:r>
              <a:rPr lang="en-US" dirty="0"/>
              <a:t>Advises that one should not only do good if possible, but do evil when necessary</a:t>
            </a:r>
          </a:p>
        </p:txBody>
      </p:sp>
      <p:pic>
        <p:nvPicPr>
          <p:cNvPr id="9218" name="Picture 2" descr="https://upload.wikimedia.org/wikipedia/commons/e/e2/Portrait_of_Niccol%C3%B2_Machiavelli_by_Santi_di_Ti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953" y="415153"/>
            <a:ext cx="2139655" cy="37433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34283" y="292968"/>
            <a:ext cx="2486743" cy="40005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2"/>
            <a:endCxn id="10" idx="0"/>
          </p:cNvCxnSpPr>
          <p:nvPr/>
        </p:nvCxnSpPr>
        <p:spPr>
          <a:xfrm>
            <a:off x="1377655" y="4293503"/>
            <a:ext cx="0" cy="539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3"/>
            <a:endCxn id="5" idx="1"/>
          </p:cNvCxnSpPr>
          <p:nvPr/>
        </p:nvCxnSpPr>
        <p:spPr>
          <a:xfrm flipV="1">
            <a:off x="2733508" y="5622223"/>
            <a:ext cx="373694" cy="45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 idx="4"/>
            <a:endCxn id="5" idx="0"/>
          </p:cNvCxnSpPr>
          <p:nvPr/>
        </p:nvCxnSpPr>
        <p:spPr>
          <a:xfrm flipH="1">
            <a:off x="4463056" y="4158478"/>
            <a:ext cx="56751" cy="629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1"/>
            <a:endCxn id="5" idx="3"/>
          </p:cNvCxnSpPr>
          <p:nvPr/>
        </p:nvCxnSpPr>
        <p:spPr>
          <a:xfrm flipH="1">
            <a:off x="5818909" y="1139172"/>
            <a:ext cx="493505" cy="4483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1"/>
            <a:endCxn id="5" idx="3"/>
          </p:cNvCxnSpPr>
          <p:nvPr/>
        </p:nvCxnSpPr>
        <p:spPr>
          <a:xfrm flipH="1">
            <a:off x="5818909" y="3719645"/>
            <a:ext cx="606718" cy="1902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9" idx="1"/>
            <a:endCxn id="5" idx="3"/>
          </p:cNvCxnSpPr>
          <p:nvPr/>
        </p:nvCxnSpPr>
        <p:spPr>
          <a:xfrm flipH="1" flipV="1">
            <a:off x="5818909" y="5622223"/>
            <a:ext cx="419458" cy="2286"/>
          </a:xfrm>
          <a:prstGeom prst="line">
            <a:avLst/>
          </a:prstGeom>
        </p:spPr>
        <p:style>
          <a:lnRef idx="1">
            <a:schemeClr val="accent1"/>
          </a:lnRef>
          <a:fillRef idx="0">
            <a:schemeClr val="accent1"/>
          </a:fillRef>
          <a:effectRef idx="0">
            <a:schemeClr val="accent1"/>
          </a:effectRef>
          <a:fontRef idx="minor">
            <a:schemeClr val="tx1"/>
          </a:fontRef>
        </p:style>
      </p:cxnSp>
      <p:sp>
        <p:nvSpPr>
          <p:cNvPr id="9225" name="Rectangle 9224"/>
          <p:cNvSpPr/>
          <p:nvPr/>
        </p:nvSpPr>
        <p:spPr>
          <a:xfrm>
            <a:off x="3058257" y="390266"/>
            <a:ext cx="2720834" cy="1938992"/>
          </a:xfrm>
          <a:prstGeom prst="rect">
            <a:avLst/>
          </a:prstGeom>
        </p:spPr>
        <p:txBody>
          <a:bodyPr wrap="square">
            <a:spAutoFit/>
          </a:bodyPr>
          <a:lstStyle/>
          <a:p>
            <a:pPr algn="ctr"/>
            <a:r>
              <a:rPr lang="en-US" sz="2400" b="1" dirty="0">
                <a:latin typeface="Freestyle Script" panose="030804020302050B0404" pitchFamily="66" charset="0"/>
              </a:rPr>
              <a:t>Machiavelli observed city-state rulers of his day and produced guidelines for the acquisition and maintenance of power by absolute rule.</a:t>
            </a:r>
          </a:p>
        </p:txBody>
      </p:sp>
    </p:spTree>
    <p:extLst>
      <p:ext uri="{BB962C8B-B14F-4D97-AF65-F5344CB8AC3E}">
        <p14:creationId xmlns:p14="http://schemas.microsoft.com/office/powerpoint/2010/main" val="34638606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51084" y="3131258"/>
            <a:ext cx="2765553" cy="646331"/>
          </a:xfrm>
          <a:prstGeom prst="rect">
            <a:avLst/>
          </a:prstGeom>
        </p:spPr>
        <p:txBody>
          <a:bodyPr wrap="square">
            <a:spAutoFit/>
          </a:bodyPr>
          <a:lstStyle/>
          <a:p>
            <a:pPr algn="ctr"/>
            <a:r>
              <a:rPr lang="en-US" b="1" i="1" u="sng" dirty="0" smtClean="0"/>
              <a:t>STANDARD </a:t>
            </a:r>
            <a:r>
              <a:rPr lang="en-US" b="1" i="1" u="sng" dirty="0"/>
              <a:t>WHI.13c</a:t>
            </a:r>
          </a:p>
          <a:p>
            <a:pPr algn="ct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400"/>
            <a:ext cx="2711707" cy="213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919" y="304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12853" y="4709077"/>
            <a:ext cx="2286000" cy="1600438"/>
          </a:xfrm>
          <a:prstGeom prst="rect">
            <a:avLst/>
          </a:prstGeom>
        </p:spPr>
        <p:txBody>
          <a:bodyPr wrap="square">
            <a:spAutoFit/>
          </a:bodyPr>
          <a:lstStyle/>
          <a:p>
            <a:pPr algn="ctr"/>
            <a:r>
              <a:rPr lang="en-US" sz="1400" b="1" dirty="0"/>
              <a:t>Medieval art and literature focused on the Church and salvation, while Renaissance art and literature focused on individuals and worldly matters, along with Christianity.</a:t>
            </a:r>
          </a:p>
        </p:txBody>
      </p:sp>
      <p:sp>
        <p:nvSpPr>
          <p:cNvPr id="12" name="Rectangle 11"/>
          <p:cNvSpPr/>
          <p:nvPr/>
        </p:nvSpPr>
        <p:spPr>
          <a:xfrm>
            <a:off x="3198740" y="924660"/>
            <a:ext cx="2692671" cy="646331"/>
          </a:xfrm>
          <a:prstGeom prst="rect">
            <a:avLst/>
          </a:prstGeom>
        </p:spPr>
        <p:txBody>
          <a:bodyPr wrap="square">
            <a:spAutoFit/>
          </a:bodyPr>
          <a:lstStyle/>
          <a:p>
            <a:pPr algn="ctr"/>
            <a:r>
              <a:rPr lang="en-US" b="1" dirty="0"/>
              <a:t>Artistic and literary creativity</a:t>
            </a:r>
          </a:p>
        </p:txBody>
      </p:sp>
      <p:sp>
        <p:nvSpPr>
          <p:cNvPr id="13" name="Rectangle 12"/>
          <p:cNvSpPr/>
          <p:nvPr/>
        </p:nvSpPr>
        <p:spPr>
          <a:xfrm>
            <a:off x="72896" y="924659"/>
            <a:ext cx="2565914" cy="646331"/>
          </a:xfrm>
          <a:prstGeom prst="rect">
            <a:avLst/>
          </a:prstGeom>
        </p:spPr>
        <p:txBody>
          <a:bodyPr wrap="square">
            <a:spAutoFit/>
          </a:bodyPr>
          <a:lstStyle/>
          <a:p>
            <a:pPr lvl="0"/>
            <a:r>
              <a:rPr lang="en-US" dirty="0"/>
              <a:t>Leonardo da Vinci: </a:t>
            </a:r>
            <a:r>
              <a:rPr lang="en-US" i="1" dirty="0"/>
              <a:t>Mona Lisa</a:t>
            </a:r>
            <a:r>
              <a:rPr lang="en-US" dirty="0"/>
              <a:t> and </a:t>
            </a:r>
            <a:r>
              <a:rPr lang="en-US" i="1" dirty="0"/>
              <a:t>The Last Supper</a:t>
            </a:r>
            <a:endParaRPr lang="en-US" dirty="0"/>
          </a:p>
        </p:txBody>
      </p:sp>
      <p:sp>
        <p:nvSpPr>
          <p:cNvPr id="14" name="Rectangle 13"/>
          <p:cNvSpPr/>
          <p:nvPr/>
        </p:nvSpPr>
        <p:spPr>
          <a:xfrm>
            <a:off x="6578086" y="677506"/>
            <a:ext cx="2261114" cy="923330"/>
          </a:xfrm>
          <a:prstGeom prst="rect">
            <a:avLst/>
          </a:prstGeom>
        </p:spPr>
        <p:txBody>
          <a:bodyPr wrap="square">
            <a:spAutoFit/>
          </a:bodyPr>
          <a:lstStyle/>
          <a:p>
            <a:pPr lvl="0" algn="ctr"/>
            <a:r>
              <a:rPr lang="en-US" dirty="0"/>
              <a:t>Michelangelo: Ceiling of the Sistine Chapel and </a:t>
            </a:r>
            <a:r>
              <a:rPr lang="en-US" i="1" dirty="0"/>
              <a:t>David</a:t>
            </a:r>
            <a:endParaRPr lang="en-US" dirty="0"/>
          </a:p>
        </p:txBody>
      </p:sp>
      <p:sp>
        <p:nvSpPr>
          <p:cNvPr id="15" name="Rectangle 14"/>
          <p:cNvSpPr/>
          <p:nvPr/>
        </p:nvSpPr>
        <p:spPr>
          <a:xfrm>
            <a:off x="-18143" y="2775742"/>
            <a:ext cx="2704450" cy="646331"/>
          </a:xfrm>
          <a:prstGeom prst="rect">
            <a:avLst/>
          </a:prstGeom>
        </p:spPr>
        <p:txBody>
          <a:bodyPr wrap="square">
            <a:spAutoFit/>
          </a:bodyPr>
          <a:lstStyle/>
          <a:p>
            <a:pPr lvl="0" algn="ctr"/>
            <a:r>
              <a:rPr lang="en-US" dirty="0"/>
              <a:t>Petrarch: Sonnets, humanist scholarship</a:t>
            </a:r>
          </a:p>
        </p:txBody>
      </p:sp>
      <p:cxnSp>
        <p:nvCxnSpPr>
          <p:cNvPr id="17" name="Straight Connector 16"/>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3"/>
            <a:endCxn id="2" idx="2"/>
          </p:cNvCxnSpPr>
          <p:nvPr/>
        </p:nvCxnSpPr>
        <p:spPr>
          <a:xfrm flipV="1">
            <a:off x="2711707" y="3422073"/>
            <a:ext cx="450593" cy="1989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5" idx="1"/>
          </p:cNvCxnSpPr>
          <p:nvPr/>
        </p:nvCxnSpPr>
        <p:spPr>
          <a:xfrm flipV="1">
            <a:off x="2711707" y="1291571"/>
            <a:ext cx="504439" cy="1828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3"/>
            <a:endCxn id="5" idx="1"/>
          </p:cNvCxnSpPr>
          <p:nvPr/>
        </p:nvCxnSpPr>
        <p:spPr>
          <a:xfrm>
            <a:off x="2711707" y="1291571"/>
            <a:ext cx="5044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1"/>
            <a:endCxn id="5" idx="3"/>
          </p:cNvCxnSpPr>
          <p:nvPr/>
        </p:nvCxnSpPr>
        <p:spPr>
          <a:xfrm flipH="1">
            <a:off x="5927853" y="1139172"/>
            <a:ext cx="433066" cy="152399"/>
          </a:xfrm>
          <a:prstGeom prst="line">
            <a:avLst/>
          </a:prstGeom>
        </p:spPr>
        <p:style>
          <a:lnRef idx="1">
            <a:schemeClr val="accent1"/>
          </a:lnRef>
          <a:fillRef idx="0">
            <a:schemeClr val="accent1"/>
          </a:fillRef>
          <a:effectRef idx="0">
            <a:schemeClr val="accent1"/>
          </a:effectRef>
          <a:fontRef idx="minor">
            <a:schemeClr val="tx1"/>
          </a:fontRef>
        </p:style>
      </p:cxnSp>
      <p:pic>
        <p:nvPicPr>
          <p:cNvPr id="10242" name="Picture 2" descr="https://upload.wikimedia.org/wikipedia/commons/6/63/Michelangelos_Dav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086" y="2330696"/>
            <a:ext cx="2261114" cy="4149549"/>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7480043" y="4538347"/>
            <a:ext cx="457200" cy="28647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41946" y="2205970"/>
            <a:ext cx="2549654" cy="4469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
          <p:cNvSpPr>
            <a:spLocks noChangeArrowheads="1"/>
          </p:cNvSpPr>
          <p:nvPr/>
        </p:nvSpPr>
        <p:spPr bwMode="auto">
          <a:xfrm>
            <a:off x="3235182" y="4538347"/>
            <a:ext cx="26926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Renaissance produced new ideas that were reflected in the arts, philosophy, and literature. Patrons, wealthy from newly expanded trade, sponsored works that glorified city-states in northern Italy. Education became increasingly secular.</a:t>
            </a:r>
            <a:r>
              <a:rPr kumimoji="0" lang="en-US" altLang="en-US" b="1" i="0"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31" name="Straight Connector 30"/>
          <p:cNvCxnSpPr>
            <a:stCxn id="29" idx="0"/>
            <a:endCxn id="10" idx="2"/>
          </p:cNvCxnSpPr>
          <p:nvPr/>
        </p:nvCxnSpPr>
        <p:spPr>
          <a:xfrm flipV="1">
            <a:off x="7716773" y="1973543"/>
            <a:ext cx="0" cy="2324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431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ka-perseus-images.s3.amazonaws.com/f2ab32b65ba04c038712c2a7988571d5d2d05b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458200"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198914" y="4234543"/>
            <a:ext cx="228600" cy="2286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391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9/99/Gioconda_(copia_del_Museo_del_Prado_restaura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381000"/>
            <a:ext cx="4191001" cy="6019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upload.wikimedia.org/wikipedia/commons/d/d5/Mona_Lisa_(copy,_Hermit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3536"/>
            <a:ext cx="4191001" cy="609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07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upload.wikimedia.org/wikipedia/commons/2/23/Leonardo_da_Vinci_-_Last_Supper_(copy)_-_WGA127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63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342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930" y="4724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14798" y="152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51084" y="3131258"/>
            <a:ext cx="2765553" cy="646331"/>
          </a:xfrm>
          <a:prstGeom prst="rect">
            <a:avLst/>
          </a:prstGeom>
        </p:spPr>
        <p:txBody>
          <a:bodyPr wrap="square">
            <a:spAutoFit/>
          </a:bodyPr>
          <a:lstStyle/>
          <a:p>
            <a:pPr algn="ctr"/>
            <a:r>
              <a:rPr lang="en-US" b="1" i="1" u="sng" dirty="0" smtClean="0"/>
              <a:t>STANDARD </a:t>
            </a:r>
            <a:r>
              <a:rPr lang="en-US" b="1" i="1" u="sng" dirty="0"/>
              <a:t>WHI.13c</a:t>
            </a:r>
          </a:p>
          <a:p>
            <a:pPr algn="ctr"/>
            <a:endParaRPr lang="en-US" dirty="0"/>
          </a:p>
        </p:txBody>
      </p:sp>
      <p:sp>
        <p:nvSpPr>
          <p:cNvPr id="4" name="Rectangle 3"/>
          <p:cNvSpPr/>
          <p:nvPr/>
        </p:nvSpPr>
        <p:spPr>
          <a:xfrm>
            <a:off x="4026206" y="5374105"/>
            <a:ext cx="1213794" cy="369332"/>
          </a:xfrm>
          <a:prstGeom prst="rect">
            <a:avLst/>
          </a:prstGeom>
        </p:spPr>
        <p:txBody>
          <a:bodyPr wrap="none">
            <a:spAutoFit/>
          </a:bodyPr>
          <a:lstStyle/>
          <a:p>
            <a:r>
              <a:rPr lang="en-US" b="1" dirty="0"/>
              <a:t>Humanism</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24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51533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8" y="4839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53997" y="1133629"/>
            <a:ext cx="2686307" cy="369332"/>
          </a:xfrm>
          <a:prstGeom prst="rect">
            <a:avLst/>
          </a:prstGeom>
        </p:spPr>
        <p:txBody>
          <a:bodyPr wrap="square">
            <a:spAutoFit/>
          </a:bodyPr>
          <a:lstStyle/>
          <a:p>
            <a:pPr lvl="0" algn="ctr"/>
            <a:r>
              <a:rPr lang="en-US" dirty="0"/>
              <a:t>Celebrated the individual</a:t>
            </a:r>
          </a:p>
        </p:txBody>
      </p:sp>
      <p:sp>
        <p:nvSpPr>
          <p:cNvPr id="12" name="Rectangle 11"/>
          <p:cNvSpPr/>
          <p:nvPr/>
        </p:nvSpPr>
        <p:spPr>
          <a:xfrm>
            <a:off x="253997" y="2821908"/>
            <a:ext cx="2565403" cy="1200329"/>
          </a:xfrm>
          <a:prstGeom prst="rect">
            <a:avLst/>
          </a:prstGeom>
        </p:spPr>
        <p:txBody>
          <a:bodyPr wrap="square">
            <a:spAutoFit/>
          </a:bodyPr>
          <a:lstStyle/>
          <a:p>
            <a:pPr lvl="0" algn="ctr"/>
            <a:r>
              <a:rPr lang="en-US" dirty="0"/>
              <a:t>Stimulated the study of classical Greek and Roman literature and culture</a:t>
            </a:r>
          </a:p>
        </p:txBody>
      </p:sp>
      <p:sp>
        <p:nvSpPr>
          <p:cNvPr id="13" name="Rectangle 12"/>
          <p:cNvSpPr/>
          <p:nvPr/>
        </p:nvSpPr>
        <p:spPr>
          <a:xfrm>
            <a:off x="252435" y="5367239"/>
            <a:ext cx="2687869" cy="646331"/>
          </a:xfrm>
          <a:prstGeom prst="rect">
            <a:avLst/>
          </a:prstGeom>
        </p:spPr>
        <p:txBody>
          <a:bodyPr wrap="square">
            <a:spAutoFit/>
          </a:bodyPr>
          <a:lstStyle/>
          <a:p>
            <a:pPr algn="ctr"/>
            <a:r>
              <a:rPr lang="en-US" dirty="0"/>
              <a:t>Supported by wealthy patrons</a:t>
            </a:r>
          </a:p>
        </p:txBody>
      </p:sp>
      <p:pic>
        <p:nvPicPr>
          <p:cNvPr id="14338" name="Picture 2" descr="http://cdn.quotationof.com/images/petrarchs-quot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771" y="1628637"/>
            <a:ext cx="2590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226657" y="1565018"/>
            <a:ext cx="2881027" cy="4425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
          <p:cNvSpPr>
            <a:spLocks noChangeArrowheads="1"/>
          </p:cNvSpPr>
          <p:nvPr/>
        </p:nvSpPr>
        <p:spPr bwMode="auto">
          <a:xfrm>
            <a:off x="3121724" y="302633"/>
            <a:ext cx="26926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The Renaissance produced new ideas that were reflected in the arts, philosophy, and literature. Patrons, wealthy from newly expanded trade, sponsored works that glorified city-states in northern Italy. Education became increasingly secular.</a:t>
            </a:r>
            <a:r>
              <a:rPr kumimoji="0" lang="en-US" altLang="en-US" b="1" i="0"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cxnSp>
        <p:nvCxnSpPr>
          <p:cNvPr id="17" name="Straight Connector 16"/>
          <p:cNvCxnSpPr>
            <a:stCxn id="11" idx="3"/>
            <a:endCxn id="5" idx="1"/>
          </p:cNvCxnSpPr>
          <p:nvPr/>
        </p:nvCxnSpPr>
        <p:spPr>
          <a:xfrm>
            <a:off x="2940304" y="1318295"/>
            <a:ext cx="264626" cy="4240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3"/>
            <a:endCxn id="5" idx="1"/>
          </p:cNvCxnSpPr>
          <p:nvPr/>
        </p:nvCxnSpPr>
        <p:spPr>
          <a:xfrm>
            <a:off x="2940306" y="3349702"/>
            <a:ext cx="264624" cy="2209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3"/>
            <a:endCxn id="5" idx="1"/>
          </p:cNvCxnSpPr>
          <p:nvPr/>
        </p:nvCxnSpPr>
        <p:spPr>
          <a:xfrm>
            <a:off x="2940307" y="5558772"/>
            <a:ext cx="2646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1"/>
            <a:endCxn id="5" idx="3"/>
          </p:cNvCxnSpPr>
          <p:nvPr/>
        </p:nvCxnSpPr>
        <p:spPr>
          <a:xfrm flipH="1">
            <a:off x="5916637" y="3777589"/>
            <a:ext cx="310020" cy="1781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 idx="4"/>
            <a:endCxn id="5" idx="0"/>
          </p:cNvCxnSpPr>
          <p:nvPr/>
        </p:nvCxnSpPr>
        <p:spPr>
          <a:xfrm flipH="1">
            <a:off x="4560784" y="4184073"/>
            <a:ext cx="11216" cy="5403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828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WHI.8c</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5" y="473825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9" y="5334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53" y="5015345"/>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355" y="497378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475" y="277929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266007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2300" y="5374105"/>
            <a:ext cx="2711707" cy="369332"/>
          </a:xfrm>
          <a:prstGeom prst="rect">
            <a:avLst/>
          </a:prstGeom>
        </p:spPr>
        <p:txBody>
          <a:bodyPr wrap="square">
            <a:spAutoFit/>
          </a:bodyPr>
          <a:lstStyle/>
          <a:p>
            <a:pPr algn="ctr"/>
            <a:r>
              <a:rPr lang="en-US" b="1" dirty="0"/>
              <a:t>Historical turning points</a:t>
            </a:r>
          </a:p>
        </p:txBody>
      </p:sp>
      <p:sp>
        <p:nvSpPr>
          <p:cNvPr id="11" name="Rectangle 10"/>
          <p:cNvSpPr/>
          <p:nvPr/>
        </p:nvSpPr>
        <p:spPr>
          <a:xfrm>
            <a:off x="67701" y="1183105"/>
            <a:ext cx="2690925" cy="646331"/>
          </a:xfrm>
          <a:prstGeom prst="rect">
            <a:avLst/>
          </a:prstGeom>
        </p:spPr>
        <p:txBody>
          <a:bodyPr wrap="square">
            <a:spAutoFit/>
          </a:bodyPr>
          <a:lstStyle/>
          <a:p>
            <a:pPr algn="ctr"/>
            <a:r>
              <a:rPr lang="en-US" dirty="0"/>
              <a:t>Death of Ali: Sunni-Shi’a division</a:t>
            </a:r>
          </a:p>
        </p:txBody>
      </p:sp>
      <p:sp>
        <p:nvSpPr>
          <p:cNvPr id="12" name="Rectangle 11"/>
          <p:cNvSpPr/>
          <p:nvPr/>
        </p:nvSpPr>
        <p:spPr>
          <a:xfrm>
            <a:off x="6338455" y="3274413"/>
            <a:ext cx="2673607" cy="646331"/>
          </a:xfrm>
          <a:prstGeom prst="rect">
            <a:avLst/>
          </a:prstGeom>
        </p:spPr>
        <p:txBody>
          <a:bodyPr wrap="square">
            <a:spAutoFit/>
          </a:bodyPr>
          <a:lstStyle/>
          <a:p>
            <a:pPr algn="ctr"/>
            <a:r>
              <a:rPr lang="en-US" dirty="0"/>
              <a:t>Muslim conquests of Jerusalem and Damascus</a:t>
            </a:r>
          </a:p>
        </p:txBody>
      </p:sp>
      <p:sp>
        <p:nvSpPr>
          <p:cNvPr id="13" name="Rectangle 12"/>
          <p:cNvSpPr/>
          <p:nvPr/>
        </p:nvSpPr>
        <p:spPr>
          <a:xfrm>
            <a:off x="6366164" y="5484987"/>
            <a:ext cx="2549236" cy="646331"/>
          </a:xfrm>
          <a:prstGeom prst="rect">
            <a:avLst/>
          </a:prstGeom>
        </p:spPr>
        <p:txBody>
          <a:bodyPr wrap="square">
            <a:spAutoFit/>
          </a:bodyPr>
          <a:lstStyle/>
          <a:p>
            <a:pPr algn="ctr"/>
            <a:r>
              <a:rPr lang="en-US" dirty="0"/>
              <a:t>Islamic capital moved to Baghdad</a:t>
            </a:r>
          </a:p>
        </p:txBody>
      </p:sp>
      <p:sp>
        <p:nvSpPr>
          <p:cNvPr id="14" name="Rectangle 13"/>
          <p:cNvSpPr/>
          <p:nvPr/>
        </p:nvSpPr>
        <p:spPr>
          <a:xfrm>
            <a:off x="59202" y="3098906"/>
            <a:ext cx="2664788" cy="646331"/>
          </a:xfrm>
          <a:prstGeom prst="rect">
            <a:avLst/>
          </a:prstGeom>
        </p:spPr>
        <p:txBody>
          <a:bodyPr wrap="square">
            <a:spAutoFit/>
          </a:bodyPr>
          <a:lstStyle/>
          <a:p>
            <a:pPr algn="ctr"/>
            <a:r>
              <a:rPr lang="en-US" dirty="0"/>
              <a:t>Muslim defeat at the Battle of Tours</a:t>
            </a:r>
          </a:p>
        </p:txBody>
      </p:sp>
      <p:sp>
        <p:nvSpPr>
          <p:cNvPr id="15" name="Rectangle 14"/>
          <p:cNvSpPr/>
          <p:nvPr/>
        </p:nvSpPr>
        <p:spPr>
          <a:xfrm>
            <a:off x="136653" y="5665050"/>
            <a:ext cx="2621973" cy="646331"/>
          </a:xfrm>
          <a:prstGeom prst="rect">
            <a:avLst/>
          </a:prstGeom>
        </p:spPr>
        <p:txBody>
          <a:bodyPr wrap="square">
            <a:spAutoFit/>
          </a:bodyPr>
          <a:lstStyle/>
          <a:p>
            <a:pPr algn="ctr"/>
            <a:r>
              <a:rPr lang="en-US" dirty="0"/>
              <a:t>Fall of Baghdad to the Mongols</a:t>
            </a:r>
          </a:p>
        </p:txBody>
      </p:sp>
      <p:sp>
        <p:nvSpPr>
          <p:cNvPr id="16" name="Rectangle 15"/>
          <p:cNvSpPr/>
          <p:nvPr/>
        </p:nvSpPr>
        <p:spPr>
          <a:xfrm>
            <a:off x="2971800" y="201875"/>
            <a:ext cx="3252675"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90983" y="201875"/>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300355" y="546116"/>
            <a:ext cx="2635827" cy="1200329"/>
          </a:xfrm>
          <a:prstGeom prst="rect">
            <a:avLst/>
          </a:prstGeom>
        </p:spPr>
        <p:txBody>
          <a:bodyPr wrap="square">
            <a:spAutoFit/>
          </a:bodyPr>
          <a:lstStyle/>
          <a:p>
            <a:pPr algn="ctr"/>
            <a:r>
              <a:rPr lang="en-US" sz="2400" b="1" i="1" dirty="0">
                <a:latin typeface="Freestyle Script" panose="030804020302050B0404" pitchFamily="66" charset="0"/>
              </a:rPr>
              <a:t>Major historical turning points marked the spread and influence of Islamic civilization.</a:t>
            </a:r>
          </a:p>
        </p:txBody>
      </p:sp>
      <p:pic>
        <p:nvPicPr>
          <p:cNvPr id="8194" name="Picture 2" descr="http://photos1.blogger.com/blogger2/6670/1514/1600/sunni_shia_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150" y="381000"/>
            <a:ext cx="2933699" cy="198119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2" idx="4"/>
            <a:endCxn id="5" idx="0"/>
          </p:cNvCxnSpPr>
          <p:nvPr/>
        </p:nvCxnSpPr>
        <p:spPr>
          <a:xfrm flipH="1">
            <a:off x="4571999" y="4184073"/>
            <a:ext cx="1" cy="554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a:endCxn id="5" idx="1"/>
          </p:cNvCxnSpPr>
          <p:nvPr/>
        </p:nvCxnSpPr>
        <p:spPr>
          <a:xfrm flipV="1">
            <a:off x="2848360" y="5572627"/>
            <a:ext cx="367785" cy="277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2"/>
            <a:endCxn id="5" idx="1"/>
          </p:cNvCxnSpPr>
          <p:nvPr/>
        </p:nvCxnSpPr>
        <p:spPr>
          <a:xfrm>
            <a:off x="1376636" y="4328816"/>
            <a:ext cx="1839509" cy="1243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5" idx="1"/>
          </p:cNvCxnSpPr>
          <p:nvPr/>
        </p:nvCxnSpPr>
        <p:spPr>
          <a:xfrm>
            <a:off x="2732489" y="1367771"/>
            <a:ext cx="483656" cy="4204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1"/>
            <a:endCxn id="5" idx="3"/>
          </p:cNvCxnSpPr>
          <p:nvPr/>
        </p:nvCxnSpPr>
        <p:spPr>
          <a:xfrm flipH="1" flipV="1">
            <a:off x="5927852" y="5572627"/>
            <a:ext cx="372503" cy="235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192" name="Straight Connector 8191"/>
          <p:cNvCxnSpPr>
            <a:stCxn id="9" idx="1"/>
            <a:endCxn id="5" idx="3"/>
          </p:cNvCxnSpPr>
          <p:nvPr/>
        </p:nvCxnSpPr>
        <p:spPr>
          <a:xfrm flipH="1">
            <a:off x="5927852" y="3613666"/>
            <a:ext cx="296623" cy="1958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95" name="Straight Connector 8194"/>
          <p:cNvCxnSpPr>
            <a:stCxn id="16" idx="1"/>
          </p:cNvCxnSpPr>
          <p:nvPr/>
        </p:nvCxnSpPr>
        <p:spPr>
          <a:xfrm flipH="1">
            <a:off x="2732489" y="1367771"/>
            <a:ext cx="2393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794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35182" y="3237407"/>
            <a:ext cx="2692671" cy="369332"/>
          </a:xfrm>
          <a:prstGeom prst="rect">
            <a:avLst/>
          </a:prstGeom>
        </p:spPr>
        <p:txBody>
          <a:bodyPr wrap="square">
            <a:spAutoFit/>
          </a:bodyPr>
          <a:lstStyle/>
          <a:p>
            <a:r>
              <a:rPr lang="en-US" b="1" dirty="0"/>
              <a:t>STANDARD WHI.13d</a:t>
            </a:r>
          </a:p>
        </p:txBody>
      </p:sp>
      <p:sp>
        <p:nvSpPr>
          <p:cNvPr id="3" name="Rectangle 2"/>
          <p:cNvSpPr/>
          <p:nvPr/>
        </p:nvSpPr>
        <p:spPr>
          <a:xfrm>
            <a:off x="3235181" y="1106904"/>
            <a:ext cx="2692671" cy="369332"/>
          </a:xfrm>
          <a:prstGeom prst="rect">
            <a:avLst/>
          </a:prstGeom>
        </p:spPr>
        <p:txBody>
          <a:bodyPr wrap="square">
            <a:spAutoFit/>
          </a:bodyPr>
          <a:lstStyle/>
          <a:p>
            <a:pPr algn="ctr"/>
            <a:r>
              <a:rPr lang="en-US" b="1" dirty="0">
                <a:latin typeface="Times New Roman"/>
                <a:ea typeface="Times New Roman"/>
              </a:rPr>
              <a:t>Northern Renaissance</a:t>
            </a:r>
            <a:endParaRPr lang="en-US" b="1" dirty="0">
              <a:effectLst/>
              <a:latin typeface="Times New Roman"/>
              <a:ea typeface="Times New Roman"/>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599" y="262055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1"/>
            <a:ext cx="2711707" cy="182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876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
          <p:cNvSpPr>
            <a:spLocks noChangeArrowheads="1"/>
          </p:cNvSpPr>
          <p:nvPr/>
        </p:nvSpPr>
        <p:spPr bwMode="auto">
          <a:xfrm>
            <a:off x="6324599" y="5249506"/>
            <a:ext cx="27117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65100" algn="l"/>
              </a:tabLst>
              <a:defRPr>
                <a:solidFill>
                  <a:schemeClr val="tx1"/>
                </a:solidFill>
                <a:latin typeface="Arial" pitchFamily="34" charset="0"/>
                <a:cs typeface="Arial" pitchFamily="34" charset="0"/>
              </a:defRPr>
            </a:lvl1pPr>
            <a:lvl2pPr fontAlgn="base">
              <a:spcBef>
                <a:spcPct val="0"/>
              </a:spcBef>
              <a:spcAft>
                <a:spcPct val="0"/>
              </a:spcAft>
              <a:tabLst>
                <a:tab pos="165100" algn="l"/>
              </a:tabLst>
              <a:defRPr>
                <a:solidFill>
                  <a:schemeClr val="tx1"/>
                </a:solidFill>
                <a:latin typeface="Arial" pitchFamily="34" charset="0"/>
                <a:cs typeface="Arial" pitchFamily="34" charset="0"/>
              </a:defRPr>
            </a:lvl2pPr>
            <a:lvl3pPr fontAlgn="base">
              <a:spcBef>
                <a:spcPct val="0"/>
              </a:spcBef>
              <a:spcAft>
                <a:spcPct val="0"/>
              </a:spcAft>
              <a:tabLst>
                <a:tab pos="165100" algn="l"/>
              </a:tabLst>
              <a:defRPr>
                <a:solidFill>
                  <a:schemeClr val="tx1"/>
                </a:solidFill>
                <a:latin typeface="Arial" pitchFamily="34" charset="0"/>
                <a:cs typeface="Arial" pitchFamily="34" charset="0"/>
              </a:defRPr>
            </a:lvl3pPr>
            <a:lvl4pPr fontAlgn="base">
              <a:spcBef>
                <a:spcPct val="0"/>
              </a:spcBef>
              <a:spcAft>
                <a:spcPct val="0"/>
              </a:spcAft>
              <a:tabLst>
                <a:tab pos="165100" algn="l"/>
              </a:tabLst>
              <a:defRPr>
                <a:solidFill>
                  <a:schemeClr val="tx1"/>
                </a:solidFill>
                <a:latin typeface="Arial" pitchFamily="34" charset="0"/>
                <a:cs typeface="Arial" pitchFamily="34" charset="0"/>
              </a:defRPr>
            </a:lvl4pPr>
            <a:lvl5pPr fontAlgn="base">
              <a:spcBef>
                <a:spcPct val="0"/>
              </a:spcBef>
              <a:spcAft>
                <a:spcPct val="0"/>
              </a:spcAft>
              <a:tabLst>
                <a:tab pos="165100" algn="l"/>
              </a:tabLst>
              <a:defRPr>
                <a:solidFill>
                  <a:schemeClr val="tx1"/>
                </a:solidFill>
                <a:latin typeface="Arial" pitchFamily="34" charset="0"/>
                <a:cs typeface="Arial" pitchFamily="34" charset="0"/>
              </a:defRPr>
            </a:lvl5pPr>
            <a:lvl6pPr fontAlgn="base">
              <a:spcBef>
                <a:spcPct val="0"/>
              </a:spcBef>
              <a:spcAft>
                <a:spcPct val="0"/>
              </a:spcAft>
              <a:tabLst>
                <a:tab pos="165100" algn="l"/>
              </a:tabLst>
              <a:defRPr>
                <a:solidFill>
                  <a:schemeClr val="tx1"/>
                </a:solidFill>
                <a:latin typeface="Arial" pitchFamily="34" charset="0"/>
                <a:cs typeface="Arial" pitchFamily="34" charset="0"/>
              </a:defRPr>
            </a:lvl6pPr>
            <a:lvl7pPr fontAlgn="base">
              <a:spcBef>
                <a:spcPct val="0"/>
              </a:spcBef>
              <a:spcAft>
                <a:spcPct val="0"/>
              </a:spcAft>
              <a:tabLst>
                <a:tab pos="165100" algn="l"/>
              </a:tabLst>
              <a:defRPr>
                <a:solidFill>
                  <a:schemeClr val="tx1"/>
                </a:solidFill>
                <a:latin typeface="Arial" pitchFamily="34" charset="0"/>
                <a:cs typeface="Arial" pitchFamily="34" charset="0"/>
              </a:defRPr>
            </a:lvl7pPr>
            <a:lvl8pPr fontAlgn="base">
              <a:spcBef>
                <a:spcPct val="0"/>
              </a:spcBef>
              <a:spcAft>
                <a:spcPct val="0"/>
              </a:spcAft>
              <a:tabLst>
                <a:tab pos="165100" algn="l"/>
              </a:tabLst>
              <a:defRPr>
                <a:solidFill>
                  <a:schemeClr val="tx1"/>
                </a:solidFill>
                <a:latin typeface="Arial" pitchFamily="34" charset="0"/>
                <a:cs typeface="Arial" pitchFamily="34" charset="0"/>
              </a:defRPr>
            </a:lvl8pPr>
            <a:lvl9pPr fontAlgn="base">
              <a:spcBef>
                <a:spcPct val="0"/>
              </a:spcBef>
              <a:spcAft>
                <a:spcPct val="0"/>
              </a:spcAft>
              <a:tabLst>
                <a:tab pos="1651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65100" algn="l"/>
              </a:tabLst>
            </a:pPr>
            <a:r>
              <a:rPr kumimoji="0" lang="en-US" altLang="en-US" b="0" i="0" u="none" strike="noStrike" cap="none" normalizeH="0" baseline="0" dirty="0" smtClean="0">
                <a:ln>
                  <a:noFill/>
                </a:ln>
                <a:solidFill>
                  <a:schemeClr val="tx1"/>
                </a:solidFill>
                <a:effectLst/>
                <a:latin typeface="Times New Roman" pitchFamily="18" charset="0"/>
                <a:ea typeface="Times"/>
                <a:cs typeface="Times New Roman" pitchFamily="18" charset="0"/>
              </a:rPr>
              <a:t>Growing wealth in Northern Europe supported Renaissance ideas.</a:t>
            </a:r>
            <a:endParaRPr kumimoji="0" lang="en-US" altLang="en-US" b="0" i="0" u="none" strike="noStrike" cap="none" normalizeH="0" baseline="0" dirty="0" smtClean="0">
              <a:ln>
                <a:noFill/>
              </a:ln>
              <a:solidFill>
                <a:schemeClr val="tx1"/>
              </a:solidFill>
              <a:effectLst/>
            </a:endParaRPr>
          </a:p>
        </p:txBody>
      </p:sp>
      <p:sp>
        <p:nvSpPr>
          <p:cNvPr id="12" name="Rectangle 11"/>
          <p:cNvSpPr/>
          <p:nvPr/>
        </p:nvSpPr>
        <p:spPr>
          <a:xfrm>
            <a:off x="6376566" y="2993265"/>
            <a:ext cx="2659741" cy="923330"/>
          </a:xfrm>
          <a:prstGeom prst="rect">
            <a:avLst/>
          </a:prstGeom>
        </p:spPr>
        <p:txBody>
          <a:bodyPr wrap="square">
            <a:spAutoFit/>
          </a:bodyPr>
          <a:lstStyle/>
          <a:p>
            <a:pPr lvl="0" algn="ctr"/>
            <a:r>
              <a:rPr lang="en-US" dirty="0"/>
              <a:t>Northern Renaissance thinkers merged humanist ideas with Christianity.</a:t>
            </a:r>
          </a:p>
        </p:txBody>
      </p:sp>
      <p:sp>
        <p:nvSpPr>
          <p:cNvPr id="13" name="Rectangle 12"/>
          <p:cNvSpPr/>
          <p:nvPr/>
        </p:nvSpPr>
        <p:spPr>
          <a:xfrm>
            <a:off x="6476999" y="553651"/>
            <a:ext cx="2438401" cy="1323439"/>
          </a:xfrm>
          <a:prstGeom prst="rect">
            <a:avLst/>
          </a:prstGeom>
        </p:spPr>
        <p:txBody>
          <a:bodyPr wrap="square">
            <a:spAutoFit/>
          </a:bodyPr>
          <a:lstStyle/>
          <a:p>
            <a:pPr lvl="0" algn="ctr"/>
            <a:r>
              <a:rPr lang="en-US" sz="1600" dirty="0"/>
              <a:t>The movable type printing press and the production and sale of books (e.g., Gutenberg Bible) helped disseminate ideas.</a:t>
            </a:r>
          </a:p>
        </p:txBody>
      </p:sp>
      <p:cxnSp>
        <p:nvCxnSpPr>
          <p:cNvPr id="15" name="Straight Connector 14"/>
          <p:cNvCxnSpPr>
            <a:stCxn id="11" idx="1"/>
            <a:endCxn id="5" idx="3"/>
          </p:cNvCxnSpPr>
          <p:nvPr/>
        </p:nvCxnSpPr>
        <p:spPr>
          <a:xfrm flipH="1" flipV="1">
            <a:off x="5927853" y="1291571"/>
            <a:ext cx="396746" cy="441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1"/>
            <a:endCxn id="5" idx="3"/>
          </p:cNvCxnSpPr>
          <p:nvPr/>
        </p:nvCxnSpPr>
        <p:spPr>
          <a:xfrm flipH="1" flipV="1">
            <a:off x="5927853" y="1291571"/>
            <a:ext cx="396746" cy="2163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5" idx="3"/>
          </p:cNvCxnSpPr>
          <p:nvPr/>
        </p:nvCxnSpPr>
        <p:spPr>
          <a:xfrm flipH="1">
            <a:off x="5927853" y="1215371"/>
            <a:ext cx="396747"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pic>
        <p:nvPicPr>
          <p:cNvPr id="15363" name="Picture 3" descr="http://iml.jou.ufl.edu/projects/Fall04/Phillips/p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32" y="934015"/>
            <a:ext cx="2529568" cy="477715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685800"/>
            <a:ext cx="2819400" cy="5252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3" idx="3"/>
            <a:endCxn id="5" idx="1"/>
          </p:cNvCxnSpPr>
          <p:nvPr/>
        </p:nvCxnSpPr>
        <p:spPr>
          <a:xfrm flipV="1">
            <a:off x="2819400" y="1291571"/>
            <a:ext cx="396746" cy="2020595"/>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4"/>
          <p:cNvSpPr>
            <a:spLocks noChangeArrowheads="1"/>
          </p:cNvSpPr>
          <p:nvPr/>
        </p:nvSpPr>
        <p:spPr bwMode="auto">
          <a:xfrm>
            <a:off x="3235182" y="4333871"/>
            <a:ext cx="274651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With the rise of trade, travel, and literacy, the Italian Renaissance spread to northern Europe. The art and literature of the Italian Renaissance changed as people of different cultures adopted Renaissance ideas.</a:t>
            </a:r>
            <a:r>
              <a:rPr kumimoji="0" lang="en-US" altLang="en-US" sz="2000" b="1" i="0"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Tree>
    <p:extLst>
      <p:ext uri="{BB962C8B-B14F-4D97-AF65-F5344CB8AC3E}">
        <p14:creationId xmlns:p14="http://schemas.microsoft.com/office/powerpoint/2010/main" val="3924463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182" y="43434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10715" y="3244334"/>
            <a:ext cx="2122569" cy="369332"/>
          </a:xfrm>
          <a:prstGeom prst="rect">
            <a:avLst/>
          </a:prstGeom>
        </p:spPr>
        <p:txBody>
          <a:bodyPr wrap="none">
            <a:spAutoFit/>
          </a:bodyPr>
          <a:lstStyle/>
          <a:p>
            <a:r>
              <a:rPr lang="en-US" b="1" dirty="0"/>
              <a:t>STANDARD WHI.13d</a:t>
            </a:r>
          </a:p>
        </p:txBody>
      </p:sp>
      <p:sp>
        <p:nvSpPr>
          <p:cNvPr id="7" name="Rectangle 6"/>
          <p:cNvSpPr/>
          <p:nvPr/>
        </p:nvSpPr>
        <p:spPr>
          <a:xfrm>
            <a:off x="3275175" y="809987"/>
            <a:ext cx="2678816" cy="646331"/>
          </a:xfrm>
          <a:prstGeom prst="rect">
            <a:avLst/>
          </a:prstGeom>
        </p:spPr>
        <p:txBody>
          <a:bodyPr wrap="square">
            <a:spAutoFit/>
          </a:bodyPr>
          <a:lstStyle/>
          <a:p>
            <a:pPr algn="ctr"/>
            <a:r>
              <a:rPr lang="en-US" b="1" dirty="0"/>
              <a:t>Northern Renaissance writers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878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57" y="250165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11" y="4674924"/>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28601" y="809987"/>
            <a:ext cx="2636918" cy="646331"/>
          </a:xfrm>
          <a:prstGeom prst="rect">
            <a:avLst/>
          </a:prstGeom>
        </p:spPr>
        <p:txBody>
          <a:bodyPr wrap="square">
            <a:spAutoFit/>
          </a:bodyPr>
          <a:lstStyle/>
          <a:p>
            <a:pPr lvl="0" algn="ctr"/>
            <a:r>
              <a:rPr lang="en-US" dirty="0"/>
              <a:t>Erasmus: </a:t>
            </a:r>
            <a:r>
              <a:rPr lang="en-US" i="1" dirty="0"/>
              <a:t>The Praise of Folly</a:t>
            </a:r>
            <a:r>
              <a:rPr lang="en-US" dirty="0"/>
              <a:t> (1511)</a:t>
            </a:r>
          </a:p>
        </p:txBody>
      </p:sp>
      <p:sp>
        <p:nvSpPr>
          <p:cNvPr id="12" name="Rectangle 11"/>
          <p:cNvSpPr/>
          <p:nvPr/>
        </p:nvSpPr>
        <p:spPr>
          <a:xfrm>
            <a:off x="163515" y="3151358"/>
            <a:ext cx="2688149" cy="646331"/>
          </a:xfrm>
          <a:prstGeom prst="rect">
            <a:avLst/>
          </a:prstGeom>
        </p:spPr>
        <p:txBody>
          <a:bodyPr wrap="square">
            <a:spAutoFit/>
          </a:bodyPr>
          <a:lstStyle/>
          <a:p>
            <a:pPr lvl="0" algn="ctr"/>
            <a:r>
              <a:rPr lang="en-US" dirty="0"/>
              <a:t>Sir Thomas More: </a:t>
            </a:r>
            <a:r>
              <a:rPr lang="en-US" i="1" dirty="0"/>
              <a:t>Utopia </a:t>
            </a:r>
            <a:r>
              <a:rPr lang="en-US" dirty="0"/>
              <a:t>(1516)</a:t>
            </a:r>
          </a:p>
        </p:txBody>
      </p:sp>
      <p:sp>
        <p:nvSpPr>
          <p:cNvPr id="13" name="Rectangle 12"/>
          <p:cNvSpPr/>
          <p:nvPr/>
        </p:nvSpPr>
        <p:spPr>
          <a:xfrm>
            <a:off x="242456" y="5029200"/>
            <a:ext cx="2500744" cy="1200329"/>
          </a:xfrm>
          <a:prstGeom prst="rect">
            <a:avLst/>
          </a:prstGeom>
        </p:spPr>
        <p:txBody>
          <a:bodyPr wrap="square">
            <a:spAutoFit/>
          </a:bodyPr>
          <a:lstStyle/>
          <a:p>
            <a:pPr algn="ctr"/>
            <a:r>
              <a:rPr lang="en-US" dirty="0"/>
              <a:t>Northern Renaissance artists portrayed religious and secular subjects.</a:t>
            </a:r>
          </a:p>
        </p:txBody>
      </p:sp>
      <p:cxnSp>
        <p:nvCxnSpPr>
          <p:cNvPr id="15" name="Straight Connector 14"/>
          <p:cNvCxnSpPr>
            <a:stCxn id="8" idx="3"/>
            <a:endCxn id="5" idx="1"/>
          </p:cNvCxnSpPr>
          <p:nvPr/>
        </p:nvCxnSpPr>
        <p:spPr>
          <a:xfrm>
            <a:off x="2940307" y="1133152"/>
            <a:ext cx="275839" cy="158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3"/>
            <a:endCxn id="5" idx="1"/>
          </p:cNvCxnSpPr>
          <p:nvPr/>
        </p:nvCxnSpPr>
        <p:spPr>
          <a:xfrm flipV="1">
            <a:off x="2851664" y="1291571"/>
            <a:ext cx="364482" cy="2044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2" idx="0"/>
          </p:cNvCxnSpPr>
          <p:nvPr/>
        </p:nvCxnSpPr>
        <p:spPr>
          <a:xfrm>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3"/>
            <a:endCxn id="2" idx="2"/>
          </p:cNvCxnSpPr>
          <p:nvPr/>
        </p:nvCxnSpPr>
        <p:spPr>
          <a:xfrm flipV="1">
            <a:off x="2865518" y="3422073"/>
            <a:ext cx="296782" cy="2087223"/>
          </a:xfrm>
          <a:prstGeom prst="line">
            <a:avLst/>
          </a:prstGeom>
        </p:spPr>
        <p:style>
          <a:lnRef idx="1">
            <a:schemeClr val="accent1"/>
          </a:lnRef>
          <a:fillRef idx="0">
            <a:schemeClr val="accent1"/>
          </a:fillRef>
          <a:effectRef idx="0">
            <a:schemeClr val="accent1"/>
          </a:effectRef>
          <a:fontRef idx="minor">
            <a:schemeClr val="tx1"/>
          </a:fontRef>
        </p:style>
      </p:cxnSp>
      <p:pic>
        <p:nvPicPr>
          <p:cNvPr id="16386" name="Picture 2" descr="https://upload.wikimedia.org/wikipedia/commons/9/94/Hans_Holbein_d._J._-_Erasmus_-_Louv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950" y="206821"/>
            <a:ext cx="2295525" cy="303751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collections.frick.org/internal/media/dispatcher/2830/resize:format=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12" y="3788355"/>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404010" y="76200"/>
            <a:ext cx="2547631" cy="3239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53914" y="3613666"/>
            <a:ext cx="2699598" cy="31815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5" idx="1"/>
            <a:endCxn id="7" idx="3"/>
          </p:cNvCxnSpPr>
          <p:nvPr/>
        </p:nvCxnSpPr>
        <p:spPr>
          <a:xfrm flipH="1" flipV="1">
            <a:off x="5953991" y="1133153"/>
            <a:ext cx="399923" cy="4071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4" idx="1"/>
          </p:cNvCxnSpPr>
          <p:nvPr/>
        </p:nvCxnSpPr>
        <p:spPr>
          <a:xfrm>
            <a:off x="5990232" y="1133151"/>
            <a:ext cx="413778" cy="562571"/>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4"/>
          <p:cNvSpPr>
            <a:spLocks noChangeArrowheads="1"/>
          </p:cNvSpPr>
          <p:nvPr/>
        </p:nvSpPr>
        <p:spPr bwMode="auto">
          <a:xfrm>
            <a:off x="3235182" y="4333871"/>
            <a:ext cx="274651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Freestyle Script" panose="030804020302050B0404" pitchFamily="66" charset="0"/>
                <a:ea typeface="Times"/>
                <a:cs typeface="Times New Roman" pitchFamily="18" charset="0"/>
              </a:rPr>
              <a:t>With the rise of trade, travel, and literacy, the Italian Renaissance spread to northern Europe. The art and literature of the Italian Renaissance changed as people of different cultures adopted Renaissance ideas.</a:t>
            </a:r>
            <a:r>
              <a:rPr kumimoji="0" lang="en-US" altLang="en-US" sz="2000" b="1" i="0" u="none" strike="noStrike" cap="none" normalizeH="0" baseline="0" dirty="0" smtClean="0">
                <a:ln>
                  <a:noFill/>
                </a:ln>
                <a:solidFill>
                  <a:schemeClr val="tx1"/>
                </a:solidFill>
                <a:effectLst/>
                <a:latin typeface="Freestyle Script" panose="030804020302050B0404" pitchFamily="66" charset="0"/>
                <a:cs typeface="Arial" pitchFamily="34" charset="0"/>
              </a:rPr>
              <a:t> </a:t>
            </a:r>
          </a:p>
        </p:txBody>
      </p:sp>
    </p:spTree>
    <p:extLst>
      <p:ext uri="{BB962C8B-B14F-4D97-AF65-F5344CB8AC3E}">
        <p14:creationId xmlns:p14="http://schemas.microsoft.com/office/powerpoint/2010/main" val="255405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WHI.8d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5719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28255" y="4267200"/>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4894882"/>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7701"/>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670" y="251533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4769"/>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93" y="384827"/>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256" y="968404"/>
            <a:ext cx="2699598" cy="646331"/>
          </a:xfrm>
          <a:prstGeom prst="rect">
            <a:avLst/>
          </a:prstGeom>
        </p:spPr>
        <p:txBody>
          <a:bodyPr wrap="square">
            <a:spAutoFit/>
          </a:bodyPr>
          <a:lstStyle/>
          <a:p>
            <a:pPr algn="ctr"/>
            <a:r>
              <a:rPr lang="en-US" b="1" dirty="0"/>
              <a:t>Cultural contributions and achievements</a:t>
            </a:r>
          </a:p>
        </p:txBody>
      </p:sp>
      <p:sp>
        <p:nvSpPr>
          <p:cNvPr id="14" name="Rectangle 13"/>
          <p:cNvSpPr/>
          <p:nvPr/>
        </p:nvSpPr>
        <p:spPr>
          <a:xfrm>
            <a:off x="304799" y="663832"/>
            <a:ext cx="2614725" cy="646331"/>
          </a:xfrm>
          <a:prstGeom prst="rect">
            <a:avLst/>
          </a:prstGeom>
        </p:spPr>
        <p:txBody>
          <a:bodyPr wrap="square">
            <a:spAutoFit/>
          </a:bodyPr>
          <a:lstStyle/>
          <a:p>
            <a:pPr algn="ctr"/>
            <a:r>
              <a:rPr lang="en-US" dirty="0"/>
              <a:t>Architecture (Dome of the Rock)</a:t>
            </a:r>
          </a:p>
        </p:txBody>
      </p:sp>
      <p:sp>
        <p:nvSpPr>
          <p:cNvPr id="15" name="Rectangle 14"/>
          <p:cNvSpPr/>
          <p:nvPr/>
        </p:nvSpPr>
        <p:spPr>
          <a:xfrm>
            <a:off x="6246203" y="3165035"/>
            <a:ext cx="2671393" cy="369332"/>
          </a:xfrm>
          <a:prstGeom prst="rect">
            <a:avLst/>
          </a:prstGeom>
        </p:spPr>
        <p:txBody>
          <a:bodyPr wrap="square">
            <a:spAutoFit/>
          </a:bodyPr>
          <a:lstStyle/>
          <a:p>
            <a:pPr algn="ctr"/>
            <a:r>
              <a:rPr lang="en-US" dirty="0"/>
              <a:t>Mosaics</a:t>
            </a:r>
          </a:p>
        </p:txBody>
      </p:sp>
      <p:sp>
        <p:nvSpPr>
          <p:cNvPr id="16" name="Rectangle 15"/>
          <p:cNvSpPr/>
          <p:nvPr/>
        </p:nvSpPr>
        <p:spPr>
          <a:xfrm>
            <a:off x="-1" y="3244334"/>
            <a:ext cx="2711707" cy="369332"/>
          </a:xfrm>
          <a:prstGeom prst="rect">
            <a:avLst/>
          </a:prstGeom>
        </p:spPr>
        <p:txBody>
          <a:bodyPr wrap="square">
            <a:spAutoFit/>
          </a:bodyPr>
          <a:lstStyle/>
          <a:p>
            <a:pPr algn="ctr"/>
            <a:r>
              <a:rPr lang="en-US" dirty="0"/>
              <a:t>Arabic alphabet</a:t>
            </a:r>
          </a:p>
        </p:txBody>
      </p:sp>
      <p:sp>
        <p:nvSpPr>
          <p:cNvPr id="17" name="Rectangle 16"/>
          <p:cNvSpPr/>
          <p:nvPr/>
        </p:nvSpPr>
        <p:spPr>
          <a:xfrm>
            <a:off x="6481244" y="1009419"/>
            <a:ext cx="2613804" cy="369332"/>
          </a:xfrm>
          <a:prstGeom prst="rect">
            <a:avLst/>
          </a:prstGeom>
        </p:spPr>
        <p:txBody>
          <a:bodyPr wrap="square">
            <a:spAutoFit/>
          </a:bodyPr>
          <a:lstStyle/>
          <a:p>
            <a:pPr algn="ctr"/>
            <a:r>
              <a:rPr lang="en-US" dirty="0"/>
              <a:t>Universities</a:t>
            </a:r>
          </a:p>
        </p:txBody>
      </p:sp>
      <p:sp>
        <p:nvSpPr>
          <p:cNvPr id="18" name="Rectangle 17"/>
          <p:cNvSpPr/>
          <p:nvPr/>
        </p:nvSpPr>
        <p:spPr>
          <a:xfrm>
            <a:off x="235528" y="5406087"/>
            <a:ext cx="2590800" cy="646331"/>
          </a:xfrm>
          <a:prstGeom prst="rect">
            <a:avLst/>
          </a:prstGeom>
        </p:spPr>
        <p:txBody>
          <a:bodyPr wrap="square">
            <a:spAutoFit/>
          </a:bodyPr>
          <a:lstStyle/>
          <a:p>
            <a:pPr algn="ctr"/>
            <a:r>
              <a:rPr lang="en-US" dirty="0"/>
              <a:t>Translation of ancient texts into Arabic</a:t>
            </a:r>
          </a:p>
        </p:txBody>
      </p:sp>
      <p:sp>
        <p:nvSpPr>
          <p:cNvPr id="19" name="Rectangle 18"/>
          <p:cNvSpPr/>
          <p:nvPr/>
        </p:nvSpPr>
        <p:spPr>
          <a:xfrm>
            <a:off x="3223073" y="4390424"/>
            <a:ext cx="2691551" cy="2308324"/>
          </a:xfrm>
          <a:prstGeom prst="rect">
            <a:avLst/>
          </a:prstGeom>
        </p:spPr>
        <p:txBody>
          <a:bodyPr wrap="square">
            <a:spAutoFit/>
          </a:bodyPr>
          <a:lstStyle/>
          <a:p>
            <a:pPr algn="ctr"/>
            <a:r>
              <a:rPr lang="en-US" sz="2400" b="1" i="1" dirty="0">
                <a:latin typeface="Freestyle Script" panose="030804020302050B0404" pitchFamily="66" charset="0"/>
              </a:rPr>
              <a:t>Early Islamic civilization was characterized by achievements in science and the arts that transformed the Islamic world and contributed to world civilization.</a:t>
            </a:r>
          </a:p>
        </p:txBody>
      </p:sp>
      <p:sp>
        <p:nvSpPr>
          <p:cNvPr id="20" name="Rectangle 19"/>
          <p:cNvSpPr/>
          <p:nvPr/>
        </p:nvSpPr>
        <p:spPr>
          <a:xfrm>
            <a:off x="6096000" y="4267200"/>
            <a:ext cx="299904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Traditional Moorish Pattern Stock Vector - 202724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90424"/>
            <a:ext cx="2819400" cy="208657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a:stCxn id="2" idx="0"/>
            <a:endCxn id="5" idx="2"/>
          </p:cNvCxnSpPr>
          <p:nvPr/>
        </p:nvCxnSpPr>
        <p:spPr>
          <a:xfrm flipV="1">
            <a:off x="4572000" y="2125942"/>
            <a:ext cx="0" cy="534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5" idx="1"/>
          </p:cNvCxnSpPr>
          <p:nvPr/>
        </p:nvCxnSpPr>
        <p:spPr>
          <a:xfrm>
            <a:off x="2940307" y="1059141"/>
            <a:ext cx="275839" cy="232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3"/>
            <a:endCxn id="5" idx="1"/>
          </p:cNvCxnSpPr>
          <p:nvPr/>
        </p:nvCxnSpPr>
        <p:spPr>
          <a:xfrm flipV="1">
            <a:off x="2711707" y="1291571"/>
            <a:ext cx="504439" cy="2130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3"/>
            <a:endCxn id="5" idx="1"/>
          </p:cNvCxnSpPr>
          <p:nvPr/>
        </p:nvCxnSpPr>
        <p:spPr>
          <a:xfrm flipV="1">
            <a:off x="2919525" y="1291571"/>
            <a:ext cx="296621" cy="4437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1"/>
            <a:endCxn id="4" idx="3"/>
          </p:cNvCxnSpPr>
          <p:nvPr/>
        </p:nvCxnSpPr>
        <p:spPr>
          <a:xfrm flipH="1">
            <a:off x="5927854" y="1219199"/>
            <a:ext cx="504439" cy="72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08" name="Straight Connector 17407"/>
          <p:cNvCxnSpPr>
            <a:stCxn id="10" idx="1"/>
            <a:endCxn id="4" idx="3"/>
          </p:cNvCxnSpPr>
          <p:nvPr/>
        </p:nvCxnSpPr>
        <p:spPr>
          <a:xfrm flipH="1" flipV="1">
            <a:off x="5927854" y="1291570"/>
            <a:ext cx="311816" cy="2058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11" name="Straight Connector 17410"/>
          <p:cNvCxnSpPr>
            <a:stCxn id="20" idx="0"/>
            <a:endCxn id="10" idx="2"/>
          </p:cNvCxnSpPr>
          <p:nvPr/>
        </p:nvCxnSpPr>
        <p:spPr>
          <a:xfrm flipV="1">
            <a:off x="7595524" y="4184073"/>
            <a:ext cx="0" cy="831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164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9137073" cy="563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4400" y="5999018"/>
            <a:ext cx="7162799" cy="7827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5999018"/>
            <a:ext cx="7162799" cy="923330"/>
          </a:xfrm>
          <a:prstGeom prst="rect">
            <a:avLst/>
          </a:prstGeom>
        </p:spPr>
        <p:txBody>
          <a:bodyPr wrap="square">
            <a:spAutoFit/>
          </a:bodyPr>
          <a:lstStyle/>
          <a:p>
            <a:pPr algn="ctr"/>
            <a:r>
              <a:rPr lang="en-US" sz="5400" dirty="0"/>
              <a:t>Dome of the Rock</a:t>
            </a:r>
          </a:p>
        </p:txBody>
      </p:sp>
      <p:sp>
        <p:nvSpPr>
          <p:cNvPr id="6" name="AutoShape 2" descr="data:image/jpeg;base64,/9j/4AAQSkZJRgABAQAAAQABAAD/2wCEAAkGBxQSEhUUExQWFRUVGBwYGBgWFxcXHBQVGBgZFhYYFx0YHiggGBolHBgYITEhJSkrLi4uGR8zODMtNygtLysBCgoKDg0OGxAQGzAkHyQ0LCw0LCwsNCwsNCwsLCwsLCwsLCwsLCwsLCwsLCwsLCwsLCwsLCwsLCwsLCwsLCwsLP/AABEIALsBDgMBIgACEQEDEQH/xAAbAAACAgMBAAAAAAAAAAAAAAAABAUGAQIDB//EAEUQAAIBAwIEAwUFBQYEBgMBAAECEQADIRIxBAVBUSJhcQYTMoGRI0JSobEUcsHR8AczYpLh8RU0grIkQ2OzwsNTouIW/8QAGQEAAwEBAQAAAAAAAAAAAAAAAAIDBAEF/8QAKBEAAgICAgEEAgMAAwAAAAAAAAECEQMhEjETIkFRYTJxBKHwFCMz/9oADAMBAAIRAxEAPwC5UUUVuPNoKKKzXAoxWaKzQdoxRFZooCjFFZooAKKKzQFGKzRRQdoKKKK4AUUUUAFFFFB0KKKzQAUUUUWAUUVmgDFFFZosDFFZorlnTFZoortnDFFZoosDnRRFFFnKOXFXgiye6j/MwWfQTPyrqahva1j+yuAYJGPUZp+7xg92lzo5t/IOy5+QNJy2x+PQ3RRRTWKFFFFFgZrFFFFgZoooosAoorNFgFFFFcs6FFFFFgFFFFcsAoooosArNYrNABRWKzRYBRRRRYBRWY/r5n+VCkdduvp1rlna2YorCGQPSs12wCiiiizhzorFZoAr3ta/2cfKkl4oty1I+JfCPIoTp/ILVh5/ygPaVtTCSPw432xVatcIU4VlUMRqJE5AbSuJAjpWVT7/AGa3Dr9FxtXAwDDZgGHoRIraoz2buauFtTIKrpz/AICV/QCpKa0mUzRRNYoOGaKKK6AVmsUUAZoorFcA2orFFAGaK1ZwIE5J7+RraaVStsdxpIKKKKYQKKKKDoUUUUAFZrFZoAKKKKAFuHuTdur20H/MpH/xrvc2PpUdwz/+LvDvbQ/5ZB/76kOIPhNJfpsdL1UL8nuauHsk7m2k+ukT+dN1F+y9zVwtvy1D6OwH5RUpTiBRRRQBxrJqPXmqnVCkn4ogwASMeHIEHf0701wvFMzRbUPAk/DHr4oj5xkH0qcp6Kxx/Y3zH/l1+XXzNRvKo/Ybm/xPt1+zXtTnO7gSzowdMz4gBuW2nFQfKOYBuHu2sEBWcacmY050k42/nnGOLtNr5NjVaZJcqj3Sxtn/ALjTdRPJ+NATSRsTuYwSTOd8HYdunRj/AIiCdKgt5ggTvgzjtnGK2KWjHKGx6iuVpiT8JMwQAY09GkmARLRvgrua5NfZYbTIIgR4pMAz6Rk9RO1dU0ceJjdE1G3OYgGBjtqgQu4LEzM5+g71tZ5gSSCsjeVnA+9v/HzrvIXh9khNFRv7bpusG1RoB2Hh0tBnOJ94Np2p8v8ArEgzBI1ZETsCduhrimmdeNm9FczdGMgkzgEA4O8MQYMz6ZoS6GWROfSf1rjyJKxlib0ZvXwu5pG9zA/dH5VuQN8fl/OlLoz/AF8vr/CoPM2aI4IoxxHMbjIFYnSpkACMz5b5rpb5v3E/l/X0pO6N5+n0x+tK3Tv9Rtkf0KIuuhpxT7LBZ5raYxqCk4AbEnsCcE+W/lTted8e4zJqQ5Dz02iEuGbewJ+5/wDz5dP10RlaMko0y6Vmlv2nt+ta+/P+1OTG6JpT3jef0/0rBdvOgByiklLSd8b7433raW2z9a5Z2hygmlCjee079O9ZKv59aLOpP4F24F7fGlm0w1thgk9U7gdqe4hCwhQxP+FS31is81uzxK6TPgMRmQSpkeW9b8HcPiIJB09D5jsazudYmzQoXlSRC+yMiwVII0uRBBGCqN19TU1UPyYEh5J+M9yfhT1qRuXNHxN+Xp9d6vGVpMhKDi2vg70Go5uYRtJHnArU80/w09E7K/rO318wIGfoKmPZriUts+pgNSwJB3mek1H8ReYmSqhTsCyHG2CTMSD9TWtu8siUaSIAVp2674xUGuSo0RaUrLHz60GtgkuZUH4juQc79fToKr/KeHBsXmIct3wdkJ+8emT/AKxVm5mR+z2zmPd2z6CBFQnKP+Xvfun/ANpqyQ6Zrl2LcJwy+7LsCRqIYwsgCGJHmB2rre4a2pIYMWnHxSTOnxGYWJnb51z4HmCW1IceFiQYAYjbPlAPY+hrpxPGKrEzqA2M6ta6oyD8UjuMj61pVmd8TdeFtlYllyeqnyAAiQDBG56b0Hg7YGLj6oHQQo2MnUJEEbUcPetMPGCp6MwcE9s6SAoPbORiud62FLSScCdwNBjo0E56kAbetF7oOKq6Nv8AhrZ03FkdCWtmZPcae33v50tZDswEuRqClgCQAx8UHbYk5rF1ez6toWG1Y2GMYAnfYelbcq4p1dYDCbi2wWkBjqKwIPf84rrlXuKo2+jpxtk+8YklGSDAIJjSVAYyDBEmY6bGuA4ptixPrmpDi+LLXbjBCQdOkPaukSEKnV4IiY61G3UZPGyxMnSgYMsbgiBBwYzvHWlhKlsacW3o6WbjIJ0E9YB0kkAkDpBJAXbcx6OtztoIFlviVRFxSDqHijyXY9SdhVZv23hwNYLGzaUqGwwGu7cEbKMLq2gRWnGsw/a3COIVUtABxONM247EAyvell6mPH0os1/mp03NNpvCQAdYAckgYnC/M96X4znCagpgLp1BjcUCegCnJ7SBGR3qLtMpXh5BkL4ssMhcFxODM4PU1WlvBjckkyF3JOMHBJmMnbvXIwTOym4lm4r2gtxIEnUVgXEys/HIwBtjf5ZpZ+diTCtC9ZXrkbnG/wCf1rtm74Rk41bnbHr3HWu3GXosq+oznM9tfnE75iapwSE5tjd7jA5XcBsfEhjMY8Xi64xk1rbvrpJJgqQGGJCkxqMHGeh8vkhx1wpd0hyJLdSTA1sPQSgyKjb186bgDYBkAGM6F6jfM+knuadWI0i4cBz3SdBJAxDTgq0BW3BCmRBqxW+YSAwue8DZwGAmcgHSZ/reK8multTZ/Adz309+1XP2L4xRbZHE+NmDF9MDwLpHnMkDbfGaaxGvgtY4876hHX4v00gd66WuJAiZk7jbzwYO4jPnUVxXFqgOAX6Qxj5giYpjheZ2LihIf3mFwTkqioudvERAEEz61xzSdHFG9khcubbjA2Pn2ia2t8VtJeB0mJ7YmPnn0pW+4DLGwH1yTOR50DiTIbwn5Z65B001WjjlT7GmvHbU3177jJFd+F4nQQxh4MwTuSDAMySBM56xmo88SCBMT6f151tb4rpjPkD+tDjo4smzvzpX98gItgAzK6zAUk41CASWn59SKleW8K5tl5EFSBJ2jptgYNI+0N2L6kR9/wDh3prlLe8tOD0wMkbiOlY8msFm3HvPRCWl92zqSJ1E+EzgQv6g9O3euukeYPnjHpUVy5dNy8Tklu7YBliN9jI+gqUW+BBxjoZP+lasafFGTK1zZtbOQACSTGImTgRWuq2fin/p3pwc8fsnyQAiMjasDnZ/Ba/yLH0703q+P7FuHz/RXLdvcgDAzt3/ADzQD5D6D+IrfgvbKTbU2LLK0CCkAFgFOwyQe8kie9TX/CVIfwg6QWJBcQsnxSRA+FsAE4xNJ5flD+JvpkrzD/l7e393b6dgNqhOTn/w9/8Ad/8AquVNc3XTYTyRB9P67VBclb7C/wDu/wD1XfrWSPTNj7NOV2lMMwDRdK6SD/6cEQMxqODg47UnzTiSzjSJgZVSPOYk7Yn03ioPjOMYFkVoBbpEtheu+PWoggN1OZ3Mds/rvGw3qybTshJqqLxbuRbLkMUWJiJVdRHUiBJOQe/oXLNvWRJJ8FtgSTMuJOTIHTAHU1537P3rrcTZCgkl1BAiGRTqcwcEaVJ7Yr1C7dAYlmhmK4lc6WlRusE7YGR9KTJKfsWwqDWxNdGoXAc+7UhS/g1mzpJIiWYaiMHpFdrl4sbbPp8DK0A7FHDAKBiI1D6UWLhLIjKQTCKQCdTAEtEdAqkz5jsYX/a0IUjX47nu0+xB1/CGI+12GrMwcGAaSMh5RRtxfF6gcAAyN8wQR5RUcGaG0/dEmBkzJ/h+dSRjS7B5FslW8BGVHiJAJMDaTG1cOBTULjCYZOoidxgjrQ5UtAo2yJS9ddoHg7kpgD5kkkmAB1JFb8Ty6/j7TVkCFEESQvQwfkT9ATTvKj4zjBHhJ2LC5bMLO5gHbsab4idNyJBUGI7+7kEf5o9RXZZHF0ghiUlbKo9tThrjE9RBz+uPrW9rlKkToDL3+0389O21QNu87XxqUQYwVEiAM5yDIqbscSFg6ojczEepqjb9mTUYrtHdeXWuttcf4L5/KMf7Uxc4IxItKQNsXBt2xj/Wkn9r7S97nmix+ZhWprhPa7hnGS6D/Ek/+2WqTlkLqGOja3yyfEbIk7+C42O+Tn9c03wXs/70+Cza8O+tCoGSOpknB6fSpHgOLt3RNtw4G+k5XtqG6/MVy4y5dAHuFXWWk3G0yoxABbpM9Og70nlkd8MSM5vyZeGZBdt8MpuSFK22JOkCZIj8XesWeTIfhQDvGtYJzHivATEHuJExNPe0Nhr9iw3FAPHvB4fDLhgQ2COir5TOKl+YWdFwgCPEceZz5xtTLI+InjV1RQfaS17u4Il9SajKiZkqB4h8PhmST8ozH8r58Ld63eYAw6MeupUZWgbwTpwRtO/eY9pb4HEZMQijeO/faofieFtOZDBHGZBUg/vKd/WtcMfKCZjyembR6dw3MxctkBSSLS7EFSH4c2lIJiQTJ22E4o5jxNm4Jyis7OHLJp0gIu/bSjQOpjvFVPg+bli5fiLE3VCFPdDxacDR7tToO4+Z3xWvP+LcXjNzRCiFQEaQoVTG0dOu59KSqZRtSiTvF2lUgIS0zJ7ZMA6ZjEbxmRXOwwLD1Hfv6VVLJVSbgINwwdTofCBIEiSGB7iT5dKk7PFzxQS20Ww4AOw0htMBQIHSB0Ham81aM7xJu1otntK496kif7zEkdh07Ypv2cP2Vz94b+noKQ9qWX3lvWYWXztBkR+cYpz2XvI1m6UJIDxJjPhGRB2rLmkvBRtxRf8AyORVuFfL+o/Smdf9ZpLh3AZxMZG/pFdy3+Ifn/KvQxfijzc//ox63fQWyCpLHrsQOhBP6RnvXB3zia4a/Mfn/KjUO4/OnSRNy0VnlfDWS/ug7BmaBM/EcAr7tCU76jEd6td7ibl0qfeEM5VZ91dksoUSQ9nwBsScD4o2MefXOFYsrWjpYRJGkBYz0gg/7VYrvMg3xgHBIUeFVHUmDJMRuev08+SZ6uKcafs/99no/M3mwhx/docdMD+dQPJRNniY6KMzHxJdB+6ek1Yua2IsLmCEUGFtjKjIymBioPltqLfErvhRkAY+0HTHekj+LGl2UzmvA3BcOhZMmV1AkYAmMEKcie43pG7y7iJnQxncYxt36xP8quPOeD+1uEtbVZJl3Cbs/wAM7mANu4qMHDJH99a744kzvJxM/LtimeR2dWHG1be/99EUnKmsMXSAbeolzpOojUPs1IZRIjM9z2q4e0/BtbCNrBIIYAr1GQW8WcgdqiORWkvtcXwkAKcMzSCTvqaAcH9Iqe5lb97Aclht0BH+UAd6WUnrZ2EIptVZtzO5b/4jZRQoQKQ3uyB4n1KCNJ6Agd4JnG8wvAWsEAiMjJxPUdjiqla5AbNwPbV5GZIJAPpEGPOptua3ViVgx1UqD6RHaklC64seE6u0dfZ7llxVui/JDtqUe8OZnWWI3OAYNcXRLasbeWYEaWbp26mQM11t+1AGLgt9sNpP0aQfyrXiOPs3eFY2yjPbIJAIYrLQpJHcT+dcqV7BOJpZ0rasgY+zEx31NJ9Tv863DZBpThHJs2ZEEWxPaCzOpHfDD5zXT0+cd8DPyiln2aMMVx6KZ7b8To4pXIJi0BE7mbgFVK9ea6xDE+EgRsASOg+Ryc1Yv7QF/wDEITsbQjzh31R/mWoTgkQswHxAjV5mMfxHyrRD8TPNLnRmxwoNm+5n7JyvqAQP41uloLwfvpzrI7/ej+Fd+Duo6nSfCSZnrp3JHXAn6V0/aEFrV/5enXEDqY+GY1T5x507f0SUPfl7G1xPdPKllYNpDKYIMxuKuHs7zr3x0XR9oMyBAuCcmBgMJ2GOsbxU77oNJbIZgAfNgSD+VZ97odSCQ2SI8hn6jH1qEo8lRqTjF3fx/Z6pctK3D6TpJUztJUsfykR+VJMgUQAB2xjvsKW9neKL8NcZmJLXABj8IXsI2imCaktaKRSdsgPbLhtVglQocso1YBjOJ3iqaeIfWp0YI07mFLFfLy8vnV19srhTh9UAw6zOwkMBPzIqkWuObugHYCR8871t/j24mH+VSmPNwtwDVqSZJABYHOB0x33rA417oAuNDABSewjHToIz1IzvWV487HRt3j+dKHh7hZmDR1ICFgAB1IHatHBP8jI3rQ0XVPDrGo7QcwBGx3jP1rpyZ4u2gM/b21zMiXBO2w39fnStzlOsE3NfhwCoCMIOcR+o6mneV2Vs3bRWfDeRiDEzqUkbnxEAYiT3qU8ddBFlv9vrnhXMTq/71FO/2foRw12TP2vYfgQRioD2h483NbmQqkkeAjSNUnYRMDaTU9/Zw5bhLpiftukn7ls/xrJni1jo14GnlspPOnYOdPeeu4EjYdxS/LuaEOfeOCkZ/wAJYws4nb6Cu3PLf2viBG4JIjSCN/EO8VA828NvwoQN20g9BpXUeixBnrpG9aIujPkipNov3CgXLZdCrKCpkSfC3hBIiQJjpWzWIAyAczIcbf8ATVB4Dgmtqjy6uG1BUKkoMYkx4iIOemrB2qcte0nFLpV7tpNIPxgCSSPzx0HerLKQliXsQ9m/da8FQSuJyuBPxAsRIirBwvIrtx1Hu2IukDAkC2T4j5ADft61y9meSlbtu2zpcNyw1waCJR0t6ltvqUQ3hYGZAkHMVcuH5YqXk03S4VpADKQNDNpMrgSFDQB97ScSTmb+DXGC9yyc4vFkbzBP1QN8t6hrFnx3R+LV2+7dufXDL9RT3Ftg9cHqeihai+Z3QjI0KZLrnMFgLgJx/wCnU18Fno486TWWAIPhuYxl9Nv3YaO5DjOM+QIrVn2ZfT4rg1eQJGZOSd9zP+gqVfmtsY1aj2TxfXTgfMil+I5iWEe7aO2oA/MAwfSTVVAm510HIeUjhnuH3oZ3ADCIA0TE75z5fxpx9X7Sr6x7sWtJGo/GXDAxtsN6r78SgZtAZLjAAjMtp+FY7QzHYdKxZvX2GNXqcD6nFd8Vh5a6Rf73OUtkkOWLP4USGLLBnYwBgbkbUpd55e1FgFVTsrFnjp0KwcE4nfrUBwNwWlLXGVnMCdQIVfwz0JPSeg2AJDXE6goIYeIgAQTlj8RZSIEdIbtJ3qXCEXXZRSlJX0M8XzZipDAkzvJG5mIMwPnUFynjVtjiNbR7wWxsxkq8tOMYNSHE8IPd62bSI32ztnVMyf1pD9jM+IEyPujeD500XF6QSjJbLPbH2dkdrKD1iR/ChjFcRdVbaKoPhSAO3jc7nyNcbl6fUCYzkz8I/wBazSTvo34nDirZTv7Qbo95ZkSdDd9tWdj6VAcKCAWA3OfikmJnfpj61cPaXlRv3rPjCKVbJg7ESdj3HbfyrX//ADPDMdHvmNwpCwCQwPi6eE5zv8q2YmlBWefn3llxeir2YAgLHlnrg9etdDbldOnwxEdImY77+dPcVyC7YfSGDqQGVgpbBEjafyEfrTNrkt073UEZwCe5iImcflVbjVkfV0JWuEa7EKTpII3wygwRB6DvTL8uYEErq09pBAbBkT8qmOW8sRRNx9ZX8IAnEkkmQoABzpPl5MNdtF3tppVhk6Uzkaj4jKzGZBH1FSc4p6RRRk+2SvsqyjgnAJj9oETP/wCNB1rqb0AdzSnAcQTaZTqJLIwMKR4ZESAN9U7dK10nsf6+VY5/lo9LBTht7Efbsn9jaPxIfo4P8Kp1svxA+ELBOQxbcAGBA/CKvXtNaD8G4AZmCqQI6hgScE9NVV/kvI3XN3VbtqJjJYgCYA3/AI9B5a8DSjs8/wDl+rJr4NbVtiFUnZSu8T0mJzWvGcNeCn3aq+qQZYggHsIOr6/KrfcCWrBuW1GwjWv4mCy0iSfPEx51IDkwu8MbiqvvFhiUWNW+sDqdp67RT+VWQ8Wjzrhb11i6uQobxaQNRGomck7g9xXFveJcA1rIIcGN2WWBOTmV2qx3OCmGXSfynPcf1mtrXCK4KgQYyMyOnp+dWdVZKKd00cuIte8tMswXQrqgwGZSNXlkz8quX9m/DNwvDXrVwjUvEEGCYP2VoiJHaOlR/sryoBbxuG27hQbcpqAAnVKtifh2PWunMuOuWPdwUKsSdOgqJUAA/EcwazZHydIvCPHbKj7YcRouBjIEHYT2k7AT6+dR3C8HxNy2L821smdJLhTKnIgxqOxEA4PUyA9/aRxq3bNglQrBnzE4KrIEFZkgYO3Tzkv7O+FTieAe2V1e7uHQWIC+9KkrqAnac4OCY3rknxVs4o8pUisASDLAnO+Z65g9fSKjwxbbSTALEaYzOAQw+kDarN7U+yV62lx/ALYIWWZjILMoaCWgnE/vgbDFRtciMAs5GoAkKpME7SJnauxkmrQkoOLpl09leNP7Rw6mSdN0FtOol2sXFBhRLHarZzTikWFFtLNwGRmxqKwZ0qpJ07fEBXmXL7qJaL3oFxmJwxAQECAehBJOJ6fV3kfFW2uRbKRBMKpG2M7L32mmWLdj+V0X7guM1CPesGjM6Fk9xioz2xtNd4c20Jd9YkeAxAO8D5ZPX6V7i+M1EhZjq2N+oUEZPn0PntbeVcuV7KMWY6gfCG0gQSMFYbpOSaSUVB2Ug3k9JTOF5HdWPe3Vtz0YqxPouzegNTHCchU5CNd83Itp9AB/2mrBzThQllxb0IIYmEEtiYkEdtzNRvL+Mt251wDgkyAVBJEmSPCTI3iRXfI5LR3xRi6Z2TlpQBQVQsY0W00gAblyRJgRgQadtcuXT1nuxaT55J/jWWYGH1ARhdWMsNo3J3gUwl0EEhg2kkYMwykggkGJBER0INQlKTNEYRRS/a1/d3LaIxhlkzpwdWrMAfgBmBtmsjnJZVDqQVYE6T0BPQ/zrf2hEcUFgGbYInMMSy7en/d9a/ze4VuaFUNgQNpk7Y+vyrRFJxVmWbak6/Razxq3EtgGNLqxBJGBq+u9NhC/wASuctp/dC4K7zJMDIzVN4nh3S1ZJtkahJUziLjqJxjwqpgjPTerF7DXmYXBnATE/D8cgT6dB0qcoUrRSOS9NEwLFxgIRRA2LMCMEZPu4J8wSKy3DXdxpiRIDtnP7oB9NtqkQ2cAZ/I/P+sCs6sbEfL5dqlyZTiUn2uvMPc6kKmGkfinRPlGBsT51FcHxulkIBkaeinI0999jU57e3ApszjDdPNf5GqpZveNRIwVxoaT8H3gYE94xIrVjdxMmRVItfIrmpCACPdkCNoDamGPk31qRWz4hvIxg5yVBIgyDgZH8aW9juFa4LzAGDoGoyASNeoT3htt6nPc+7uawA2CIO0nY/I1Ockmy2NNorXOYaw7EkhdLHfKBgGEAZEEnbyrlwnMULuDClg4AhiAWtMo8URGR/vTt8eC4hIJdWE4EFpK7dBIFVt3CSWAmGggsZOn92PxddgKdK0JJ0y7ezFkXlITMW2ggESV0NpAOfT18qUPNbJwLts/9az0pf8Asy5mRxSKTh1KwNUSQIOd8gCaluJtrcuWNFsMEuszwFiDZvKJz+Jh+VT40ynO0IpzOyBDXUMzEkDHbz33rTir9s2tDXV+BYYkZOgFST6RPkT61Zf2EDIRQfJf9qEbSzMQDJkgYBwF2G+FFCuzjKfwvFN+zaS6lcZkQApBw0dxV99ieZLcUpPiAB3kMsnII33H1rzDjOXNw9r3SkvpYEHTBK6syAd4nr5+VSXsVxrJctQYaQPq8MPQyR6VSUPcmp+xblsIWIK9N1Okz1JkxHfHWou9aRSWRhJ6N4T2wRIMH9akLwh3A/xZXOxgjPX+VRPEoxJzMeQz5gqMxU0VY7ba4BKoTOPC6A5x1YedQPtHxbu9u22pChYyCoYyEOdJZTgzIx5DapjgOAdwCDpX8RAM5JIE5Jz3713vclt6g+mSDuW7AAwFgRgbzXU0mLJNoo/tly92sggF9DKdMZhlAYjSJOY/Omv7NueWOF4a8XH2xuNpEeI6bJcLnaShETgkbTNWnmnD+9ZnuSWYQc9p2Gw3NVDmnJyl1XGehJgnTkiIgEzGY2mmrnCmTf8A1ytFq5n7R+84G2wup71grXV0iFOGYKrA4VoAyTjrBqg8Yj6QxUopMghWzllkaCPCdBxqI8u3ZbEkgkmZ1DzkbYzvv6UmjEFkt6oGmQHFsKQIgavKPoKSEFHoSc+btjHDcC7qCytkAxKrH1aRnvXduB0TpDLiMe7Jg+Rf+P1qOscRdWPdkACfDnoNoPhfcSdt60b2iuqpD25gfEuAT8t58gK1+SyaiOW+AcQA11hAiXAjts81cOD53osBEZVuBSAXKtDSckGJrz7iubllDGTiYyCANxuIgj51KexvtEhRrd65pgzbBE4YhQixvB6R13FTk01tFYWnovnFc1S5acSuso2FIYE6Tsfr26VA3LtqdLRqYRJGCF8WknpEkwcZNacZxzdCChH+QxgOCfBLQNRiCesEVG22UEqrS+oQuFLKukvBjwzLSJxEkb1CLrorKTfZ6FYtqyhDBPhIWZIMYJgyO0+dJi6RqCrEmcJc+IySZIgyckx171SH50tttfvNRkeHB0PbwFiJEFTHkeoFWDlXtWrkLdUB5AlJIacbHKGTtkelI4NIrHIm96H+K5At+8Gu+EwF1FiIAJMAKd5Zs4/Kp61y61bWLagSI1TLN+8xy31x5Uvy29bFt1YGc5z4fCsZmRmk10+fzY70vO9D+OnZnjuHjaeu3y/1qCCC3cZtO/xQzpq7SVIz6zvU3au222k5gZffIweowRO35Uvzm4Fs3GGtSvXU4zjb5HcfWqQmlonODe7Ivi+YlFLFeIgCY9/K99yFIHnDHt2os87LgEFpP3TeI9YJXT9SP51/mHMWazcGpiGjDMx6jufKlODvkaZE5j8j/pVuCZDyUSntkJ90zyVhoDuWmNIO9tTGfP1rb2I5EOMu6ZItoFa4QYxsij/E0HPQKT0ik+a8tv8AEBBatswlpIwJxjUYWfnV+9lOVjh+EW20C4SXuR4obYCZjChfKSY80n6VQ0VyldFrSyiKEQBVXAVdh8vqT+dLcVYVQSSvfpjp+v61G8RcEQANomeh+Xr+VI8YYyDAOwk4+E7bHes6js0N6I/mNkA4HkN9un8Krd+0oJn7wyCD1z+Y/rNWHieIkHVJGd4GZOceQqrcx4qXEA794yfFiMbMK14lRlzOx32V4d14tSksFIYMT8MMGAM/ut9KvFq7bsge8ZVHQFlk+gO/yrzXh+avZclGKMFJnSDI6zq7fxqNucwa4+ssS7HxByTqMfdHUQBkdxgbDko8n9HIzcY/Z68ObWW2uL89Iz0+KKj7vNrUkBun4T164wa85e8ykDwknsJ2x3/hXO3fcack4lhEwQcDH+tPHFH5FeaXwXLml2YIBHqAJ896S5YgXiLTLEFxIHQlgZ9KiLfEXNwu2RNskEg4nyrvwfHubruwbNwXNJMmTpZhJ6apqslqiSe7PQOLSLt7K/3j9cwXMCDS1jhPeOBPr+7gkgDr0B86Tuc8W87s1ojUxMeHqZjMn8ql+H4e6AGCPDAEaFYgAgEbeRB/gKyOLRtjJMlSVRYAACiAJIwOgFaEwBuTAnbrgnO2/wCdR1+8+pJYqBc8QZSPAEBBONzckegqO5pztrRIVUJBWGOcQCwiZ+ff51FRaY8ppI4c95loj3dxSfvKdJ2OIIk/LzBqq8x5m8y661Mk6YOk5Jjbz2pvmXKrloWzdhdc4nxL1AbsZ6Ak+mRUAt4iEVZYHEk57dPPE9vSrxVGSUnJ7GrnCgsCCSDIK9x1g/Xt171yXhxbZmN1kB6QGkkST4hiY7k0yG7z6dSDggepI+vzpBrrQYmZ66G3EnDHGSfz6bi2JYr7wnxSFAEzJaQYziPPAJ6jFJcEUuM0+Ig7mfEPSSInJEZj5V34oOFgMY3ZV8TZJyJ29P1pXk3AMXZzqBRojTBJORORpwNhk7DvVPYb2G+PeVIAGmJnpAMGNPb0EedV/WJAgYPSQW+u3Xp1qzcRZtuB4iJEAt27bHoMkAbTttAcdwHu/vBvLYgdCR2+dCOxGjzt/EASqmYB8XUGJJwD8/zNcbfGQZgA7YnAJMxJMbgdMVHTWyvXaOk4vMvAQFAfDaw7asSCSCCpGdsdxTNn2gJuB2gkfFAAO5OMQTJgGMaj3qvi7sCfXr1nbr86f4PgULsC2uFGjRBDtpLZkq2nEEAas/UaR3Z7pye5bu2daupDrIwyz4ex22mN4jvVbvcfcRoWDIJUjriQBgz189sicRfCWxZ4S2GUKciCNUsdOBJMmCTAJGkExBxE8XzsqCrkGDI7rp2AJOBknO0g9KzKFvReWRrskr/NGARYNs2QBuW1sAqk+GNMHVk9/qnZ542l7SksHkuCBCg6IJJG2lPofPHJ+M8KhwdpVSxaGONwBqPiG+2w6zGG8zagqkXbe8XPCQQT96JjGDt+VUUfkztu9Dj2/sfESGcbCDBHbE+fXpXPl/AtcZEt3Ha4TCqF1Z77COuegzWyy6y40KZMHBAMzIjA2jO359+Uc3/YrouWgs6YZTOLRI1Y1QDiNU4wO9PyaE03TPYfYbkz8Pw7pdcMxcGFLBQDAIIMgn5R+tTV/lFtsaVyTusbdSUK/oap3sl7ao5uM5ZrZOwElG1LpGDkAHpNWH2j9o7Vvh7rKQzAMqgjDOxZW33AifSptPtmhNexHXuVkNcwkJcgeNxg20cdNxqNLXuHUWTeIBtgTl7skQIhTbBz/WKc59z5LFu42ks1x5UZAA/ZrHibsBq23rz3ivaC7cs+7ZjoXYCQGwMN0YYEdjJztXKZyU6HbvtRaVj9iInBLHAgyT4Ypfj/AGnturILfuiVMEsWlsQo8MSPp2JiqveuHcnTJBXSPiLfCCSfEY1A7Z7VB3+KHvBqkmQQQW9DgmSDE7jyxTqJPk2SnHuNJEwdQIkCYGe8mMnp17Uhyq6x8RIYJ4RLRpEEk/uwPlvS3H8W0kap9BuCJEg/KKX4PjfdmdIbrB706WjlaLTxPFAAAEiY2xuVnpgDOZ6CYzULc5m9tmMgt8B1eKd9LZzqER/rSj8zZmkgDI+ERsZ/n9TXKDdaFAk7AnaOkkwe5oSoK+S48p5itxrraF020DgYnUAS2fUYjapDh+cMXuErbCjTqjUSQYWJJwFLA7d+9UW1yy4IJGNQXeJkwdpgdJq28ouxq1ppFuQNLtLgA984gfXantPsRquhjgXLBfEMCO2QAPFjOwztnpXrnIObonCW/eMqsv2cMwXKwoid4WDivIH4nVlNUE6euCNz4ztjoa5MrGIIXz38O8xAkx0kTB2ipTly0NB8Wer+1/ta3DlVswZB1uIMET4BuFPhIM/LIIqlcp5w97jbAYlz+1WpfMwXtqAem2Nupo5R7N3uLPvncrbYfG2SzTLG2DuCZmYAnE7Cw2OQLZKm0niBBDOdRJVg4IBAVYZQZCj4R2pNIpxcv0O+2bzZusQoItahEiD7y4vUxso365ryi/eg4ZEETn7wIz1/gPiHWvRuZJfuSjsSDAIC21kSSBKgGJb/APaaq3OfZRGXw60ImBgrnv1+hGKdb0cnHdlbt8V7x1hgmnfGIiGGdv5gGO2vEcaik6YnYxBIgQMbDbJHlSHH8O3DP4wPhlSBIJJiZ0/dkdOg3muVjilunxICwHQdBAE6jk+e+fWm40Tqzvc4bS+pniCGhSozJ1FjEDJwMyDUlbusqEzLAaogHrAEjMQPiJPqar12+wu4J8RWfPIPyz27mpy0NV5pzpLKJzAkTv6nO+a4wZD8ZphpYFwZEEifhGnxMTAzGPOelIpxRAIPiB6EsBMQDg7jFNcXxLTdz104AErq2Mb7D6CsXbCjhlePEbhE+QUR+tMOJ3YMQsQM+Z7+WI77Vxrd6nL/AAFsNaAX4ng5ORXQbI7lFp2uLoEkHqDHoSIInuCCNwRvS3E3tbM0BZMwswPISSY9Sal+UWA/EtbadEt4QSBg42im+f8ABW7fgRQF8B85O8nc7nrXLV0F7OnL+cC5YuJeNzSqKLZVsyrhY+EyArkx10jIgUo/I7lvXcdWVUYZByBqWSd+h+RBnbK3KLhVxpjKOdgSCEZpBOVyBtEjGxNTdrg0axcaIIVvhJUYWchSAc9xTKDfRxzS0wbiASGiQ22C2onH4SYmfn5Ca2uXikkAsCDqgiBkQY6KBqHl5yTSnEH7RB01xHkqyo9AelM8w+GMQMAQMCRipCmjudAiCATAic+JVC6T1j8/KBxu3SVOkLoPhjIKEf4QZMT5fF1GaZ4k6SEXwqGAAXECZxG2SaXvgLaulQARc0ggAGCxkeew+ldQIb9k+aC0HtXWNtnMrnHQEeQMdasnP+ZabDEtjXgtM5I0jfsD+deexDvGItiI6ZT+dSvtJxLNYcEyBxJUSBgC2CAPmT9arVxOP8tHp3N+C/a+Xi6GcMgRonDTwfDMQwaJM7GR6NsfOrraFKwBHWMBj94ZGCemTW6cU72LQZiQLawCcAqq2wQNp0gCfIdqjOHuH9oZJ8Mf/EHfc1FIZuxpuGBGq4Nti40gAGYMEY3geI43rpfCyUaAYJg+bRMY1Hwj5A+tM3bYYNImBIHSQxUY22FQ/vToLYnWmYGfABnGcE/WhCXYrxzxm2bcADbxHBE5ggAtsJ6VHNw7lo0w0xp89qmuR2Ve3DAGTB9PEY9JANY5u598DOYHywu3b4j9aa/Ye/Y73eXWiyeAaRlipIlcwJwTMST0jtk7cNwa2cD4mHinpgkADtg7npTt9Aj2wuATn5rcY+mc0nfQBHAEQ2nH4crH0rlnLs6l8ElhIKmDMBoyMHfBjqO1If8AEVBJDDVIEgx9mR6ZILbdI2MVqMrJglSIJAP/AJWrM75709+yo+pWUELhfIAsAARnoPpR0dO3LOP1r5ZBGmZMCfxHTLfkKtXsnykcTdJb+6QgtBJ1kE6UmcSQSYmASMEgih8HeIeAYDWwxAAEsLakfTttXrvscI4QMMFrjFj3OB8sAVPI6Wh8cU5bLYSNhHYRAgDsOnQCgWwc4M42jBj1/EvoRXJRg/13/lQglogfH2H4yP4CsykbHESvWx2HiH6+7HbzqG4/P3Rnz6mMbef5Gn73wTA+HsOy1D8WMt6n9Xq2Nk5rRWua8Orgo4GncSNjGCJ2P+1Uu/yzSSYJkkaEglR0MtJj1A3FXHmO584P1AJ/U/Wq9zlypMEj4diRuDO3oK2S6sxRez//2Q==">
            <a:hlinkClick r:id="rId2"/>
          </p:cNvPr>
          <p:cNvSpPr>
            <a:spLocks noChangeAspect="1" noChangeArrowheads="1"/>
          </p:cNvSpPr>
          <p:nvPr/>
        </p:nvSpPr>
        <p:spPr bwMode="auto">
          <a:xfrm>
            <a:off x="71438" y="-1508125"/>
            <a:ext cx="4552950" cy="3152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4" name="Picture 2" descr="http://americanvision.org/wp-content/uploads/2010/12/Dome_of_R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387931"/>
            <a:ext cx="4572000" cy="521912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cgimg.s3.amazonaws.com/p/g79/20479/20479_1159382181_or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7923" y="387930"/>
            <a:ext cx="4584121" cy="521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93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62300" y="2660073"/>
            <a:ext cx="28194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62300" y="3244334"/>
            <a:ext cx="2819400" cy="369332"/>
          </a:xfrm>
          <a:prstGeom prst="rect">
            <a:avLst/>
          </a:prstGeom>
        </p:spPr>
        <p:txBody>
          <a:bodyPr wrap="square">
            <a:spAutoFit/>
          </a:bodyPr>
          <a:lstStyle/>
          <a:p>
            <a:pPr algn="ctr"/>
            <a:r>
              <a:rPr lang="en-US" b="1" i="1" u="sng" dirty="0" smtClean="0"/>
              <a:t>STANDARD WHI.8d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146" y="487680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9802" y="164134"/>
            <a:ext cx="2699598"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5620" y="152400"/>
            <a:ext cx="2679442" cy="2320058"/>
          </a:xfrm>
          <a:prstGeom prst="rect">
            <a:avLst/>
          </a:prstGeom>
        </p:spPr>
        <p:txBody>
          <a:bodyPr wrap="square">
            <a:spAutoFit/>
          </a:bodyPr>
          <a:lstStyle/>
          <a:p>
            <a:pPr algn="ctr"/>
            <a:r>
              <a:rPr lang="en-US" sz="2400" b="1" i="1" dirty="0" smtClean="0">
                <a:latin typeface="Freestyle Script" panose="030804020302050B0404" pitchFamily="66" charset="0"/>
              </a:rPr>
              <a:t>Early Islamic civilization was characterized by achievements in science and the arts that transformed the Islamic world and contributed to world civilization.</a:t>
            </a:r>
            <a:endParaRPr lang="en-US" sz="2400" b="1" i="1" dirty="0">
              <a:latin typeface="Freestyle Script" panose="030804020302050B0404" pitchFamily="66" charset="0"/>
            </a:endParaRPr>
          </a:p>
        </p:txBody>
      </p:sp>
      <p:sp>
        <p:nvSpPr>
          <p:cNvPr id="4" name="Rectangle 3"/>
          <p:cNvSpPr/>
          <p:nvPr/>
        </p:nvSpPr>
        <p:spPr>
          <a:xfrm>
            <a:off x="3262892" y="5388005"/>
            <a:ext cx="2644806" cy="646331"/>
          </a:xfrm>
          <a:prstGeom prst="rect">
            <a:avLst/>
          </a:prstGeom>
        </p:spPr>
        <p:txBody>
          <a:bodyPr wrap="square">
            <a:spAutoFit/>
          </a:bodyPr>
          <a:lstStyle/>
          <a:p>
            <a:pPr algn="ctr"/>
            <a:r>
              <a:rPr lang="en-US" b="1" dirty="0"/>
              <a:t>Scientific contributions and achievements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5106130"/>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493" y="5161548"/>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2592734"/>
            <a:ext cx="2798618" cy="172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907" y="2917793"/>
            <a:ext cx="2711707" cy="166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01457" y="3105834"/>
            <a:ext cx="2631032" cy="646331"/>
          </a:xfrm>
          <a:prstGeom prst="rect">
            <a:avLst/>
          </a:prstGeom>
        </p:spPr>
        <p:txBody>
          <a:bodyPr wrap="square">
            <a:spAutoFit/>
          </a:bodyPr>
          <a:lstStyle/>
          <a:p>
            <a:pPr algn="ctr"/>
            <a:r>
              <a:rPr lang="en-US" dirty="0"/>
              <a:t>Arabic numerals (adapted from India, including zero)</a:t>
            </a:r>
          </a:p>
        </p:txBody>
      </p:sp>
      <p:sp>
        <p:nvSpPr>
          <p:cNvPr id="13" name="Rectangle 12"/>
          <p:cNvSpPr/>
          <p:nvPr/>
        </p:nvSpPr>
        <p:spPr>
          <a:xfrm>
            <a:off x="6371198" y="5811253"/>
            <a:ext cx="2683438" cy="369332"/>
          </a:xfrm>
          <a:prstGeom prst="rect">
            <a:avLst/>
          </a:prstGeom>
        </p:spPr>
        <p:txBody>
          <a:bodyPr wrap="square">
            <a:spAutoFit/>
          </a:bodyPr>
          <a:lstStyle/>
          <a:p>
            <a:pPr algn="ctr"/>
            <a:r>
              <a:rPr lang="en-US" dirty="0"/>
              <a:t>Algebra</a:t>
            </a:r>
          </a:p>
        </p:txBody>
      </p:sp>
      <p:sp>
        <p:nvSpPr>
          <p:cNvPr id="14" name="Rectangle 13"/>
          <p:cNvSpPr/>
          <p:nvPr/>
        </p:nvSpPr>
        <p:spPr>
          <a:xfrm>
            <a:off x="101457" y="5755835"/>
            <a:ext cx="2631032" cy="369332"/>
          </a:xfrm>
          <a:prstGeom prst="rect">
            <a:avLst/>
          </a:prstGeom>
        </p:spPr>
        <p:txBody>
          <a:bodyPr wrap="square">
            <a:spAutoFit/>
          </a:bodyPr>
          <a:lstStyle/>
          <a:p>
            <a:pPr algn="ctr"/>
            <a:r>
              <a:rPr lang="en-US" dirty="0"/>
              <a:t>Medicine</a:t>
            </a:r>
          </a:p>
        </p:txBody>
      </p:sp>
      <p:sp>
        <p:nvSpPr>
          <p:cNvPr id="15" name="Rectangle 14"/>
          <p:cNvSpPr/>
          <p:nvPr/>
        </p:nvSpPr>
        <p:spPr>
          <a:xfrm>
            <a:off x="6398907" y="3243842"/>
            <a:ext cx="2669583" cy="646331"/>
          </a:xfrm>
          <a:prstGeom prst="rect">
            <a:avLst/>
          </a:prstGeom>
        </p:spPr>
        <p:txBody>
          <a:bodyPr wrap="square">
            <a:spAutoFit/>
          </a:bodyPr>
          <a:lstStyle/>
          <a:p>
            <a:pPr algn="ctr"/>
            <a:r>
              <a:rPr lang="en-US" dirty="0"/>
              <a:t>Expansion of geographic knowledge</a:t>
            </a:r>
          </a:p>
        </p:txBody>
      </p:sp>
      <p:sp>
        <p:nvSpPr>
          <p:cNvPr id="17" name="Rectangle 16"/>
          <p:cNvSpPr/>
          <p:nvPr/>
        </p:nvSpPr>
        <p:spPr>
          <a:xfrm>
            <a:off x="3162300" y="152400"/>
            <a:ext cx="5922351" cy="233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http://38.media.tumblr.com/2443e022991e9a85d47b56586cc2d861/tumblr_mpj06jE2a21rasnq9o1_12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4800"/>
            <a:ext cx="5486400" cy="20574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a:stCxn id="17" idx="2"/>
            <a:endCxn id="11" idx="0"/>
          </p:cNvCxnSpPr>
          <p:nvPr/>
        </p:nvCxnSpPr>
        <p:spPr>
          <a:xfrm>
            <a:off x="6123476" y="2484192"/>
            <a:ext cx="1631285" cy="433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1"/>
            <a:endCxn id="5" idx="3"/>
          </p:cNvCxnSpPr>
          <p:nvPr/>
        </p:nvCxnSpPr>
        <p:spPr>
          <a:xfrm flipH="1">
            <a:off x="5927853" y="3752165"/>
            <a:ext cx="471054" cy="1959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1"/>
            <a:endCxn id="4" idx="3"/>
          </p:cNvCxnSpPr>
          <p:nvPr/>
        </p:nvCxnSpPr>
        <p:spPr>
          <a:xfrm flipH="1" flipV="1">
            <a:off x="5907698" y="5711171"/>
            <a:ext cx="476795" cy="284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3"/>
            <a:endCxn id="5" idx="1"/>
          </p:cNvCxnSpPr>
          <p:nvPr/>
        </p:nvCxnSpPr>
        <p:spPr>
          <a:xfrm>
            <a:off x="2819400" y="3453848"/>
            <a:ext cx="396746" cy="2257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3"/>
            <a:endCxn id="5" idx="1"/>
          </p:cNvCxnSpPr>
          <p:nvPr/>
        </p:nvCxnSpPr>
        <p:spPr>
          <a:xfrm flipV="1">
            <a:off x="2732489" y="5711172"/>
            <a:ext cx="483657" cy="229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0"/>
            <a:endCxn id="2" idx="4"/>
          </p:cNvCxnSpPr>
          <p:nvPr/>
        </p:nvCxnSpPr>
        <p:spPr>
          <a:xfrm flipV="1">
            <a:off x="4572000" y="4184073"/>
            <a:ext cx="0" cy="6927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156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2705</Words>
  <Application>Microsoft Office PowerPoint</Application>
  <PresentationFormat>On-screen Show (4:3)</PresentationFormat>
  <Paragraphs>378</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The Religion of Islam!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Middle Ages In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Medieval Trade routes and 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America! </vt:lpstr>
      <vt:lpstr>PowerPoint Presentation</vt:lpstr>
      <vt:lpstr>PowerPoint Presentation</vt:lpstr>
      <vt:lpstr>PowerPoint Presentation</vt:lpstr>
      <vt:lpstr>PowerPoint Presentation</vt:lpstr>
      <vt:lpstr>PowerPoint Presentation</vt:lpstr>
      <vt:lpstr>PowerPoint Presentation</vt:lpstr>
      <vt:lpstr>Late Medieval Period!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Renaissance in Europe!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Religion of Islam!</dc:title>
  <dc:creator>Lee Anderson</dc:creator>
  <cp:lastModifiedBy>Lee Anderson</cp:lastModifiedBy>
  <cp:revision>1</cp:revision>
  <dcterms:created xsi:type="dcterms:W3CDTF">2017-10-10T18:37:24Z</dcterms:created>
  <dcterms:modified xsi:type="dcterms:W3CDTF">2017-10-10T18:38:22Z</dcterms:modified>
</cp:coreProperties>
</file>