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3"/>
  </p:notesMasterIdLst>
  <p:sldIdLst>
    <p:sldId id="256" r:id="rId2"/>
    <p:sldId id="257" r:id="rId3"/>
    <p:sldId id="276" r:id="rId4"/>
    <p:sldId id="275" r:id="rId5"/>
    <p:sldId id="274" r:id="rId6"/>
    <p:sldId id="273" r:id="rId7"/>
    <p:sldId id="272" r:id="rId8"/>
    <p:sldId id="271" r:id="rId9"/>
    <p:sldId id="270" r:id="rId10"/>
    <p:sldId id="269" r:id="rId11"/>
    <p:sldId id="268" r:id="rId12"/>
    <p:sldId id="267" r:id="rId13"/>
    <p:sldId id="266" r:id="rId14"/>
    <p:sldId id="265" r:id="rId15"/>
    <p:sldId id="264" r:id="rId16"/>
    <p:sldId id="263" r:id="rId17"/>
    <p:sldId id="262" r:id="rId18"/>
    <p:sldId id="278" r:id="rId19"/>
    <p:sldId id="280" r:id="rId20"/>
    <p:sldId id="279" r:id="rId21"/>
    <p:sldId id="261" r:id="rId22"/>
    <p:sldId id="258" r:id="rId23"/>
    <p:sldId id="277" r:id="rId24"/>
    <p:sldId id="260" r:id="rId25"/>
    <p:sldId id="259" r:id="rId26"/>
    <p:sldId id="281" r:id="rId27"/>
    <p:sldId id="292" r:id="rId28"/>
    <p:sldId id="296" r:id="rId29"/>
    <p:sldId id="295" r:id="rId30"/>
    <p:sldId id="294" r:id="rId31"/>
    <p:sldId id="293" r:id="rId32"/>
    <p:sldId id="291" r:id="rId33"/>
    <p:sldId id="282" r:id="rId34"/>
    <p:sldId id="290" r:id="rId35"/>
    <p:sldId id="289" r:id="rId36"/>
    <p:sldId id="288" r:id="rId37"/>
    <p:sldId id="287" r:id="rId38"/>
    <p:sldId id="286" r:id="rId39"/>
    <p:sldId id="285" r:id="rId40"/>
    <p:sldId id="284" r:id="rId41"/>
    <p:sldId id="283" r:id="rId42"/>
    <p:sldId id="297" r:id="rId43"/>
    <p:sldId id="298" r:id="rId44"/>
    <p:sldId id="299" r:id="rId45"/>
    <p:sldId id="300" r:id="rId46"/>
    <p:sldId id="301" r:id="rId47"/>
    <p:sldId id="302" r:id="rId48"/>
    <p:sldId id="303" r:id="rId49"/>
    <p:sldId id="304" r:id="rId50"/>
    <p:sldId id="305" r:id="rId51"/>
    <p:sldId id="314" r:id="rId52"/>
    <p:sldId id="316" r:id="rId53"/>
    <p:sldId id="315" r:id="rId54"/>
    <p:sldId id="318" r:id="rId55"/>
    <p:sldId id="306" r:id="rId56"/>
    <p:sldId id="317" r:id="rId57"/>
    <p:sldId id="313" r:id="rId58"/>
    <p:sldId id="312" r:id="rId59"/>
    <p:sldId id="311" r:id="rId60"/>
    <p:sldId id="310" r:id="rId61"/>
    <p:sldId id="309" r:id="rId62"/>
    <p:sldId id="308" r:id="rId63"/>
    <p:sldId id="307" r:id="rId64"/>
    <p:sldId id="321" r:id="rId65"/>
    <p:sldId id="320" r:id="rId66"/>
    <p:sldId id="319" r:id="rId67"/>
    <p:sldId id="322" r:id="rId68"/>
    <p:sldId id="323" r:id="rId69"/>
    <p:sldId id="326" r:id="rId70"/>
    <p:sldId id="327" r:id="rId71"/>
    <p:sldId id="325" r:id="rId72"/>
    <p:sldId id="328" r:id="rId73"/>
    <p:sldId id="329" r:id="rId74"/>
    <p:sldId id="324" r:id="rId75"/>
    <p:sldId id="330" r:id="rId76"/>
    <p:sldId id="331" r:id="rId77"/>
    <p:sldId id="333" r:id="rId78"/>
    <p:sldId id="334" r:id="rId79"/>
    <p:sldId id="332" r:id="rId80"/>
    <p:sldId id="335" r:id="rId81"/>
    <p:sldId id="336" r:id="rId82"/>
    <p:sldId id="347" r:id="rId83"/>
    <p:sldId id="344" r:id="rId84"/>
    <p:sldId id="346" r:id="rId85"/>
    <p:sldId id="345" r:id="rId86"/>
    <p:sldId id="343" r:id="rId87"/>
    <p:sldId id="342" r:id="rId88"/>
    <p:sldId id="337" r:id="rId89"/>
    <p:sldId id="341" r:id="rId90"/>
    <p:sldId id="340" r:id="rId91"/>
    <p:sldId id="339" r:id="rId92"/>
    <p:sldId id="338" r:id="rId93"/>
    <p:sldId id="348" r:id="rId94"/>
    <p:sldId id="349" r:id="rId95"/>
    <p:sldId id="350" r:id="rId96"/>
    <p:sldId id="351" r:id="rId97"/>
    <p:sldId id="352" r:id="rId98"/>
    <p:sldId id="353" r:id="rId99"/>
    <p:sldId id="354" r:id="rId100"/>
    <p:sldId id="355" r:id="rId101"/>
    <p:sldId id="356"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61AAC-CC42-4050-AA0A-18DB674C1797}" type="datetimeFigureOut">
              <a:rPr lang="en-US" smtClean="0"/>
              <a:t>4/22/2014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2A6482-73C1-4307-B144-B490D82DD854}" type="slidenum">
              <a:rPr lang="en-US" smtClean="0"/>
              <a:t>‹#›</a:t>
            </a:fld>
            <a:endParaRPr lang="en-US"/>
          </a:p>
        </p:txBody>
      </p:sp>
    </p:spTree>
    <p:extLst>
      <p:ext uri="{BB962C8B-B14F-4D97-AF65-F5344CB8AC3E}">
        <p14:creationId xmlns:p14="http://schemas.microsoft.com/office/powerpoint/2010/main" val="2486742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2A6482-73C1-4307-B144-B490D82DD854}" type="slidenum">
              <a:rPr lang="en-US" smtClean="0"/>
              <a:t>11</a:t>
            </a:fld>
            <a:endParaRPr lang="en-US"/>
          </a:p>
        </p:txBody>
      </p:sp>
    </p:spTree>
    <p:extLst>
      <p:ext uri="{BB962C8B-B14F-4D97-AF65-F5344CB8AC3E}">
        <p14:creationId xmlns:p14="http://schemas.microsoft.com/office/powerpoint/2010/main" val="2955917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2A6482-73C1-4307-B144-B490D82DD854}" type="slidenum">
              <a:rPr lang="en-US" smtClean="0"/>
              <a:t>87</a:t>
            </a:fld>
            <a:endParaRPr lang="en-US"/>
          </a:p>
        </p:txBody>
      </p:sp>
    </p:spTree>
    <p:extLst>
      <p:ext uri="{BB962C8B-B14F-4D97-AF65-F5344CB8AC3E}">
        <p14:creationId xmlns:p14="http://schemas.microsoft.com/office/powerpoint/2010/main" val="323319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1D68F2-5D1F-4E12-8D81-4F7637C9F12E}"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175997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D68F2-5D1F-4E12-8D81-4F7637C9F12E}"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187806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D68F2-5D1F-4E12-8D81-4F7637C9F12E}"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419875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D68F2-5D1F-4E12-8D81-4F7637C9F12E}"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157509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1D68F2-5D1F-4E12-8D81-4F7637C9F12E}"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3368483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1D68F2-5D1F-4E12-8D81-4F7637C9F12E}"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135775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1D68F2-5D1F-4E12-8D81-4F7637C9F12E}"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20308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1D68F2-5D1F-4E12-8D81-4F7637C9F12E}"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323820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D68F2-5D1F-4E12-8D81-4F7637C9F12E}"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788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D68F2-5D1F-4E12-8D81-4F7637C9F12E}"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92510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D68F2-5D1F-4E12-8D81-4F7637C9F12E}"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E98EE-2FA6-4273-AA8F-168504A416CF}" type="slidenum">
              <a:rPr lang="en-US" smtClean="0"/>
              <a:t>‹#›</a:t>
            </a:fld>
            <a:endParaRPr lang="en-US"/>
          </a:p>
        </p:txBody>
      </p:sp>
    </p:spTree>
    <p:extLst>
      <p:ext uri="{BB962C8B-B14F-4D97-AF65-F5344CB8AC3E}">
        <p14:creationId xmlns:p14="http://schemas.microsoft.com/office/powerpoint/2010/main" val="254090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40000"/>
                <a:lumOff val="60000"/>
              </a:schemeClr>
            </a:gs>
            <a:gs pos="64999">
              <a:schemeClr val="bg1"/>
            </a:gs>
            <a:gs pos="100000">
              <a:schemeClr val="accent2">
                <a:lumMod val="20000"/>
                <a:lumOff val="8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D68F2-5D1F-4E12-8D81-4F7637C9F12E}" type="datetimeFigureOut">
              <a:rPr lang="en-US" smtClean="0"/>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E98EE-2FA6-4273-AA8F-168504A416CF}" type="slidenum">
              <a:rPr lang="en-US" smtClean="0"/>
              <a:t>‹#›</a:t>
            </a:fld>
            <a:endParaRPr lang="en-US"/>
          </a:p>
        </p:txBody>
      </p:sp>
    </p:spTree>
    <p:extLst>
      <p:ext uri="{BB962C8B-B14F-4D97-AF65-F5344CB8AC3E}">
        <p14:creationId xmlns:p14="http://schemas.microsoft.com/office/powerpoint/2010/main" val="338349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1000 A.D. </a:t>
            </a:r>
            <a:r>
              <a:rPr lang="en-US" smtClean="0"/>
              <a:t>to </a:t>
            </a:r>
            <a:r>
              <a:rPr lang="en-US" smtClean="0"/>
              <a:t>1860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9347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387248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27" y="51490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1577 </a:t>
            </a:r>
            <a:r>
              <a:rPr lang="en-US" dirty="0"/>
              <a:t>	</a:t>
            </a:r>
          </a:p>
        </p:txBody>
      </p:sp>
      <p:sp>
        <p:nvSpPr>
          <p:cNvPr id="3" name="Rectangle 2"/>
          <p:cNvSpPr/>
          <p:nvPr/>
        </p:nvSpPr>
        <p:spPr>
          <a:xfrm>
            <a:off x="762000" y="609600"/>
            <a:ext cx="2590800" cy="1231106"/>
          </a:xfrm>
          <a:prstGeom prst="rect">
            <a:avLst/>
          </a:prstGeom>
        </p:spPr>
        <p:txBody>
          <a:bodyPr wrap="square">
            <a:spAutoFit/>
          </a:bodyPr>
          <a:lstStyle/>
          <a:p>
            <a:r>
              <a:rPr lang="en-US" sz="1400" dirty="0" smtClean="0"/>
              <a:t>Frobisher </a:t>
            </a:r>
            <a:r>
              <a:rPr lang="en-US" sz="1400" dirty="0"/>
              <a:t>explores eastern passages to Hudson and Baffin Bays on his second voyage to the Arctic. </a:t>
            </a:r>
          </a:p>
          <a:p>
            <a:r>
              <a:rPr lang="en-US" dirty="0"/>
              <a:t>	</a:t>
            </a:r>
          </a:p>
        </p:txBody>
      </p:sp>
      <p:sp>
        <p:nvSpPr>
          <p:cNvPr id="4" name="Rectangle 3"/>
          <p:cNvSpPr/>
          <p:nvPr/>
        </p:nvSpPr>
        <p:spPr>
          <a:xfrm>
            <a:off x="0" y="2133600"/>
            <a:ext cx="762000" cy="646331"/>
          </a:xfrm>
          <a:prstGeom prst="rect">
            <a:avLst/>
          </a:prstGeom>
        </p:spPr>
        <p:txBody>
          <a:bodyPr wrap="square">
            <a:spAutoFit/>
          </a:bodyPr>
          <a:lstStyle/>
          <a:p>
            <a:r>
              <a:rPr lang="en-US" b="1" dirty="0"/>
              <a:t>1578 </a:t>
            </a:r>
            <a:r>
              <a:rPr lang="en-US" dirty="0"/>
              <a:t>	</a:t>
            </a:r>
          </a:p>
        </p:txBody>
      </p:sp>
      <p:sp>
        <p:nvSpPr>
          <p:cNvPr id="6" name="Rectangle 5"/>
          <p:cNvSpPr/>
          <p:nvPr/>
        </p:nvSpPr>
        <p:spPr>
          <a:xfrm>
            <a:off x="762000" y="1674451"/>
            <a:ext cx="2590800" cy="1231106"/>
          </a:xfrm>
          <a:prstGeom prst="rect">
            <a:avLst/>
          </a:prstGeom>
        </p:spPr>
        <p:txBody>
          <a:bodyPr wrap="square">
            <a:spAutoFit/>
          </a:bodyPr>
          <a:lstStyle/>
          <a:p>
            <a:r>
              <a:rPr lang="en-US" sz="1400" b="1" dirty="0" smtClean="0"/>
              <a:t>Sir </a:t>
            </a:r>
            <a:r>
              <a:rPr lang="en-US" sz="1400" b="1" dirty="0"/>
              <a:t>Francis Drake</a:t>
            </a:r>
            <a:r>
              <a:rPr lang="en-US" sz="1400" dirty="0"/>
              <a:t>, English navigator and admiral, lands on the California coast and claims the region for England. </a:t>
            </a:r>
          </a:p>
          <a:p>
            <a:r>
              <a:rPr lang="en-US" dirty="0"/>
              <a:t>	</a:t>
            </a:r>
          </a:p>
        </p:txBody>
      </p:sp>
      <p:sp>
        <p:nvSpPr>
          <p:cNvPr id="7" name="Rectangle 6"/>
          <p:cNvSpPr/>
          <p:nvPr/>
        </p:nvSpPr>
        <p:spPr>
          <a:xfrm>
            <a:off x="0" y="3226152"/>
            <a:ext cx="762000" cy="646331"/>
          </a:xfrm>
          <a:prstGeom prst="rect">
            <a:avLst/>
          </a:prstGeom>
        </p:spPr>
        <p:txBody>
          <a:bodyPr wrap="square">
            <a:spAutoFit/>
          </a:bodyPr>
          <a:lstStyle/>
          <a:p>
            <a:r>
              <a:rPr lang="en-US" b="1" dirty="0"/>
              <a:t>1580 </a:t>
            </a:r>
            <a:r>
              <a:rPr lang="en-US" dirty="0"/>
              <a:t>	</a:t>
            </a:r>
          </a:p>
        </p:txBody>
      </p:sp>
      <p:sp>
        <p:nvSpPr>
          <p:cNvPr id="10" name="Rectangle 9"/>
          <p:cNvSpPr/>
          <p:nvPr/>
        </p:nvSpPr>
        <p:spPr>
          <a:xfrm>
            <a:off x="3352800" y="3226152"/>
            <a:ext cx="3200400" cy="584775"/>
          </a:xfrm>
          <a:prstGeom prst="rect">
            <a:avLst/>
          </a:prstGeom>
        </p:spPr>
        <p:txBody>
          <a:bodyPr wrap="square">
            <a:spAutoFit/>
          </a:bodyPr>
          <a:lstStyle/>
          <a:p>
            <a:r>
              <a:rPr lang="en-US" sz="1400" dirty="0" smtClean="0"/>
              <a:t>Cultivation </a:t>
            </a:r>
            <a:r>
              <a:rPr lang="en-US" sz="1400" dirty="0"/>
              <a:t>of tobacco begins in Cuba. </a:t>
            </a:r>
          </a:p>
          <a:p>
            <a:r>
              <a:rPr lang="en-US" dirty="0"/>
              <a:t>	</a:t>
            </a:r>
          </a:p>
        </p:txBody>
      </p:sp>
      <p:sp>
        <p:nvSpPr>
          <p:cNvPr id="20" name="Rectangle 19"/>
          <p:cNvSpPr/>
          <p:nvPr/>
        </p:nvSpPr>
        <p:spPr>
          <a:xfrm>
            <a:off x="-6927" y="4172634"/>
            <a:ext cx="768927" cy="646331"/>
          </a:xfrm>
          <a:prstGeom prst="rect">
            <a:avLst/>
          </a:prstGeom>
        </p:spPr>
        <p:txBody>
          <a:bodyPr wrap="square">
            <a:spAutoFit/>
          </a:bodyPr>
          <a:lstStyle/>
          <a:p>
            <a:r>
              <a:rPr lang="en-US" b="1" dirty="0"/>
              <a:t>1582 </a:t>
            </a:r>
            <a:r>
              <a:rPr lang="en-US" dirty="0"/>
              <a:t>	</a:t>
            </a:r>
          </a:p>
        </p:txBody>
      </p:sp>
      <p:sp>
        <p:nvSpPr>
          <p:cNvPr id="21" name="Rectangle 20"/>
          <p:cNvSpPr/>
          <p:nvPr/>
        </p:nvSpPr>
        <p:spPr>
          <a:xfrm>
            <a:off x="762000" y="3872483"/>
            <a:ext cx="2590800" cy="1446550"/>
          </a:xfrm>
          <a:prstGeom prst="rect">
            <a:avLst/>
          </a:prstGeom>
        </p:spPr>
        <p:txBody>
          <a:bodyPr wrap="square">
            <a:spAutoFit/>
          </a:bodyPr>
          <a:lstStyle/>
          <a:p>
            <a:r>
              <a:rPr lang="en-US" sz="1400" dirty="0" smtClean="0"/>
              <a:t>Antonio </a:t>
            </a:r>
            <a:r>
              <a:rPr lang="en-US" sz="1400" dirty="0"/>
              <a:t>de </a:t>
            </a:r>
            <a:r>
              <a:rPr lang="en-US" sz="1400" dirty="0" err="1"/>
              <a:t>Espejo</a:t>
            </a:r>
            <a:r>
              <a:rPr lang="en-US" sz="1400" dirty="0"/>
              <a:t> travels down the Conchos River and up the Rio Grande, exploring much of the American Southwest before returning to Mexico in 1583. </a:t>
            </a:r>
          </a:p>
          <a:p>
            <a:r>
              <a:rPr lang="en-US" dirty="0"/>
              <a:t>	</a:t>
            </a:r>
          </a:p>
        </p:txBody>
      </p:sp>
      <p:sp>
        <p:nvSpPr>
          <p:cNvPr id="22" name="Rectangle 21"/>
          <p:cNvSpPr/>
          <p:nvPr/>
        </p:nvSpPr>
        <p:spPr>
          <a:xfrm>
            <a:off x="3352800" y="3955656"/>
            <a:ext cx="3200400" cy="1015663"/>
          </a:xfrm>
          <a:prstGeom prst="rect">
            <a:avLst/>
          </a:prstGeom>
        </p:spPr>
        <p:txBody>
          <a:bodyPr wrap="square">
            <a:spAutoFit/>
          </a:bodyPr>
          <a:lstStyle/>
          <a:p>
            <a:r>
              <a:rPr lang="en-US" sz="1400" b="1" dirty="0" smtClean="0"/>
              <a:t>Richard </a:t>
            </a:r>
            <a:r>
              <a:rPr lang="en-US" sz="1400" b="1" dirty="0"/>
              <a:t>Hakluyt’s </a:t>
            </a:r>
            <a:r>
              <a:rPr lang="en-US" sz="1400" i="1" dirty="0"/>
              <a:t>Divers Voyages </a:t>
            </a:r>
            <a:r>
              <a:rPr lang="en-US" sz="1400" dirty="0"/>
              <a:t>brings American discoveries to the attention of the English-speaking world. </a:t>
            </a:r>
          </a:p>
          <a:p>
            <a:r>
              <a:rPr lang="en-US" dirty="0"/>
              <a:t>	</a:t>
            </a:r>
          </a:p>
        </p:txBody>
      </p:sp>
      <p:sp>
        <p:nvSpPr>
          <p:cNvPr id="23" name="Rectangle 22"/>
          <p:cNvSpPr/>
          <p:nvPr/>
        </p:nvSpPr>
        <p:spPr>
          <a:xfrm>
            <a:off x="-6927" y="5319033"/>
            <a:ext cx="768927" cy="646331"/>
          </a:xfrm>
          <a:prstGeom prst="rect">
            <a:avLst/>
          </a:prstGeom>
        </p:spPr>
        <p:txBody>
          <a:bodyPr wrap="square">
            <a:spAutoFit/>
          </a:bodyPr>
          <a:lstStyle/>
          <a:p>
            <a:r>
              <a:rPr lang="en-US" b="1" dirty="0"/>
              <a:t>1583 </a:t>
            </a:r>
            <a:r>
              <a:rPr lang="en-US" dirty="0"/>
              <a:t>	</a:t>
            </a:r>
          </a:p>
        </p:txBody>
      </p:sp>
      <p:sp>
        <p:nvSpPr>
          <p:cNvPr id="24" name="Rectangle 23"/>
          <p:cNvSpPr/>
          <p:nvPr/>
        </p:nvSpPr>
        <p:spPr>
          <a:xfrm>
            <a:off x="6553200" y="5151659"/>
            <a:ext cx="2583873" cy="1661993"/>
          </a:xfrm>
          <a:prstGeom prst="rect">
            <a:avLst/>
          </a:prstGeom>
        </p:spPr>
        <p:txBody>
          <a:bodyPr wrap="square">
            <a:spAutoFit/>
          </a:bodyPr>
          <a:lstStyle/>
          <a:p>
            <a:r>
              <a:rPr lang="en-US" sz="1400" dirty="0" smtClean="0"/>
              <a:t>Bernardino </a:t>
            </a:r>
            <a:r>
              <a:rPr lang="en-US" sz="1400" dirty="0"/>
              <a:t>de </a:t>
            </a:r>
            <a:r>
              <a:rPr lang="en-US" sz="1400" dirty="0" err="1"/>
              <a:t>Sahagún</a:t>
            </a:r>
            <a:r>
              <a:rPr lang="en-US" sz="1400" dirty="0"/>
              <a:t>, Spanish friar and linguist, publishes </a:t>
            </a:r>
            <a:r>
              <a:rPr lang="en-US" sz="1400" i="1" dirty="0" err="1"/>
              <a:t>Psalmodia</a:t>
            </a:r>
            <a:r>
              <a:rPr lang="en-US" sz="1400" i="1" dirty="0"/>
              <a:t> Christians </a:t>
            </a:r>
            <a:r>
              <a:rPr lang="en-US" sz="1400" dirty="0"/>
              <a:t>in Mexico City. It contains psalms in the Aztec language set to native melodies.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6927" y="3260559"/>
            <a:ext cx="768927" cy="646331"/>
          </a:xfrm>
          <a:prstGeom prst="rect">
            <a:avLst/>
          </a:prstGeom>
        </p:spPr>
        <p:txBody>
          <a:bodyPr wrap="square">
            <a:spAutoFit/>
          </a:bodyPr>
          <a:lstStyle/>
          <a:p>
            <a:r>
              <a:rPr lang="en-US" b="1" dirty="0"/>
              <a:t>1860 </a:t>
            </a:r>
            <a:r>
              <a:rPr lang="en-US" dirty="0"/>
              <a:t>	</a:t>
            </a:r>
          </a:p>
        </p:txBody>
      </p:sp>
      <p:sp>
        <p:nvSpPr>
          <p:cNvPr id="3" name="Rectangle 2"/>
          <p:cNvSpPr/>
          <p:nvPr/>
        </p:nvSpPr>
        <p:spPr>
          <a:xfrm>
            <a:off x="762000" y="609600"/>
            <a:ext cx="2590800" cy="5078313"/>
          </a:xfrm>
          <a:prstGeom prst="rect">
            <a:avLst/>
          </a:prstGeom>
        </p:spPr>
        <p:txBody>
          <a:bodyPr wrap="square">
            <a:spAutoFit/>
          </a:bodyPr>
          <a:lstStyle/>
          <a:p>
            <a:r>
              <a:rPr lang="en-US" sz="1200" dirty="0" smtClean="0"/>
              <a:t>Abraham </a:t>
            </a:r>
            <a:r>
              <a:rPr lang="en-US" sz="1200" dirty="0"/>
              <a:t>Lincoln (Republican) is elected President, defeating Stephen A. Douglas (Democrat), John C. Breckinridge (National Democrat), and John Bell (Constitutional Union). Hannibal Hamlin (Republican) is elected Vice President. Lincoln receives no support from slave states; vote is purely sectional. </a:t>
            </a:r>
          </a:p>
          <a:p>
            <a:endParaRPr lang="en-US" sz="1200" dirty="0" smtClean="0"/>
          </a:p>
          <a:p>
            <a:r>
              <a:rPr lang="en-US" sz="1200" dirty="0" smtClean="0"/>
              <a:t>Senator </a:t>
            </a:r>
            <a:r>
              <a:rPr lang="en-US" sz="1200" dirty="0"/>
              <a:t>John J. Crittenden proposes resolution for amending the Constitution in order to conciliate the North and South. </a:t>
            </a:r>
            <a:r>
              <a:rPr lang="en-US" sz="1200" b="1" dirty="0"/>
              <a:t>The Crittenden Compromise</a:t>
            </a:r>
            <a:r>
              <a:rPr lang="en-US" sz="1200" dirty="0"/>
              <a:t>, calling for 36Ε 30' parallel as the boundary between free and slave states, is rejected by Lincoln and by Congress in 1861. </a:t>
            </a:r>
          </a:p>
          <a:p>
            <a:endParaRPr lang="en-US" sz="1200" dirty="0" smtClean="0"/>
          </a:p>
          <a:p>
            <a:r>
              <a:rPr lang="en-US" sz="1200" dirty="0" smtClean="0"/>
              <a:t>South </a:t>
            </a:r>
            <a:r>
              <a:rPr lang="en-US" sz="1200" dirty="0"/>
              <a:t>Carolina secedes from the Union, affirming the doctrine of states’ rights and condemning the North’s and Lincoln’s attack on slavery. </a:t>
            </a:r>
          </a:p>
          <a:p>
            <a:endParaRPr lang="en-US" sz="1200" dirty="0" smtClean="0"/>
          </a:p>
          <a:p>
            <a:r>
              <a:rPr lang="en-US" sz="1200" dirty="0" smtClean="0"/>
              <a:t>South </a:t>
            </a:r>
            <a:r>
              <a:rPr lang="en-US" sz="1200" dirty="0"/>
              <a:t>Carolina troops capture the U. S. arsenal at Charleston. </a:t>
            </a:r>
          </a:p>
          <a:p>
            <a:r>
              <a:rPr lang="en-US" sz="1200" dirty="0"/>
              <a:t>	</a:t>
            </a:r>
          </a:p>
        </p:txBody>
      </p:sp>
      <p:sp>
        <p:nvSpPr>
          <p:cNvPr id="4" name="Rectangle 3"/>
          <p:cNvSpPr/>
          <p:nvPr/>
        </p:nvSpPr>
        <p:spPr>
          <a:xfrm>
            <a:off x="3318164" y="2383395"/>
            <a:ext cx="2777836" cy="923330"/>
          </a:xfrm>
          <a:prstGeom prst="rect">
            <a:avLst/>
          </a:prstGeom>
        </p:spPr>
        <p:txBody>
          <a:bodyPr wrap="square">
            <a:spAutoFit/>
          </a:bodyPr>
          <a:lstStyle/>
          <a:p>
            <a:endParaRPr lang="en-US" dirty="0"/>
          </a:p>
          <a:p>
            <a:r>
              <a:rPr lang="en-US" sz="1200" dirty="0"/>
              <a:t>Cotton production in the U. S. is more than 1 billion pounds per year. </a:t>
            </a:r>
          </a:p>
          <a:p>
            <a:r>
              <a:rPr lang="en-US" sz="1200" dirty="0"/>
              <a:t>	</a:t>
            </a:r>
          </a:p>
        </p:txBody>
      </p:sp>
      <p:sp>
        <p:nvSpPr>
          <p:cNvPr id="6" name="Rectangle 5"/>
          <p:cNvSpPr/>
          <p:nvPr/>
        </p:nvSpPr>
        <p:spPr>
          <a:xfrm>
            <a:off x="6109855" y="1440596"/>
            <a:ext cx="3034145" cy="3416320"/>
          </a:xfrm>
          <a:prstGeom prst="rect">
            <a:avLst/>
          </a:prstGeom>
        </p:spPr>
        <p:txBody>
          <a:bodyPr wrap="square">
            <a:spAutoFit/>
          </a:bodyPr>
          <a:lstStyle/>
          <a:p>
            <a:r>
              <a:rPr lang="en-US" sz="1200" dirty="0" smtClean="0"/>
              <a:t>Pony </a:t>
            </a:r>
            <a:r>
              <a:rPr lang="en-US" sz="1200" dirty="0"/>
              <a:t>Express begins fast overland mail service from St. Joseph, Mo., to Sacramento, Ca., a distance of more than 1900 miles. When the transcontinental telegraph is completed a year later (1861), the pony Express is discontinued. </a:t>
            </a:r>
          </a:p>
          <a:p>
            <a:endParaRPr lang="en-US" sz="1200" dirty="0" smtClean="0"/>
          </a:p>
          <a:p>
            <a:r>
              <a:rPr lang="en-US" sz="1200" dirty="0" smtClean="0"/>
              <a:t>Olympia </a:t>
            </a:r>
            <a:r>
              <a:rPr lang="en-US" sz="1200" dirty="0"/>
              <a:t>Brown, admitted to St. Lawrence University, becomes the first woman to study theology along with men. </a:t>
            </a:r>
          </a:p>
          <a:p>
            <a:endParaRPr lang="en-US" sz="1200" dirty="0" smtClean="0"/>
          </a:p>
          <a:p>
            <a:r>
              <a:rPr lang="en-US" sz="1200" dirty="0" smtClean="0"/>
              <a:t>U</a:t>
            </a:r>
            <a:r>
              <a:rPr lang="en-US" sz="1200" dirty="0"/>
              <a:t>. S. Secret Service is established. </a:t>
            </a:r>
          </a:p>
          <a:p>
            <a:endParaRPr lang="en-US" sz="1200" dirty="0" smtClean="0"/>
          </a:p>
          <a:p>
            <a:r>
              <a:rPr lang="en-US" sz="1200" dirty="0" smtClean="0"/>
              <a:t>First </a:t>
            </a:r>
            <a:r>
              <a:rPr lang="en-US" sz="1200" dirty="0"/>
              <a:t>kindergarten in English is established in Boston by Elizabeth P. Peabody. A German kindergarten had been started in Wisconsin in 1856.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Tree>
    <p:extLst>
      <p:ext uri="{BB962C8B-B14F-4D97-AF65-F5344CB8AC3E}">
        <p14:creationId xmlns:p14="http://schemas.microsoft.com/office/powerpoint/2010/main" val="1838226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318" y="2971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6553200" cy="13808"/>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41564" y="771858"/>
            <a:ext cx="720436" cy="646331"/>
          </a:xfrm>
          <a:prstGeom prst="rect">
            <a:avLst/>
          </a:prstGeom>
        </p:spPr>
        <p:txBody>
          <a:bodyPr wrap="square">
            <a:spAutoFit/>
          </a:bodyPr>
          <a:lstStyle/>
          <a:p>
            <a:r>
              <a:rPr lang="en-US" b="1" dirty="0"/>
              <a:t>1584 </a:t>
            </a:r>
            <a:r>
              <a:rPr lang="en-US" dirty="0"/>
              <a:t>	</a:t>
            </a:r>
          </a:p>
        </p:txBody>
      </p:sp>
      <p:sp>
        <p:nvSpPr>
          <p:cNvPr id="3" name="Rectangle 2"/>
          <p:cNvSpPr/>
          <p:nvPr/>
        </p:nvSpPr>
        <p:spPr>
          <a:xfrm>
            <a:off x="762000" y="612247"/>
            <a:ext cx="2590800" cy="1877437"/>
          </a:xfrm>
          <a:prstGeom prst="rect">
            <a:avLst/>
          </a:prstGeom>
        </p:spPr>
        <p:txBody>
          <a:bodyPr wrap="square">
            <a:spAutoFit/>
          </a:bodyPr>
          <a:lstStyle/>
          <a:p>
            <a:r>
              <a:rPr lang="en-US" sz="1400" b="1" dirty="0" smtClean="0"/>
              <a:t>Sir </a:t>
            </a:r>
            <a:r>
              <a:rPr lang="en-US" sz="1400" b="1" dirty="0"/>
              <a:t>Walter Raleigh</a:t>
            </a:r>
            <a:r>
              <a:rPr lang="en-US" sz="1400" dirty="0"/>
              <a:t>, English explorer and writer, sends expedition to explore the New World. Expedition lands in Virginia, which Raleigh names in honor of Queen Elizabeth I, the “virgin queen.” </a:t>
            </a:r>
          </a:p>
          <a:p>
            <a:r>
              <a:rPr lang="en-US" dirty="0"/>
              <a:t>	</a:t>
            </a:r>
          </a:p>
        </p:txBody>
      </p:sp>
      <p:sp>
        <p:nvSpPr>
          <p:cNvPr id="4" name="Rectangle 3"/>
          <p:cNvSpPr/>
          <p:nvPr/>
        </p:nvSpPr>
        <p:spPr>
          <a:xfrm>
            <a:off x="-17318" y="2166518"/>
            <a:ext cx="838200" cy="646331"/>
          </a:xfrm>
          <a:prstGeom prst="rect">
            <a:avLst/>
          </a:prstGeom>
        </p:spPr>
        <p:txBody>
          <a:bodyPr wrap="square">
            <a:spAutoFit/>
          </a:bodyPr>
          <a:lstStyle/>
          <a:p>
            <a:r>
              <a:rPr lang="en-US" b="1" dirty="0"/>
              <a:t>1585 </a:t>
            </a:r>
            <a:r>
              <a:rPr lang="en-US" dirty="0"/>
              <a:t>	</a:t>
            </a:r>
          </a:p>
        </p:txBody>
      </p:sp>
      <p:sp>
        <p:nvSpPr>
          <p:cNvPr id="6" name="Rectangle 5"/>
          <p:cNvSpPr/>
          <p:nvPr/>
        </p:nvSpPr>
        <p:spPr>
          <a:xfrm>
            <a:off x="762000" y="2133600"/>
            <a:ext cx="2590800" cy="954107"/>
          </a:xfrm>
          <a:prstGeom prst="rect">
            <a:avLst/>
          </a:prstGeom>
        </p:spPr>
        <p:txBody>
          <a:bodyPr wrap="square">
            <a:spAutoFit/>
          </a:bodyPr>
          <a:lstStyle/>
          <a:p>
            <a:r>
              <a:rPr lang="en-US" sz="1400" dirty="0" smtClean="0"/>
              <a:t>English </a:t>
            </a:r>
            <a:r>
              <a:rPr lang="en-US" sz="1400" dirty="0"/>
              <a:t>colonists sent by Raleigh land on Roanoke Island, N. C., and build a settlement. </a:t>
            </a:r>
          </a:p>
          <a:p>
            <a:r>
              <a:rPr lang="en-US" sz="1400" dirty="0"/>
              <a:t>	</a:t>
            </a:r>
          </a:p>
        </p:txBody>
      </p:sp>
      <p:sp>
        <p:nvSpPr>
          <p:cNvPr id="7" name="Rectangle 6"/>
          <p:cNvSpPr/>
          <p:nvPr/>
        </p:nvSpPr>
        <p:spPr>
          <a:xfrm>
            <a:off x="3352800" y="2163771"/>
            <a:ext cx="3200400" cy="584775"/>
          </a:xfrm>
          <a:prstGeom prst="rect">
            <a:avLst/>
          </a:prstGeom>
        </p:spPr>
        <p:txBody>
          <a:bodyPr wrap="square">
            <a:spAutoFit/>
          </a:bodyPr>
          <a:lstStyle/>
          <a:p>
            <a:r>
              <a:rPr lang="en-US" sz="1400" dirty="0" smtClean="0"/>
              <a:t>Iron </a:t>
            </a:r>
            <a:r>
              <a:rPr lang="en-US" sz="1400" dirty="0"/>
              <a:t>is discovered in North Carolina. </a:t>
            </a:r>
          </a:p>
          <a:p>
            <a:r>
              <a:rPr lang="en-US" dirty="0"/>
              <a:t>	</a:t>
            </a:r>
          </a:p>
        </p:txBody>
      </p:sp>
      <p:sp>
        <p:nvSpPr>
          <p:cNvPr id="10" name="Rectangle 9"/>
          <p:cNvSpPr/>
          <p:nvPr/>
        </p:nvSpPr>
        <p:spPr>
          <a:xfrm>
            <a:off x="6553200" y="2152425"/>
            <a:ext cx="2590800" cy="1015663"/>
          </a:xfrm>
          <a:prstGeom prst="rect">
            <a:avLst/>
          </a:prstGeom>
        </p:spPr>
        <p:txBody>
          <a:bodyPr wrap="square">
            <a:spAutoFit/>
          </a:bodyPr>
          <a:lstStyle/>
          <a:p>
            <a:r>
              <a:rPr lang="en-US" sz="1400" dirty="0" smtClean="0"/>
              <a:t>John </a:t>
            </a:r>
            <a:r>
              <a:rPr lang="en-US" sz="1400" dirty="0"/>
              <a:t>White, English artist and surveyor, paints scenes of Indian life in Virginia. </a:t>
            </a:r>
          </a:p>
          <a:p>
            <a:r>
              <a:rPr lang="en-US" dirty="0"/>
              <a:t>	</a:t>
            </a:r>
          </a:p>
        </p:txBody>
      </p:sp>
      <p:sp>
        <p:nvSpPr>
          <p:cNvPr id="20" name="Rectangle 19"/>
          <p:cNvSpPr/>
          <p:nvPr/>
        </p:nvSpPr>
        <p:spPr>
          <a:xfrm>
            <a:off x="-17318" y="3431370"/>
            <a:ext cx="779318" cy="646331"/>
          </a:xfrm>
          <a:prstGeom prst="rect">
            <a:avLst/>
          </a:prstGeom>
        </p:spPr>
        <p:txBody>
          <a:bodyPr wrap="square">
            <a:spAutoFit/>
          </a:bodyPr>
          <a:lstStyle/>
          <a:p>
            <a:r>
              <a:rPr lang="en-US" b="1" dirty="0"/>
              <a:t>1586 </a:t>
            </a:r>
            <a:r>
              <a:rPr lang="en-US" dirty="0"/>
              <a:t>	</a:t>
            </a:r>
          </a:p>
        </p:txBody>
      </p:sp>
      <p:sp>
        <p:nvSpPr>
          <p:cNvPr id="21" name="Rectangle 20"/>
          <p:cNvSpPr/>
          <p:nvPr/>
        </p:nvSpPr>
        <p:spPr>
          <a:xfrm>
            <a:off x="820882" y="3002156"/>
            <a:ext cx="2531918" cy="1815882"/>
          </a:xfrm>
          <a:prstGeom prst="rect">
            <a:avLst/>
          </a:prstGeom>
        </p:spPr>
        <p:txBody>
          <a:bodyPr wrap="square">
            <a:spAutoFit/>
          </a:bodyPr>
          <a:lstStyle/>
          <a:p>
            <a:r>
              <a:rPr lang="en-US" sz="1400" dirty="0" smtClean="0"/>
              <a:t>Sir </a:t>
            </a:r>
            <a:r>
              <a:rPr lang="en-US" sz="1400" dirty="0"/>
              <a:t>Francis Drake ravages the Spanish settlements in the West Indies and Florida, including St. Augustine. Drake rescues the English colonists on Roanoke Island, who had fared badly and asked to return to England. </a:t>
            </a:r>
          </a:p>
          <a:p>
            <a:r>
              <a:rPr lang="en-US" sz="1400" dirty="0"/>
              <a:t>	</a:t>
            </a:r>
          </a:p>
        </p:txBody>
      </p:sp>
      <p:sp>
        <p:nvSpPr>
          <p:cNvPr id="22" name="Rectangle 21"/>
          <p:cNvSpPr/>
          <p:nvPr/>
        </p:nvSpPr>
        <p:spPr>
          <a:xfrm>
            <a:off x="-17318" y="5105400"/>
            <a:ext cx="779318" cy="646331"/>
          </a:xfrm>
          <a:prstGeom prst="rect">
            <a:avLst/>
          </a:prstGeom>
        </p:spPr>
        <p:txBody>
          <a:bodyPr wrap="square">
            <a:spAutoFit/>
          </a:bodyPr>
          <a:lstStyle/>
          <a:p>
            <a:r>
              <a:rPr lang="en-US" b="1" dirty="0"/>
              <a:t>1587 </a:t>
            </a:r>
            <a:r>
              <a:rPr lang="en-US" dirty="0"/>
              <a:t>	</a:t>
            </a:r>
          </a:p>
        </p:txBody>
      </p:sp>
      <p:sp>
        <p:nvSpPr>
          <p:cNvPr id="23" name="Rectangle 22"/>
          <p:cNvSpPr/>
          <p:nvPr/>
        </p:nvSpPr>
        <p:spPr>
          <a:xfrm>
            <a:off x="755073" y="4800600"/>
            <a:ext cx="2597727" cy="1384995"/>
          </a:xfrm>
          <a:prstGeom prst="rect">
            <a:avLst/>
          </a:prstGeom>
        </p:spPr>
        <p:txBody>
          <a:bodyPr wrap="square">
            <a:spAutoFit/>
          </a:bodyPr>
          <a:lstStyle/>
          <a:p>
            <a:r>
              <a:rPr lang="en-US" sz="1400" dirty="0" smtClean="0"/>
              <a:t>Raleigh </a:t>
            </a:r>
            <a:r>
              <a:rPr lang="en-US" sz="1400" dirty="0"/>
              <a:t>sends out another group to colonize Roanoke Island. </a:t>
            </a:r>
            <a:r>
              <a:rPr lang="en-US" sz="1400" b="1" dirty="0"/>
              <a:t>Virginia Dare </a:t>
            </a:r>
            <a:r>
              <a:rPr lang="en-US" sz="1400" dirty="0"/>
              <a:t>is born there, the first white child of English parents born in America. </a:t>
            </a:r>
          </a:p>
          <a:p>
            <a:r>
              <a:rPr lang="en-US" sz="1400" dirty="0"/>
              <a:t>	</a:t>
            </a:r>
          </a:p>
        </p:txBody>
      </p:sp>
      <p:sp>
        <p:nvSpPr>
          <p:cNvPr id="24" name="Rectangle 23"/>
          <p:cNvSpPr/>
          <p:nvPr/>
        </p:nvSpPr>
        <p:spPr>
          <a:xfrm>
            <a:off x="0" y="6185595"/>
            <a:ext cx="762000" cy="646331"/>
          </a:xfrm>
          <a:prstGeom prst="rect">
            <a:avLst/>
          </a:prstGeom>
        </p:spPr>
        <p:txBody>
          <a:bodyPr wrap="square">
            <a:spAutoFit/>
          </a:bodyPr>
          <a:lstStyle/>
          <a:p>
            <a:r>
              <a:rPr lang="en-US" b="1" dirty="0"/>
              <a:t>1588 </a:t>
            </a:r>
            <a:r>
              <a:rPr lang="en-US" dirty="0"/>
              <a:t>	</a:t>
            </a:r>
          </a:p>
        </p:txBody>
      </p:sp>
      <p:sp>
        <p:nvSpPr>
          <p:cNvPr id="25" name="Rectangle 24"/>
          <p:cNvSpPr/>
          <p:nvPr/>
        </p:nvSpPr>
        <p:spPr>
          <a:xfrm>
            <a:off x="762000" y="5999018"/>
            <a:ext cx="2597727" cy="1169551"/>
          </a:xfrm>
          <a:prstGeom prst="rect">
            <a:avLst/>
          </a:prstGeom>
        </p:spPr>
        <p:txBody>
          <a:bodyPr wrap="square">
            <a:spAutoFit/>
          </a:bodyPr>
          <a:lstStyle/>
          <a:p>
            <a:r>
              <a:rPr lang="en-US" sz="1400" dirty="0" smtClean="0"/>
              <a:t>Second </a:t>
            </a:r>
            <a:r>
              <a:rPr lang="en-US" sz="1400" dirty="0"/>
              <a:t>English colony on Roanoke Island disappears. It is known thereafter as </a:t>
            </a:r>
            <a:r>
              <a:rPr lang="en-US" sz="1400" b="1" dirty="0"/>
              <a:t>the Lost Colony</a:t>
            </a:r>
            <a:r>
              <a:rPr lang="en-US" sz="1400" dirty="0"/>
              <a:t>. </a:t>
            </a:r>
          </a:p>
          <a:p>
            <a:r>
              <a:rPr lang="en-US" sz="1400" dirty="0"/>
              <a:t>	</a:t>
            </a:r>
          </a:p>
        </p:txBody>
      </p:sp>
      <p:sp>
        <p:nvSpPr>
          <p:cNvPr id="26" name="Rectangle 25"/>
          <p:cNvSpPr/>
          <p:nvPr/>
        </p:nvSpPr>
        <p:spPr>
          <a:xfrm>
            <a:off x="6560127" y="5325807"/>
            <a:ext cx="2590800" cy="1569660"/>
          </a:xfrm>
          <a:prstGeom prst="rect">
            <a:avLst/>
          </a:prstGeom>
        </p:spPr>
        <p:txBody>
          <a:bodyPr wrap="square">
            <a:spAutoFit/>
          </a:bodyPr>
          <a:lstStyle/>
          <a:p>
            <a:r>
              <a:rPr lang="en-US" sz="1200" dirty="0" smtClean="0"/>
              <a:t>The </a:t>
            </a:r>
            <a:r>
              <a:rPr lang="en-US" sz="1200" dirty="0"/>
              <a:t>first book in English about the English colonies is published. It is </a:t>
            </a:r>
            <a:r>
              <a:rPr lang="en-US" sz="1200" i="1" dirty="0"/>
              <a:t>A </a:t>
            </a:r>
            <a:r>
              <a:rPr lang="en-US" sz="1200" i="1" dirty="0" err="1"/>
              <a:t>briefe</a:t>
            </a:r>
            <a:r>
              <a:rPr lang="en-US" sz="1200" i="1" dirty="0"/>
              <a:t> and True Report of the New Found Land of Virginia</a:t>
            </a:r>
            <a:r>
              <a:rPr lang="en-US" sz="1200" dirty="0"/>
              <a:t>, by Thomas </a:t>
            </a:r>
            <a:r>
              <a:rPr lang="en-US" sz="1200" dirty="0" err="1"/>
              <a:t>Harriot</a:t>
            </a:r>
            <a:r>
              <a:rPr lang="en-US" sz="1200" dirty="0"/>
              <a:t>. </a:t>
            </a:r>
            <a:r>
              <a:rPr lang="en-US" sz="1200" dirty="0" err="1"/>
              <a:t>Harriot</a:t>
            </a:r>
            <a:r>
              <a:rPr lang="en-US" sz="1200" dirty="0"/>
              <a:t> attempts to describe the natural resources to found in America. </a:t>
            </a:r>
          </a:p>
          <a:p>
            <a:r>
              <a:rPr lang="en-US" sz="1200"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3801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562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945040"/>
            <a:ext cx="796636" cy="646331"/>
          </a:xfrm>
          <a:prstGeom prst="rect">
            <a:avLst/>
          </a:prstGeom>
        </p:spPr>
        <p:txBody>
          <a:bodyPr wrap="square">
            <a:spAutoFit/>
          </a:bodyPr>
          <a:lstStyle/>
          <a:p>
            <a:r>
              <a:rPr lang="en-US" b="1" dirty="0"/>
              <a:t>1590 </a:t>
            </a:r>
            <a:r>
              <a:rPr lang="en-US" dirty="0"/>
              <a:t>	</a:t>
            </a:r>
          </a:p>
        </p:txBody>
      </p:sp>
      <p:sp>
        <p:nvSpPr>
          <p:cNvPr id="3" name="Rectangle 2"/>
          <p:cNvSpPr/>
          <p:nvPr/>
        </p:nvSpPr>
        <p:spPr>
          <a:xfrm>
            <a:off x="3352800" y="544930"/>
            <a:ext cx="3200400" cy="1446550"/>
          </a:xfrm>
          <a:prstGeom prst="rect">
            <a:avLst/>
          </a:prstGeom>
        </p:spPr>
        <p:txBody>
          <a:bodyPr wrap="square">
            <a:spAutoFit/>
          </a:bodyPr>
          <a:lstStyle/>
          <a:p>
            <a:r>
              <a:rPr lang="en-US" sz="1400" dirty="0" smtClean="0"/>
              <a:t>José </a:t>
            </a:r>
            <a:r>
              <a:rPr lang="en-US" sz="1400" dirty="0" err="1"/>
              <a:t>d’Acosta</a:t>
            </a:r>
            <a:r>
              <a:rPr lang="en-US" sz="1400" dirty="0"/>
              <a:t>, Spanish missionary, publishes a natural history of the West Indies and suggests that the differences between American and European animals may be due to mutations. </a:t>
            </a:r>
          </a:p>
          <a:p>
            <a:r>
              <a:rPr lang="en-US" dirty="0"/>
              <a:t>	</a:t>
            </a:r>
          </a:p>
        </p:txBody>
      </p:sp>
      <p:sp>
        <p:nvSpPr>
          <p:cNvPr id="4" name="Rectangle 3"/>
          <p:cNvSpPr/>
          <p:nvPr/>
        </p:nvSpPr>
        <p:spPr>
          <a:xfrm>
            <a:off x="0" y="2133600"/>
            <a:ext cx="762000" cy="646331"/>
          </a:xfrm>
          <a:prstGeom prst="rect">
            <a:avLst/>
          </a:prstGeom>
        </p:spPr>
        <p:txBody>
          <a:bodyPr wrap="square">
            <a:spAutoFit/>
          </a:bodyPr>
          <a:lstStyle/>
          <a:p>
            <a:r>
              <a:rPr lang="en-US" b="1" dirty="0"/>
              <a:t>1595 </a:t>
            </a:r>
            <a:r>
              <a:rPr lang="en-US" dirty="0"/>
              <a:t>	</a:t>
            </a:r>
          </a:p>
        </p:txBody>
      </p:sp>
      <p:sp>
        <p:nvSpPr>
          <p:cNvPr id="6" name="Rectangle 5"/>
          <p:cNvSpPr/>
          <p:nvPr/>
        </p:nvSpPr>
        <p:spPr>
          <a:xfrm>
            <a:off x="762000" y="1764267"/>
            <a:ext cx="2590800" cy="1384995"/>
          </a:xfrm>
          <a:prstGeom prst="rect">
            <a:avLst/>
          </a:prstGeom>
        </p:spPr>
        <p:txBody>
          <a:bodyPr wrap="square">
            <a:spAutoFit/>
          </a:bodyPr>
          <a:lstStyle/>
          <a:p>
            <a:r>
              <a:rPr lang="en-US" sz="1400" dirty="0" smtClean="0"/>
              <a:t>Sir </a:t>
            </a:r>
            <a:r>
              <a:rPr lang="en-US" sz="1400" dirty="0"/>
              <a:t>Walter Raleigh leads an expedition 300 miles up the Orinoco River in Venezuela in search of the fabled city of El Dorado. </a:t>
            </a:r>
          </a:p>
          <a:p>
            <a:r>
              <a:rPr lang="en-US" sz="1400" dirty="0"/>
              <a:t>	</a:t>
            </a:r>
          </a:p>
        </p:txBody>
      </p:sp>
      <p:sp>
        <p:nvSpPr>
          <p:cNvPr id="7" name="Rectangle 6"/>
          <p:cNvSpPr/>
          <p:nvPr/>
        </p:nvSpPr>
        <p:spPr>
          <a:xfrm>
            <a:off x="-34636" y="3733800"/>
            <a:ext cx="796636" cy="646331"/>
          </a:xfrm>
          <a:prstGeom prst="rect">
            <a:avLst/>
          </a:prstGeom>
        </p:spPr>
        <p:txBody>
          <a:bodyPr wrap="square">
            <a:spAutoFit/>
          </a:bodyPr>
          <a:lstStyle/>
          <a:p>
            <a:r>
              <a:rPr lang="en-US" b="1" dirty="0"/>
              <a:t>1596 </a:t>
            </a:r>
            <a:r>
              <a:rPr lang="en-US" dirty="0"/>
              <a:t>	</a:t>
            </a:r>
          </a:p>
        </p:txBody>
      </p:sp>
      <p:sp>
        <p:nvSpPr>
          <p:cNvPr id="10" name="Rectangle 9"/>
          <p:cNvSpPr/>
          <p:nvPr/>
        </p:nvSpPr>
        <p:spPr>
          <a:xfrm>
            <a:off x="762000" y="3429000"/>
            <a:ext cx="2590800" cy="1169551"/>
          </a:xfrm>
          <a:prstGeom prst="rect">
            <a:avLst/>
          </a:prstGeom>
        </p:spPr>
        <p:txBody>
          <a:bodyPr wrap="square">
            <a:spAutoFit/>
          </a:bodyPr>
          <a:lstStyle/>
          <a:p>
            <a:r>
              <a:rPr lang="en-US" sz="1400" dirty="0" err="1" smtClean="0"/>
              <a:t>Sebastián</a:t>
            </a:r>
            <a:r>
              <a:rPr lang="en-US" sz="1400" dirty="0" smtClean="0"/>
              <a:t> </a:t>
            </a:r>
            <a:r>
              <a:rPr lang="en-US" sz="1400" dirty="0" err="1"/>
              <a:t>Vizcaíno</a:t>
            </a:r>
            <a:r>
              <a:rPr lang="en-US" sz="1400" dirty="0"/>
              <a:t>, Spanish explorer, makes unsuccessful attempt to colonize southern California. </a:t>
            </a:r>
          </a:p>
          <a:p>
            <a:r>
              <a:rPr lang="en-US" sz="1400" dirty="0"/>
              <a:t>	</a:t>
            </a:r>
          </a:p>
        </p:txBody>
      </p:sp>
      <p:sp>
        <p:nvSpPr>
          <p:cNvPr id="20" name="Rectangle 19"/>
          <p:cNvSpPr/>
          <p:nvPr/>
        </p:nvSpPr>
        <p:spPr>
          <a:xfrm>
            <a:off x="-34636" y="4598551"/>
            <a:ext cx="796636" cy="646331"/>
          </a:xfrm>
          <a:prstGeom prst="rect">
            <a:avLst/>
          </a:prstGeom>
        </p:spPr>
        <p:txBody>
          <a:bodyPr wrap="square">
            <a:spAutoFit/>
          </a:bodyPr>
          <a:lstStyle/>
          <a:p>
            <a:r>
              <a:rPr lang="en-US" b="1" dirty="0"/>
              <a:t>1596 </a:t>
            </a:r>
            <a:r>
              <a:rPr lang="en-US" dirty="0"/>
              <a:t>	</a:t>
            </a:r>
          </a:p>
        </p:txBody>
      </p:sp>
      <p:sp>
        <p:nvSpPr>
          <p:cNvPr id="21" name="Rectangle 20"/>
          <p:cNvSpPr/>
          <p:nvPr/>
        </p:nvSpPr>
        <p:spPr>
          <a:xfrm>
            <a:off x="762000" y="4400913"/>
            <a:ext cx="2590800" cy="1384995"/>
          </a:xfrm>
          <a:prstGeom prst="rect">
            <a:avLst/>
          </a:prstGeom>
        </p:spPr>
        <p:txBody>
          <a:bodyPr wrap="square">
            <a:spAutoFit/>
          </a:bodyPr>
          <a:lstStyle/>
          <a:p>
            <a:r>
              <a:rPr lang="en-US" sz="1400" b="1" dirty="0" smtClean="0"/>
              <a:t>Juan </a:t>
            </a:r>
            <a:r>
              <a:rPr lang="en-US" sz="1400" b="1" dirty="0"/>
              <a:t>de </a:t>
            </a:r>
            <a:r>
              <a:rPr lang="en-US" sz="1400" b="1" dirty="0" err="1"/>
              <a:t>Oñate</a:t>
            </a:r>
            <a:r>
              <a:rPr lang="en-US" sz="1400" dirty="0"/>
              <a:t>, Spanish explorer, leads an expedition into New Mexico and claims the region for Spain; he establishes a settlement. </a:t>
            </a:r>
          </a:p>
          <a:p>
            <a:r>
              <a:rPr lang="en-US" sz="1400" dirty="0"/>
              <a:t>	</a:t>
            </a:r>
          </a:p>
        </p:txBody>
      </p:sp>
      <p:sp>
        <p:nvSpPr>
          <p:cNvPr id="22" name="Rectangle 21"/>
          <p:cNvSpPr/>
          <p:nvPr/>
        </p:nvSpPr>
        <p:spPr>
          <a:xfrm>
            <a:off x="6525491" y="4370135"/>
            <a:ext cx="2590800" cy="1446550"/>
          </a:xfrm>
          <a:prstGeom prst="rect">
            <a:avLst/>
          </a:prstGeom>
        </p:spPr>
        <p:txBody>
          <a:bodyPr wrap="square">
            <a:spAutoFit/>
          </a:bodyPr>
          <a:lstStyle/>
          <a:p>
            <a:r>
              <a:rPr lang="en-US" sz="1400" dirty="0" smtClean="0"/>
              <a:t>The </a:t>
            </a:r>
            <a:r>
              <a:rPr lang="en-US" sz="1400" dirty="0"/>
              <a:t>performance of a Spanish play in the area of present-day El Paso is one of the earliest theatrical presentations on the North American continent. </a:t>
            </a:r>
          </a:p>
          <a:p>
            <a:r>
              <a:rPr lang="en-US" dirty="0"/>
              <a:t>	</a:t>
            </a:r>
          </a:p>
        </p:txBody>
      </p:sp>
      <p:sp>
        <p:nvSpPr>
          <p:cNvPr id="23" name="Rectangle 22"/>
          <p:cNvSpPr/>
          <p:nvPr/>
        </p:nvSpPr>
        <p:spPr>
          <a:xfrm>
            <a:off x="-17318" y="5778521"/>
            <a:ext cx="796636" cy="646331"/>
          </a:xfrm>
          <a:prstGeom prst="rect">
            <a:avLst/>
          </a:prstGeom>
        </p:spPr>
        <p:txBody>
          <a:bodyPr wrap="square">
            <a:spAutoFit/>
          </a:bodyPr>
          <a:lstStyle/>
          <a:p>
            <a:r>
              <a:rPr lang="en-US" b="1" dirty="0"/>
              <a:t>1602 </a:t>
            </a:r>
            <a:r>
              <a:rPr lang="en-US" dirty="0"/>
              <a:t>	</a:t>
            </a:r>
          </a:p>
        </p:txBody>
      </p:sp>
      <p:sp>
        <p:nvSpPr>
          <p:cNvPr id="24" name="Rectangle 23"/>
          <p:cNvSpPr/>
          <p:nvPr/>
        </p:nvSpPr>
        <p:spPr>
          <a:xfrm>
            <a:off x="762000" y="5525547"/>
            <a:ext cx="2743200" cy="1600438"/>
          </a:xfrm>
          <a:prstGeom prst="rect">
            <a:avLst/>
          </a:prstGeom>
        </p:spPr>
        <p:txBody>
          <a:bodyPr wrap="square">
            <a:spAutoFit/>
          </a:bodyPr>
          <a:lstStyle/>
          <a:p>
            <a:r>
              <a:rPr lang="en-US" sz="1400" dirty="0" smtClean="0"/>
              <a:t>Bartholomew </a:t>
            </a:r>
            <a:r>
              <a:rPr lang="en-US" sz="1400" dirty="0" err="1"/>
              <a:t>Gosnold</a:t>
            </a:r>
            <a:r>
              <a:rPr lang="en-US" sz="1400" dirty="0"/>
              <a:t>, English explorer, sails along the American coast from Maine to Rhode Island. He names Cape Cod and builds a fort on </a:t>
            </a:r>
            <a:r>
              <a:rPr lang="en-US" sz="1400" dirty="0" err="1"/>
              <a:t>Cuttyhunk</a:t>
            </a:r>
            <a:r>
              <a:rPr lang="en-US" sz="1400" dirty="0"/>
              <a:t>, one of the Elizabeth Islands. </a:t>
            </a:r>
          </a:p>
          <a:p>
            <a:r>
              <a:rPr lang="en-US" sz="1400" dirty="0"/>
              <a:t>	</a:t>
            </a:r>
          </a:p>
        </p:txBody>
      </p:sp>
      <p:sp>
        <p:nvSpPr>
          <p:cNvPr id="25" name="Rectangle 24"/>
          <p:cNvSpPr/>
          <p:nvPr/>
        </p:nvSpPr>
        <p:spPr>
          <a:xfrm>
            <a:off x="3352800" y="5640021"/>
            <a:ext cx="3200400" cy="800219"/>
          </a:xfrm>
          <a:prstGeom prst="rect">
            <a:avLst/>
          </a:prstGeom>
        </p:spPr>
        <p:txBody>
          <a:bodyPr wrap="square">
            <a:spAutoFit/>
          </a:bodyPr>
          <a:lstStyle/>
          <a:p>
            <a:r>
              <a:rPr lang="en-US" sz="1400" dirty="0" err="1" smtClean="0"/>
              <a:t>Gosnold</a:t>
            </a:r>
            <a:r>
              <a:rPr lang="en-US" sz="1400" dirty="0" smtClean="0"/>
              <a:t> </a:t>
            </a:r>
            <a:r>
              <a:rPr lang="en-US" sz="1400" dirty="0"/>
              <a:t>plants wheat at Buzzards Bay, Massachusetts.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268964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114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42669"/>
            <a:ext cx="762000" cy="646331"/>
          </a:xfrm>
          <a:prstGeom prst="rect">
            <a:avLst/>
          </a:prstGeom>
        </p:spPr>
        <p:txBody>
          <a:bodyPr wrap="square">
            <a:spAutoFit/>
          </a:bodyPr>
          <a:lstStyle/>
          <a:p>
            <a:r>
              <a:rPr lang="en-US" b="1" dirty="0"/>
              <a:t>1603 </a:t>
            </a:r>
            <a:r>
              <a:rPr lang="en-US" dirty="0"/>
              <a:t>	</a:t>
            </a:r>
          </a:p>
        </p:txBody>
      </p:sp>
      <p:sp>
        <p:nvSpPr>
          <p:cNvPr id="3" name="Rectangle 2"/>
          <p:cNvSpPr/>
          <p:nvPr/>
        </p:nvSpPr>
        <p:spPr>
          <a:xfrm>
            <a:off x="762000" y="609600"/>
            <a:ext cx="2590800" cy="1446550"/>
          </a:xfrm>
          <a:prstGeom prst="rect">
            <a:avLst/>
          </a:prstGeom>
        </p:spPr>
        <p:txBody>
          <a:bodyPr wrap="square">
            <a:spAutoFit/>
          </a:bodyPr>
          <a:lstStyle/>
          <a:p>
            <a:r>
              <a:rPr lang="en-US" sz="1400" b="1" dirty="0" smtClean="0"/>
              <a:t>Samuel </a:t>
            </a:r>
            <a:r>
              <a:rPr lang="en-US" sz="1400" b="1" dirty="0"/>
              <a:t>de Champlain</a:t>
            </a:r>
            <a:r>
              <a:rPr lang="en-US" sz="1400" dirty="0"/>
              <a:t>, French explorer, sails up the St. Lawrence River on the first of many expeditions to the New World. </a:t>
            </a:r>
          </a:p>
          <a:p>
            <a:r>
              <a:rPr lang="en-US" dirty="0"/>
              <a:t>	</a:t>
            </a:r>
          </a:p>
        </p:txBody>
      </p:sp>
      <p:sp>
        <p:nvSpPr>
          <p:cNvPr id="4" name="Rectangle 3"/>
          <p:cNvSpPr/>
          <p:nvPr/>
        </p:nvSpPr>
        <p:spPr>
          <a:xfrm>
            <a:off x="0" y="1886634"/>
            <a:ext cx="762000" cy="646331"/>
          </a:xfrm>
          <a:prstGeom prst="rect">
            <a:avLst/>
          </a:prstGeom>
        </p:spPr>
        <p:txBody>
          <a:bodyPr wrap="square">
            <a:spAutoFit/>
          </a:bodyPr>
          <a:lstStyle/>
          <a:p>
            <a:r>
              <a:rPr lang="en-US" b="1" dirty="0"/>
              <a:t>1606 </a:t>
            </a:r>
            <a:r>
              <a:rPr lang="en-US" dirty="0"/>
              <a:t>	</a:t>
            </a:r>
          </a:p>
        </p:txBody>
      </p:sp>
      <p:sp>
        <p:nvSpPr>
          <p:cNvPr id="6" name="Rectangle 5"/>
          <p:cNvSpPr/>
          <p:nvPr/>
        </p:nvSpPr>
        <p:spPr>
          <a:xfrm>
            <a:off x="762000" y="1704109"/>
            <a:ext cx="2590800" cy="1015663"/>
          </a:xfrm>
          <a:prstGeom prst="rect">
            <a:avLst/>
          </a:prstGeom>
        </p:spPr>
        <p:txBody>
          <a:bodyPr wrap="square">
            <a:spAutoFit/>
          </a:bodyPr>
          <a:lstStyle/>
          <a:p>
            <a:r>
              <a:rPr lang="en-US" sz="1400" b="1" dirty="0" smtClean="0"/>
              <a:t>Virginia </a:t>
            </a:r>
            <a:r>
              <a:rPr lang="en-US" sz="1400" b="1" dirty="0"/>
              <a:t>Company </a:t>
            </a:r>
            <a:r>
              <a:rPr lang="en-US" sz="1400" dirty="0"/>
              <a:t>of London is granted a charter by King James I to found colonies in America. </a:t>
            </a:r>
          </a:p>
          <a:p>
            <a:r>
              <a:rPr lang="en-US" dirty="0"/>
              <a:t>	</a:t>
            </a:r>
          </a:p>
        </p:txBody>
      </p:sp>
      <p:sp>
        <p:nvSpPr>
          <p:cNvPr id="7" name="Rectangle 6"/>
          <p:cNvSpPr/>
          <p:nvPr/>
        </p:nvSpPr>
        <p:spPr>
          <a:xfrm>
            <a:off x="6553200" y="1706663"/>
            <a:ext cx="2590800" cy="1231106"/>
          </a:xfrm>
          <a:prstGeom prst="rect">
            <a:avLst/>
          </a:prstGeom>
        </p:spPr>
        <p:txBody>
          <a:bodyPr wrap="square">
            <a:spAutoFit/>
          </a:bodyPr>
          <a:lstStyle/>
          <a:p>
            <a:r>
              <a:rPr lang="en-US" sz="1400" dirty="0" smtClean="0"/>
              <a:t>A </a:t>
            </a:r>
            <a:r>
              <a:rPr lang="en-US" sz="1400" dirty="0"/>
              <a:t>performance of a French theatrical masque in Port Royal, Acadia, is among the first plays presented in the New World. </a:t>
            </a:r>
          </a:p>
          <a:p>
            <a:r>
              <a:rPr lang="en-US" dirty="0"/>
              <a:t>	</a:t>
            </a:r>
          </a:p>
        </p:txBody>
      </p:sp>
      <p:sp>
        <p:nvSpPr>
          <p:cNvPr id="10" name="Rectangle 9"/>
          <p:cNvSpPr/>
          <p:nvPr/>
        </p:nvSpPr>
        <p:spPr>
          <a:xfrm>
            <a:off x="0" y="2937769"/>
            <a:ext cx="762000" cy="646331"/>
          </a:xfrm>
          <a:prstGeom prst="rect">
            <a:avLst/>
          </a:prstGeom>
        </p:spPr>
        <p:txBody>
          <a:bodyPr wrap="square">
            <a:spAutoFit/>
          </a:bodyPr>
          <a:lstStyle/>
          <a:p>
            <a:r>
              <a:rPr lang="en-US" b="1" dirty="0"/>
              <a:t>1607 </a:t>
            </a:r>
            <a:r>
              <a:rPr lang="en-US" dirty="0"/>
              <a:t>	</a:t>
            </a:r>
          </a:p>
        </p:txBody>
      </p:sp>
      <p:sp>
        <p:nvSpPr>
          <p:cNvPr id="20" name="Rectangle 19"/>
          <p:cNvSpPr/>
          <p:nvPr/>
        </p:nvSpPr>
        <p:spPr>
          <a:xfrm>
            <a:off x="762000" y="2692247"/>
            <a:ext cx="2590800" cy="1661993"/>
          </a:xfrm>
          <a:prstGeom prst="rect">
            <a:avLst/>
          </a:prstGeom>
        </p:spPr>
        <p:txBody>
          <a:bodyPr wrap="square">
            <a:spAutoFit/>
          </a:bodyPr>
          <a:lstStyle/>
          <a:p>
            <a:r>
              <a:rPr lang="en-US" sz="1400" dirty="0" smtClean="0"/>
              <a:t>First </a:t>
            </a:r>
            <a:r>
              <a:rPr lang="en-US" sz="1400" dirty="0"/>
              <a:t>permanent English colony in North America is established at </a:t>
            </a:r>
            <a:r>
              <a:rPr lang="en-US" sz="1400" b="1" dirty="0"/>
              <a:t>Jamestown</a:t>
            </a:r>
            <a:r>
              <a:rPr lang="en-US" sz="1400" dirty="0"/>
              <a:t>, Virginia. </a:t>
            </a:r>
            <a:r>
              <a:rPr lang="en-US" sz="1400" b="1" dirty="0"/>
              <a:t>Captain John Smith </a:t>
            </a:r>
            <a:r>
              <a:rPr lang="en-US" sz="1400" dirty="0"/>
              <a:t>holds colonists together through period of hardship. </a:t>
            </a:r>
          </a:p>
          <a:p>
            <a:r>
              <a:rPr lang="en-US" dirty="0"/>
              <a:t>	</a:t>
            </a:r>
          </a:p>
        </p:txBody>
      </p:sp>
      <p:sp>
        <p:nvSpPr>
          <p:cNvPr id="21" name="Rectangle 20"/>
          <p:cNvSpPr/>
          <p:nvPr/>
        </p:nvSpPr>
        <p:spPr>
          <a:xfrm>
            <a:off x="6553200" y="2708380"/>
            <a:ext cx="2590800" cy="1077218"/>
          </a:xfrm>
          <a:prstGeom prst="rect">
            <a:avLst/>
          </a:prstGeom>
        </p:spPr>
        <p:txBody>
          <a:bodyPr wrap="square">
            <a:spAutoFit/>
          </a:bodyPr>
          <a:lstStyle/>
          <a:p>
            <a:endParaRPr lang="en-US" dirty="0"/>
          </a:p>
          <a:p>
            <a:r>
              <a:rPr lang="en-US" sz="1400" dirty="0"/>
              <a:t>First wedding takes place in Virginia. </a:t>
            </a:r>
          </a:p>
          <a:p>
            <a:r>
              <a:rPr lang="en-US" dirty="0"/>
              <a:t>	</a:t>
            </a:r>
          </a:p>
        </p:txBody>
      </p:sp>
      <p:sp>
        <p:nvSpPr>
          <p:cNvPr id="22" name="Rectangle 21"/>
          <p:cNvSpPr/>
          <p:nvPr/>
        </p:nvSpPr>
        <p:spPr>
          <a:xfrm>
            <a:off x="-20598" y="4354240"/>
            <a:ext cx="782598" cy="646331"/>
          </a:xfrm>
          <a:prstGeom prst="rect">
            <a:avLst/>
          </a:prstGeom>
        </p:spPr>
        <p:txBody>
          <a:bodyPr wrap="square">
            <a:spAutoFit/>
          </a:bodyPr>
          <a:lstStyle/>
          <a:p>
            <a:r>
              <a:rPr lang="en-US" b="1" dirty="0"/>
              <a:t>1608 </a:t>
            </a:r>
            <a:r>
              <a:rPr lang="en-US" dirty="0"/>
              <a:t>	</a:t>
            </a:r>
          </a:p>
        </p:txBody>
      </p:sp>
      <p:sp>
        <p:nvSpPr>
          <p:cNvPr id="23" name="Rectangle 22"/>
          <p:cNvSpPr/>
          <p:nvPr/>
        </p:nvSpPr>
        <p:spPr>
          <a:xfrm>
            <a:off x="762000" y="4114800"/>
            <a:ext cx="2590800" cy="800219"/>
          </a:xfrm>
          <a:prstGeom prst="rect">
            <a:avLst/>
          </a:prstGeom>
        </p:spPr>
        <p:txBody>
          <a:bodyPr wrap="square">
            <a:spAutoFit/>
          </a:bodyPr>
          <a:lstStyle/>
          <a:p>
            <a:r>
              <a:rPr lang="en-US" sz="1400" dirty="0" smtClean="0"/>
              <a:t>Champlain </a:t>
            </a:r>
            <a:r>
              <a:rPr lang="en-US" sz="1400" dirty="0"/>
              <a:t>establishes French colony at Quebec. </a:t>
            </a:r>
          </a:p>
          <a:p>
            <a:r>
              <a:rPr lang="en-US" dirty="0"/>
              <a:t>	</a:t>
            </a:r>
          </a:p>
        </p:txBody>
      </p:sp>
      <p:sp>
        <p:nvSpPr>
          <p:cNvPr id="24" name="Rectangle 23"/>
          <p:cNvSpPr/>
          <p:nvPr/>
        </p:nvSpPr>
        <p:spPr>
          <a:xfrm>
            <a:off x="6553200" y="4077240"/>
            <a:ext cx="2590800" cy="3323987"/>
          </a:xfrm>
          <a:prstGeom prst="rect">
            <a:avLst/>
          </a:prstGeom>
        </p:spPr>
        <p:txBody>
          <a:bodyPr wrap="square">
            <a:spAutoFit/>
          </a:bodyPr>
          <a:lstStyle/>
          <a:p>
            <a:r>
              <a:rPr lang="en-US" sz="1200" dirty="0" smtClean="0"/>
              <a:t>Captain </a:t>
            </a:r>
            <a:r>
              <a:rPr lang="en-US" sz="1200" dirty="0"/>
              <a:t>John Smith’s written account of the Virginia colony is considered the first </a:t>
            </a:r>
            <a:endParaRPr lang="en-US" sz="1200" dirty="0" smtClean="0"/>
          </a:p>
          <a:p>
            <a:endParaRPr lang="en-US" sz="1200" dirty="0"/>
          </a:p>
          <a:p>
            <a:r>
              <a:rPr lang="en-US" sz="1200" dirty="0"/>
              <a:t>American book. The work was printed in London. </a:t>
            </a:r>
          </a:p>
          <a:p>
            <a:endParaRPr lang="en-US" sz="1200" dirty="0" smtClean="0"/>
          </a:p>
          <a:p>
            <a:r>
              <a:rPr lang="en-US" sz="1200" dirty="0" smtClean="0"/>
              <a:t>Cargo</a:t>
            </a:r>
            <a:r>
              <a:rPr lang="en-US" sz="1200" dirty="0"/>
              <a:t>, consisting of tar, pitch, soap, and glass is shipped from Jamestown, Va., to England. </a:t>
            </a:r>
          </a:p>
          <a:p>
            <a:endParaRPr lang="en-US" sz="1200" dirty="0" smtClean="0"/>
          </a:p>
          <a:p>
            <a:r>
              <a:rPr lang="en-US" sz="1200" dirty="0" smtClean="0"/>
              <a:t>Of </a:t>
            </a:r>
            <a:r>
              <a:rPr lang="en-US" sz="1200" dirty="0"/>
              <a:t>the 105 men in Jamestown, 35 are considered gentlemen. </a:t>
            </a:r>
          </a:p>
          <a:p>
            <a:r>
              <a:rPr lang="en-US" dirty="0"/>
              <a:t>	</a:t>
            </a:r>
          </a:p>
          <a:p>
            <a:endParaRPr lang="en-US" dirty="0"/>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40103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13855" y="762000"/>
            <a:ext cx="706398" cy="646331"/>
          </a:xfrm>
          <a:prstGeom prst="rect">
            <a:avLst/>
          </a:prstGeom>
        </p:spPr>
        <p:txBody>
          <a:bodyPr wrap="square">
            <a:spAutoFit/>
          </a:bodyPr>
          <a:lstStyle/>
          <a:p>
            <a:r>
              <a:rPr lang="en-US" b="1" dirty="0"/>
              <a:t>1609 </a:t>
            </a:r>
            <a:r>
              <a:rPr lang="en-US" dirty="0"/>
              <a:t>	</a:t>
            </a:r>
          </a:p>
        </p:txBody>
      </p:sp>
      <p:sp>
        <p:nvSpPr>
          <p:cNvPr id="3" name="Rectangle 2"/>
          <p:cNvSpPr/>
          <p:nvPr/>
        </p:nvSpPr>
        <p:spPr>
          <a:xfrm>
            <a:off x="782782" y="609600"/>
            <a:ext cx="2590800" cy="1661993"/>
          </a:xfrm>
          <a:prstGeom prst="rect">
            <a:avLst/>
          </a:prstGeom>
        </p:spPr>
        <p:txBody>
          <a:bodyPr wrap="square">
            <a:spAutoFit/>
          </a:bodyPr>
          <a:lstStyle/>
          <a:p>
            <a:r>
              <a:rPr lang="en-US" sz="1400" b="1" dirty="0" smtClean="0"/>
              <a:t>Henry </a:t>
            </a:r>
            <a:r>
              <a:rPr lang="en-US" sz="1400" b="1" dirty="0"/>
              <a:t>Hudson</a:t>
            </a:r>
            <a:r>
              <a:rPr lang="en-US" sz="1400" dirty="0"/>
              <a:t>, English navigator then in the service of the Dutch East India Company, explores Chesapeake Bay, Delaware Bay, and the Hudson River as far as Albany. </a:t>
            </a:r>
          </a:p>
          <a:p>
            <a:r>
              <a:rPr lang="en-US" dirty="0"/>
              <a:t>	</a:t>
            </a:r>
          </a:p>
        </p:txBody>
      </p:sp>
      <p:sp>
        <p:nvSpPr>
          <p:cNvPr id="6" name="Rectangle 5"/>
          <p:cNvSpPr/>
          <p:nvPr/>
        </p:nvSpPr>
        <p:spPr>
          <a:xfrm>
            <a:off x="6553200" y="609037"/>
            <a:ext cx="2590800" cy="1969770"/>
          </a:xfrm>
          <a:prstGeom prst="rect">
            <a:avLst/>
          </a:prstGeom>
        </p:spPr>
        <p:txBody>
          <a:bodyPr wrap="square">
            <a:spAutoFit/>
          </a:bodyPr>
          <a:lstStyle/>
          <a:p>
            <a:pPr lvl="0"/>
            <a:r>
              <a:rPr lang="en-US" sz="1200" dirty="0">
                <a:solidFill>
                  <a:prstClr val="black"/>
                </a:solidFill>
              </a:rPr>
              <a:t>The Governor’s Palace at </a:t>
            </a:r>
            <a:r>
              <a:rPr lang="en-US" sz="1200" dirty="0" err="1">
                <a:solidFill>
                  <a:prstClr val="black"/>
                </a:solidFill>
              </a:rPr>
              <a:t>Sante</a:t>
            </a:r>
            <a:r>
              <a:rPr lang="en-US" sz="1200" dirty="0">
                <a:solidFill>
                  <a:prstClr val="black"/>
                </a:solidFill>
              </a:rPr>
              <a:t> Fe is built. It is the oldest surviving non-Indian building in the U. S. </a:t>
            </a:r>
          </a:p>
          <a:p>
            <a:pPr lvl="0"/>
            <a:endParaRPr lang="en-US" sz="1200" dirty="0">
              <a:solidFill>
                <a:prstClr val="black"/>
              </a:solidFill>
            </a:endParaRPr>
          </a:p>
          <a:p>
            <a:pPr lvl="0"/>
            <a:r>
              <a:rPr lang="en-US" sz="1200" dirty="0">
                <a:solidFill>
                  <a:prstClr val="black"/>
                </a:solidFill>
              </a:rPr>
              <a:t> Church of England is established by law in Virginia. </a:t>
            </a:r>
          </a:p>
          <a:p>
            <a:pPr lvl="0"/>
            <a:endParaRPr lang="en-US" sz="1200" dirty="0">
              <a:solidFill>
                <a:prstClr val="black"/>
              </a:solidFill>
            </a:endParaRPr>
          </a:p>
          <a:p>
            <a:pPr lvl="0"/>
            <a:r>
              <a:rPr lang="en-US" sz="1200" dirty="0">
                <a:solidFill>
                  <a:prstClr val="black"/>
                </a:solidFill>
              </a:rPr>
              <a:t>Captain John Smith requires that the Virginia colonists grow maize (corn). </a:t>
            </a:r>
          </a:p>
          <a:p>
            <a:pPr lvl="0"/>
            <a:r>
              <a:rPr lang="en-US" sz="1400" dirty="0">
                <a:solidFill>
                  <a:prstClr val="black"/>
                </a:solidFill>
              </a:rPr>
              <a:t>	</a:t>
            </a:r>
          </a:p>
        </p:txBody>
      </p:sp>
      <p:sp>
        <p:nvSpPr>
          <p:cNvPr id="7" name="Rectangle 6"/>
          <p:cNvSpPr/>
          <p:nvPr/>
        </p:nvSpPr>
        <p:spPr>
          <a:xfrm>
            <a:off x="0" y="3244334"/>
            <a:ext cx="782782" cy="646331"/>
          </a:xfrm>
          <a:prstGeom prst="rect">
            <a:avLst/>
          </a:prstGeom>
        </p:spPr>
        <p:txBody>
          <a:bodyPr wrap="square">
            <a:spAutoFit/>
          </a:bodyPr>
          <a:lstStyle/>
          <a:p>
            <a:r>
              <a:rPr lang="en-US" b="1" dirty="0"/>
              <a:t>1610 </a:t>
            </a:r>
            <a:r>
              <a:rPr lang="en-US" dirty="0"/>
              <a:t>	</a:t>
            </a:r>
          </a:p>
        </p:txBody>
      </p:sp>
      <p:sp>
        <p:nvSpPr>
          <p:cNvPr id="10" name="Rectangle 9"/>
          <p:cNvSpPr/>
          <p:nvPr/>
        </p:nvSpPr>
        <p:spPr>
          <a:xfrm>
            <a:off x="762000" y="2621156"/>
            <a:ext cx="2611582" cy="1877437"/>
          </a:xfrm>
          <a:prstGeom prst="rect">
            <a:avLst/>
          </a:prstGeom>
        </p:spPr>
        <p:txBody>
          <a:bodyPr wrap="square">
            <a:spAutoFit/>
          </a:bodyPr>
          <a:lstStyle/>
          <a:p>
            <a:r>
              <a:rPr lang="en-US" sz="1400" dirty="0" smtClean="0"/>
              <a:t>Spanish </a:t>
            </a:r>
            <a:r>
              <a:rPr lang="en-US" sz="1400" dirty="0"/>
              <a:t>found Santa Fe, N. Mex., on the site of ancient Indian ruins. </a:t>
            </a:r>
          </a:p>
          <a:p>
            <a:endParaRPr lang="en-US" sz="1400" dirty="0"/>
          </a:p>
          <a:p>
            <a:r>
              <a:rPr lang="en-US" sz="1400" dirty="0" smtClean="0"/>
              <a:t>English </a:t>
            </a:r>
            <a:r>
              <a:rPr lang="en-US" sz="1400" dirty="0"/>
              <a:t>colonists at Jamestown endure “</a:t>
            </a:r>
            <a:r>
              <a:rPr lang="en-US" sz="1400" b="1" dirty="0"/>
              <a:t>starving time</a:t>
            </a:r>
            <a:r>
              <a:rPr lang="en-US" sz="1400" dirty="0"/>
              <a:t>,” when many die of hunger and disease. </a:t>
            </a:r>
          </a:p>
          <a:p>
            <a:r>
              <a:rPr lang="en-US" dirty="0"/>
              <a:t>	</a:t>
            </a:r>
          </a:p>
        </p:txBody>
      </p:sp>
      <p:sp>
        <p:nvSpPr>
          <p:cNvPr id="20" name="Rectangle 19"/>
          <p:cNvSpPr/>
          <p:nvPr/>
        </p:nvSpPr>
        <p:spPr>
          <a:xfrm>
            <a:off x="3373582" y="2590800"/>
            <a:ext cx="3179618" cy="1877437"/>
          </a:xfrm>
          <a:prstGeom prst="rect">
            <a:avLst/>
          </a:prstGeom>
        </p:spPr>
        <p:txBody>
          <a:bodyPr wrap="square">
            <a:spAutoFit/>
          </a:bodyPr>
          <a:lstStyle/>
          <a:p>
            <a:r>
              <a:rPr lang="en-US" sz="1400" dirty="0" smtClean="0"/>
              <a:t>Dr</a:t>
            </a:r>
            <a:r>
              <a:rPr lang="en-US" sz="1400" dirty="0"/>
              <a:t>. Lawrence </a:t>
            </a:r>
            <a:r>
              <a:rPr lang="en-US" sz="1400" dirty="0" err="1"/>
              <a:t>Bohun</a:t>
            </a:r>
            <a:r>
              <a:rPr lang="en-US" sz="1400" dirty="0"/>
              <a:t> is appointed by the London Company as the first official physician to the colonies. </a:t>
            </a:r>
            <a:endParaRPr lang="en-US" sz="1400" dirty="0" smtClean="0"/>
          </a:p>
          <a:p>
            <a:endParaRPr lang="en-US" sz="1400" dirty="0"/>
          </a:p>
          <a:p>
            <a:r>
              <a:rPr lang="en-US" sz="1400" dirty="0" smtClean="0"/>
              <a:t>Samuel </a:t>
            </a:r>
            <a:r>
              <a:rPr lang="en-US" sz="1400" dirty="0"/>
              <a:t>de Champlain establishes a botanical garden in Canada near Mount Royal (Montreal). </a:t>
            </a:r>
          </a:p>
          <a:p>
            <a:r>
              <a:rPr lang="en-US" dirty="0"/>
              <a:t>	</a:t>
            </a:r>
          </a:p>
        </p:txBody>
      </p:sp>
      <p:sp>
        <p:nvSpPr>
          <p:cNvPr id="21" name="Rectangle 20"/>
          <p:cNvSpPr/>
          <p:nvPr/>
        </p:nvSpPr>
        <p:spPr>
          <a:xfrm>
            <a:off x="6553200" y="2967334"/>
            <a:ext cx="2590800" cy="1077218"/>
          </a:xfrm>
          <a:prstGeom prst="rect">
            <a:avLst/>
          </a:prstGeom>
        </p:spPr>
        <p:txBody>
          <a:bodyPr wrap="square">
            <a:spAutoFit/>
          </a:bodyPr>
          <a:lstStyle/>
          <a:p>
            <a:endParaRPr lang="en-US" dirty="0"/>
          </a:p>
          <a:p>
            <a:r>
              <a:rPr lang="en-US" sz="1400" dirty="0"/>
              <a:t>The number of settlers in the colonies is estimated at 210. </a:t>
            </a:r>
          </a:p>
          <a:p>
            <a:r>
              <a:rPr lang="en-US" dirty="0"/>
              <a:t>	</a:t>
            </a:r>
          </a:p>
        </p:txBody>
      </p:sp>
      <p:sp>
        <p:nvSpPr>
          <p:cNvPr id="23" name="Rectangle 22"/>
          <p:cNvSpPr/>
          <p:nvPr/>
        </p:nvSpPr>
        <p:spPr>
          <a:xfrm>
            <a:off x="0" y="4953000"/>
            <a:ext cx="782782" cy="646331"/>
          </a:xfrm>
          <a:prstGeom prst="rect">
            <a:avLst/>
          </a:prstGeom>
        </p:spPr>
        <p:txBody>
          <a:bodyPr wrap="square">
            <a:spAutoFit/>
          </a:bodyPr>
          <a:lstStyle/>
          <a:p>
            <a:r>
              <a:rPr lang="en-US" b="1" dirty="0"/>
              <a:t>1611 </a:t>
            </a:r>
            <a:r>
              <a:rPr lang="en-US" dirty="0"/>
              <a:t>	</a:t>
            </a:r>
          </a:p>
        </p:txBody>
      </p:sp>
      <p:sp>
        <p:nvSpPr>
          <p:cNvPr id="25" name="Rectangle 24"/>
          <p:cNvSpPr/>
          <p:nvPr/>
        </p:nvSpPr>
        <p:spPr>
          <a:xfrm>
            <a:off x="6546273" y="4800600"/>
            <a:ext cx="2597727" cy="1600438"/>
          </a:xfrm>
          <a:prstGeom prst="rect">
            <a:avLst/>
          </a:prstGeom>
        </p:spPr>
        <p:txBody>
          <a:bodyPr wrap="square">
            <a:spAutoFit/>
          </a:bodyPr>
          <a:lstStyle/>
          <a:p>
            <a:r>
              <a:rPr lang="en-US" sz="1400" dirty="0" smtClean="0"/>
              <a:t>First </a:t>
            </a:r>
            <a:r>
              <a:rPr lang="en-US" sz="1400" dirty="0"/>
              <a:t>recorded recreation of European settlers is a game of bowls, played in Jamestown. </a:t>
            </a:r>
          </a:p>
          <a:p>
            <a:endParaRPr lang="en-US" sz="1400" dirty="0" smtClean="0"/>
          </a:p>
          <a:p>
            <a:r>
              <a:rPr lang="en-US" sz="1400" dirty="0" smtClean="0"/>
              <a:t>First </a:t>
            </a:r>
            <a:r>
              <a:rPr lang="en-US" sz="1400" dirty="0"/>
              <a:t>Presbyterian congregation is established in Virginia. </a:t>
            </a:r>
          </a:p>
          <a:p>
            <a:r>
              <a:rPr lang="en-US" sz="1400"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1" y="234141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28" y="4267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1612 </a:t>
            </a:r>
            <a:r>
              <a:rPr lang="en-US" dirty="0"/>
              <a:t>	</a:t>
            </a:r>
          </a:p>
        </p:txBody>
      </p:sp>
      <p:sp>
        <p:nvSpPr>
          <p:cNvPr id="3" name="Rectangle 2"/>
          <p:cNvSpPr/>
          <p:nvPr/>
        </p:nvSpPr>
        <p:spPr>
          <a:xfrm>
            <a:off x="3380509" y="612339"/>
            <a:ext cx="3172691" cy="1846659"/>
          </a:xfrm>
          <a:prstGeom prst="rect">
            <a:avLst/>
          </a:prstGeom>
        </p:spPr>
        <p:txBody>
          <a:bodyPr wrap="square">
            <a:spAutoFit/>
          </a:bodyPr>
          <a:lstStyle/>
          <a:p>
            <a:r>
              <a:rPr lang="en-US" sz="1200" dirty="0" smtClean="0"/>
              <a:t>First </a:t>
            </a:r>
            <a:r>
              <a:rPr lang="en-US" sz="1200" dirty="0"/>
              <a:t>American bricks are made in Virginia. </a:t>
            </a:r>
            <a:endParaRPr lang="en-US" sz="1200" dirty="0" smtClean="0"/>
          </a:p>
          <a:p>
            <a:endParaRPr lang="en-US" sz="1200" dirty="0"/>
          </a:p>
          <a:p>
            <a:r>
              <a:rPr lang="en-US" sz="1200" dirty="0" smtClean="0"/>
              <a:t>Captain </a:t>
            </a:r>
            <a:r>
              <a:rPr lang="en-US" sz="1200" dirty="0"/>
              <a:t>John Smith publishes </a:t>
            </a:r>
            <a:r>
              <a:rPr lang="en-US" sz="1200" i="1" dirty="0"/>
              <a:t>A Map of Virginia </a:t>
            </a:r>
            <a:r>
              <a:rPr lang="en-US" sz="1200" dirty="0"/>
              <a:t>giving geological features and a description of the </a:t>
            </a:r>
            <a:r>
              <a:rPr lang="en-US" sz="1200" dirty="0" smtClean="0"/>
              <a:t>area.</a:t>
            </a:r>
          </a:p>
          <a:p>
            <a:r>
              <a:rPr lang="en-US" sz="1200" dirty="0" smtClean="0"/>
              <a:t> </a:t>
            </a:r>
            <a:endParaRPr lang="en-US" sz="1200" dirty="0"/>
          </a:p>
          <a:p>
            <a:r>
              <a:rPr lang="en-US" sz="1200" dirty="0" smtClean="0"/>
              <a:t> </a:t>
            </a:r>
            <a:r>
              <a:rPr lang="en-US" sz="1200" b="1" dirty="0"/>
              <a:t>John Rolfe </a:t>
            </a:r>
            <a:r>
              <a:rPr lang="en-US" sz="1200" dirty="0"/>
              <a:t>discovers method of curing tobacco so that large amounts can be exported. </a:t>
            </a:r>
          </a:p>
          <a:p>
            <a:r>
              <a:rPr lang="en-US" dirty="0"/>
              <a:t>	</a:t>
            </a:r>
          </a:p>
        </p:txBody>
      </p:sp>
      <p:sp>
        <p:nvSpPr>
          <p:cNvPr id="4" name="Rectangle 3"/>
          <p:cNvSpPr/>
          <p:nvPr/>
        </p:nvSpPr>
        <p:spPr>
          <a:xfrm>
            <a:off x="6553200" y="612899"/>
            <a:ext cx="2590801" cy="1077218"/>
          </a:xfrm>
          <a:prstGeom prst="rect">
            <a:avLst/>
          </a:prstGeom>
        </p:spPr>
        <p:txBody>
          <a:bodyPr wrap="square">
            <a:spAutoFit/>
          </a:bodyPr>
          <a:lstStyle/>
          <a:p>
            <a:endParaRPr lang="en-US" dirty="0"/>
          </a:p>
          <a:p>
            <a:r>
              <a:rPr lang="en-US" sz="1400" dirty="0"/>
              <a:t>Dutch use Manhattan Island as a fur-trading center. </a:t>
            </a:r>
          </a:p>
          <a:p>
            <a:r>
              <a:rPr lang="en-US" dirty="0"/>
              <a:t>	</a:t>
            </a:r>
          </a:p>
        </p:txBody>
      </p:sp>
      <p:sp>
        <p:nvSpPr>
          <p:cNvPr id="6" name="Rectangle 5"/>
          <p:cNvSpPr/>
          <p:nvPr/>
        </p:nvSpPr>
        <p:spPr>
          <a:xfrm>
            <a:off x="-6928" y="2505670"/>
            <a:ext cx="768927" cy="646331"/>
          </a:xfrm>
          <a:prstGeom prst="rect">
            <a:avLst/>
          </a:prstGeom>
        </p:spPr>
        <p:txBody>
          <a:bodyPr wrap="square">
            <a:spAutoFit/>
          </a:bodyPr>
          <a:lstStyle/>
          <a:p>
            <a:r>
              <a:rPr lang="en-US" b="1" dirty="0"/>
              <a:t>1613 </a:t>
            </a:r>
            <a:r>
              <a:rPr lang="en-US" dirty="0"/>
              <a:t>	</a:t>
            </a:r>
          </a:p>
        </p:txBody>
      </p:sp>
      <p:sp>
        <p:nvSpPr>
          <p:cNvPr id="7" name="Rectangle 6"/>
          <p:cNvSpPr/>
          <p:nvPr/>
        </p:nvSpPr>
        <p:spPr>
          <a:xfrm>
            <a:off x="782782" y="2505670"/>
            <a:ext cx="2597727" cy="1015663"/>
          </a:xfrm>
          <a:prstGeom prst="rect">
            <a:avLst/>
          </a:prstGeom>
        </p:spPr>
        <p:txBody>
          <a:bodyPr wrap="square">
            <a:spAutoFit/>
          </a:bodyPr>
          <a:lstStyle/>
          <a:p>
            <a:r>
              <a:rPr lang="en-US" sz="1400" dirty="0" smtClean="0"/>
              <a:t>English </a:t>
            </a:r>
            <a:r>
              <a:rPr lang="en-US" sz="1400" dirty="0"/>
              <a:t>colonists from Virginia destroy rival French colony on Mount Desert Island, Maine. </a:t>
            </a:r>
          </a:p>
          <a:p>
            <a:r>
              <a:rPr lang="en-US" dirty="0"/>
              <a:t>	</a:t>
            </a:r>
          </a:p>
        </p:txBody>
      </p:sp>
      <p:sp>
        <p:nvSpPr>
          <p:cNvPr id="10" name="Rectangle 9"/>
          <p:cNvSpPr/>
          <p:nvPr/>
        </p:nvSpPr>
        <p:spPr>
          <a:xfrm>
            <a:off x="3380509" y="2413338"/>
            <a:ext cx="3172691" cy="1877437"/>
          </a:xfrm>
          <a:prstGeom prst="rect">
            <a:avLst/>
          </a:prstGeom>
        </p:spPr>
        <p:txBody>
          <a:bodyPr wrap="square">
            <a:spAutoFit/>
          </a:bodyPr>
          <a:lstStyle/>
          <a:p>
            <a:r>
              <a:rPr lang="en-US" sz="1400" dirty="0" smtClean="0"/>
              <a:t>Large-scale </a:t>
            </a:r>
            <a:r>
              <a:rPr lang="en-US" sz="1400" dirty="0"/>
              <a:t>cultivation of tobacco begins in Jamestown. </a:t>
            </a:r>
            <a:endParaRPr lang="en-US" sz="1400" dirty="0" smtClean="0"/>
          </a:p>
          <a:p>
            <a:endParaRPr lang="en-US" sz="1400" dirty="0"/>
          </a:p>
          <a:p>
            <a:r>
              <a:rPr lang="en-US" sz="1400" dirty="0" smtClean="0"/>
              <a:t>John </a:t>
            </a:r>
            <a:r>
              <a:rPr lang="en-US" sz="1400" dirty="0"/>
              <a:t>Rolfe crosses tobacco from the West Indies with native plants, producing a hybrid that quickly becomes popular in England. </a:t>
            </a:r>
          </a:p>
          <a:p>
            <a:r>
              <a:rPr lang="en-US" dirty="0"/>
              <a:t>	</a:t>
            </a:r>
          </a:p>
        </p:txBody>
      </p:sp>
      <p:sp>
        <p:nvSpPr>
          <p:cNvPr id="20" name="Rectangle 19"/>
          <p:cNvSpPr/>
          <p:nvPr/>
        </p:nvSpPr>
        <p:spPr>
          <a:xfrm>
            <a:off x="6553200" y="2371866"/>
            <a:ext cx="2583872" cy="1969770"/>
          </a:xfrm>
          <a:prstGeom prst="rect">
            <a:avLst/>
          </a:prstGeom>
        </p:spPr>
        <p:txBody>
          <a:bodyPr wrap="square">
            <a:spAutoFit/>
          </a:bodyPr>
          <a:lstStyle/>
          <a:p>
            <a:r>
              <a:rPr lang="en-US" sz="1200" dirty="0" smtClean="0"/>
              <a:t>Champlain </a:t>
            </a:r>
            <a:r>
              <a:rPr lang="en-US" sz="1200" dirty="0"/>
              <a:t>publishes the first account of his explorations in the New World. </a:t>
            </a:r>
          </a:p>
          <a:p>
            <a:endParaRPr lang="en-US" sz="1200" dirty="0" smtClean="0"/>
          </a:p>
          <a:p>
            <a:r>
              <a:rPr lang="en-US" sz="1200" dirty="0" smtClean="0"/>
              <a:t>Reverent </a:t>
            </a:r>
            <a:r>
              <a:rPr lang="en-US" sz="1200" dirty="0"/>
              <a:t>Alexander Whitaker writes to London of </a:t>
            </a:r>
            <a:r>
              <a:rPr lang="en-US" sz="1200" i="1" dirty="0"/>
              <a:t>Good News from Virginia </a:t>
            </a:r>
            <a:r>
              <a:rPr lang="en-US" sz="1200" dirty="0"/>
              <a:t>describing an ideal land. </a:t>
            </a:r>
            <a:endParaRPr lang="en-US" sz="1200" dirty="0" smtClean="0"/>
          </a:p>
          <a:p>
            <a:endParaRPr lang="en-US" sz="1200" dirty="0" smtClean="0"/>
          </a:p>
          <a:p>
            <a:r>
              <a:rPr lang="en-US" sz="1200" b="1" dirty="0" smtClean="0"/>
              <a:t>Pocahontas </a:t>
            </a:r>
            <a:r>
              <a:rPr lang="en-US" sz="1200" dirty="0"/>
              <a:t>is the first Indian convert to Protestant Christianity in Virginia. </a:t>
            </a:r>
          </a:p>
          <a:p>
            <a:r>
              <a:rPr lang="en-US" sz="1400" dirty="0"/>
              <a:t>	</a:t>
            </a:r>
          </a:p>
        </p:txBody>
      </p:sp>
      <p:sp>
        <p:nvSpPr>
          <p:cNvPr id="21" name="Rectangle 20"/>
          <p:cNvSpPr/>
          <p:nvPr/>
        </p:nvSpPr>
        <p:spPr>
          <a:xfrm>
            <a:off x="-6928" y="5236696"/>
            <a:ext cx="761999" cy="646331"/>
          </a:xfrm>
          <a:prstGeom prst="rect">
            <a:avLst/>
          </a:prstGeom>
        </p:spPr>
        <p:txBody>
          <a:bodyPr wrap="square">
            <a:spAutoFit/>
          </a:bodyPr>
          <a:lstStyle/>
          <a:p>
            <a:r>
              <a:rPr lang="en-US" b="1" dirty="0"/>
              <a:t>1614 </a:t>
            </a:r>
            <a:r>
              <a:rPr lang="en-US" dirty="0"/>
              <a:t>	</a:t>
            </a:r>
          </a:p>
        </p:txBody>
      </p:sp>
      <p:sp>
        <p:nvSpPr>
          <p:cNvPr id="22" name="Rectangle 21"/>
          <p:cNvSpPr/>
          <p:nvPr/>
        </p:nvSpPr>
        <p:spPr>
          <a:xfrm>
            <a:off x="762000" y="4267200"/>
            <a:ext cx="2590800" cy="3231654"/>
          </a:xfrm>
          <a:prstGeom prst="rect">
            <a:avLst/>
          </a:prstGeom>
        </p:spPr>
        <p:txBody>
          <a:bodyPr wrap="square">
            <a:spAutoFit/>
          </a:bodyPr>
          <a:lstStyle/>
          <a:p>
            <a:r>
              <a:rPr lang="en-US" sz="1200" dirty="0" smtClean="0"/>
              <a:t>John </a:t>
            </a:r>
            <a:r>
              <a:rPr lang="en-US" sz="1200" dirty="0"/>
              <a:t>Smith explores the coast of New England, hoping to start a settlement there. </a:t>
            </a:r>
          </a:p>
          <a:p>
            <a:endParaRPr lang="en-US" sz="1200" dirty="0"/>
          </a:p>
          <a:p>
            <a:r>
              <a:rPr lang="en-US" sz="1200" dirty="0" err="1"/>
              <a:t>Adriaen</a:t>
            </a:r>
            <a:r>
              <a:rPr lang="en-US" sz="1200" dirty="0"/>
              <a:t> Block, Dutch navigator, explores Long Island Sound, Connecticut River, and Narragansett Bay; he makes a map of the region. </a:t>
            </a:r>
          </a:p>
          <a:p>
            <a:endParaRPr lang="en-US" sz="1200" dirty="0" smtClean="0"/>
          </a:p>
          <a:p>
            <a:r>
              <a:rPr lang="en-US" sz="1200" dirty="0" smtClean="0"/>
              <a:t>Dutch </a:t>
            </a:r>
            <a:r>
              <a:rPr lang="en-US" sz="1200" dirty="0"/>
              <a:t>build a fur-trading post called Fort Nassau at Albany. </a:t>
            </a:r>
            <a:endParaRPr lang="en-US" sz="1200" dirty="0" smtClean="0"/>
          </a:p>
          <a:p>
            <a:endParaRPr lang="en-US" sz="1200" dirty="0"/>
          </a:p>
          <a:p>
            <a:r>
              <a:rPr lang="en-US" sz="1200" dirty="0" smtClean="0"/>
              <a:t>English </a:t>
            </a:r>
            <a:r>
              <a:rPr lang="en-US" sz="1200" dirty="0"/>
              <a:t>colonists destroy the French colony at Port Royal, Nova Scotia. </a:t>
            </a:r>
          </a:p>
          <a:p>
            <a:r>
              <a:rPr lang="en-US" dirty="0"/>
              <a:t>	</a:t>
            </a:r>
          </a:p>
          <a:p>
            <a:r>
              <a:rPr lang="en-US" dirty="0"/>
              <a:t>	</a:t>
            </a:r>
          </a:p>
        </p:txBody>
      </p:sp>
      <p:sp>
        <p:nvSpPr>
          <p:cNvPr id="23" name="Rectangle 22"/>
          <p:cNvSpPr/>
          <p:nvPr/>
        </p:nvSpPr>
        <p:spPr>
          <a:xfrm>
            <a:off x="6553200" y="4293283"/>
            <a:ext cx="2583872" cy="1446550"/>
          </a:xfrm>
          <a:prstGeom prst="rect">
            <a:avLst/>
          </a:prstGeom>
        </p:spPr>
        <p:txBody>
          <a:bodyPr wrap="square">
            <a:spAutoFit/>
          </a:bodyPr>
          <a:lstStyle/>
          <a:p>
            <a:r>
              <a:rPr lang="en-US" sz="1400" dirty="0" smtClean="0"/>
              <a:t>First </a:t>
            </a:r>
            <a:r>
              <a:rPr lang="en-US" sz="1400" dirty="0"/>
              <a:t>important lottery in the English colonies is held by the Virginia Company. The prize is </a:t>
            </a:r>
          </a:p>
          <a:p>
            <a:r>
              <a:rPr lang="en-US" sz="1400" dirty="0" smtClean="0"/>
              <a:t>4500 </a:t>
            </a:r>
            <a:r>
              <a:rPr lang="en-US" sz="1400" dirty="0"/>
              <a:t>English crowns. </a:t>
            </a:r>
          </a:p>
          <a:p>
            <a:r>
              <a:rPr lang="en-US" sz="1400" dirty="0"/>
              <a:t>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810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1615 </a:t>
            </a:r>
            <a:r>
              <a:rPr lang="en-US" dirty="0"/>
              <a:t>	</a:t>
            </a:r>
          </a:p>
        </p:txBody>
      </p:sp>
      <p:sp>
        <p:nvSpPr>
          <p:cNvPr id="3" name="Rectangle 2"/>
          <p:cNvSpPr/>
          <p:nvPr/>
        </p:nvSpPr>
        <p:spPr>
          <a:xfrm>
            <a:off x="775855" y="609600"/>
            <a:ext cx="2576945" cy="954107"/>
          </a:xfrm>
          <a:prstGeom prst="rect">
            <a:avLst/>
          </a:prstGeom>
        </p:spPr>
        <p:txBody>
          <a:bodyPr wrap="square">
            <a:spAutoFit/>
          </a:bodyPr>
          <a:lstStyle/>
          <a:p>
            <a:r>
              <a:rPr lang="en-US" sz="1400" dirty="0" smtClean="0"/>
              <a:t>Franciscan </a:t>
            </a:r>
            <a:r>
              <a:rPr lang="en-US" sz="1400" dirty="0"/>
              <a:t>friars (monks) arrive in Quebec and begin French missionary activity. </a:t>
            </a:r>
          </a:p>
          <a:p>
            <a:r>
              <a:rPr lang="en-US" sz="1400" dirty="0"/>
              <a:t>	</a:t>
            </a:r>
          </a:p>
        </p:txBody>
      </p:sp>
      <p:sp>
        <p:nvSpPr>
          <p:cNvPr id="4" name="Rectangle 3"/>
          <p:cNvSpPr/>
          <p:nvPr/>
        </p:nvSpPr>
        <p:spPr>
          <a:xfrm>
            <a:off x="775855" y="1665100"/>
            <a:ext cx="2576945" cy="1231106"/>
          </a:xfrm>
          <a:prstGeom prst="rect">
            <a:avLst/>
          </a:prstGeom>
        </p:spPr>
        <p:txBody>
          <a:bodyPr wrap="square">
            <a:spAutoFit/>
          </a:bodyPr>
          <a:lstStyle/>
          <a:p>
            <a:r>
              <a:rPr lang="en-US" sz="1400" dirty="0" smtClean="0"/>
              <a:t>William </a:t>
            </a:r>
            <a:r>
              <a:rPr lang="en-US" sz="1400" dirty="0"/>
              <a:t>Baffin, English explorer, searches for the Northwest Passage, sailing far into Baffin Bay. </a:t>
            </a:r>
          </a:p>
          <a:p>
            <a:r>
              <a:rPr lang="en-US" dirty="0"/>
              <a:t>	</a:t>
            </a:r>
          </a:p>
        </p:txBody>
      </p:sp>
      <p:sp>
        <p:nvSpPr>
          <p:cNvPr id="6" name="Rectangle 5"/>
          <p:cNvSpPr/>
          <p:nvPr/>
        </p:nvSpPr>
        <p:spPr>
          <a:xfrm>
            <a:off x="0" y="2553562"/>
            <a:ext cx="762000" cy="646331"/>
          </a:xfrm>
          <a:prstGeom prst="rect">
            <a:avLst/>
          </a:prstGeom>
        </p:spPr>
        <p:txBody>
          <a:bodyPr wrap="square">
            <a:spAutoFit/>
          </a:bodyPr>
          <a:lstStyle/>
          <a:p>
            <a:r>
              <a:rPr lang="en-US" b="1" dirty="0"/>
              <a:t>1616 </a:t>
            </a:r>
            <a:r>
              <a:rPr lang="en-US" dirty="0"/>
              <a:t>	</a:t>
            </a:r>
          </a:p>
        </p:txBody>
      </p:sp>
      <p:sp>
        <p:nvSpPr>
          <p:cNvPr id="7" name="Rectangle 6"/>
          <p:cNvSpPr/>
          <p:nvPr/>
        </p:nvSpPr>
        <p:spPr>
          <a:xfrm>
            <a:off x="6567055" y="1676400"/>
            <a:ext cx="2576945" cy="2400657"/>
          </a:xfrm>
          <a:prstGeom prst="rect">
            <a:avLst/>
          </a:prstGeom>
        </p:spPr>
        <p:txBody>
          <a:bodyPr wrap="square">
            <a:spAutoFit/>
          </a:bodyPr>
          <a:lstStyle/>
          <a:p>
            <a:r>
              <a:rPr lang="en-US" sz="1200" dirty="0" smtClean="0"/>
              <a:t>Captain </a:t>
            </a:r>
            <a:r>
              <a:rPr lang="en-US" sz="1200" dirty="0"/>
              <a:t>John Smith writes </a:t>
            </a:r>
            <a:r>
              <a:rPr lang="en-US" sz="1200" i="1" dirty="0"/>
              <a:t>Description of New England </a:t>
            </a:r>
            <a:r>
              <a:rPr lang="en-US" sz="1200" dirty="0"/>
              <a:t>telling of the excellent farming and fishing conditions and including the first accurate map of the area. </a:t>
            </a:r>
            <a:endParaRPr lang="en-US" sz="1200" dirty="0" smtClean="0"/>
          </a:p>
          <a:p>
            <a:endParaRPr lang="en-US" sz="1200" dirty="0"/>
          </a:p>
          <a:p>
            <a:r>
              <a:rPr lang="en-US" sz="1200" dirty="0" smtClean="0"/>
              <a:t>Oil </a:t>
            </a:r>
            <a:r>
              <a:rPr lang="en-US" sz="1200" dirty="0"/>
              <a:t>painting of Pocahontas is done by anonymous artist. </a:t>
            </a:r>
            <a:endParaRPr lang="en-US" sz="1200" dirty="0" smtClean="0"/>
          </a:p>
          <a:p>
            <a:endParaRPr lang="en-US" sz="1200" dirty="0"/>
          </a:p>
          <a:p>
            <a:r>
              <a:rPr lang="en-US" sz="1200" dirty="0" smtClean="0"/>
              <a:t>Smallpox </a:t>
            </a:r>
            <a:r>
              <a:rPr lang="en-US" sz="1200" dirty="0"/>
              <a:t>epidemic kills almost all of the Indians in New England. </a:t>
            </a:r>
          </a:p>
          <a:p>
            <a:r>
              <a:rPr lang="en-US" dirty="0"/>
              <a:t>	</a:t>
            </a:r>
          </a:p>
        </p:txBody>
      </p:sp>
      <p:sp>
        <p:nvSpPr>
          <p:cNvPr id="10" name="Rectangle 9"/>
          <p:cNvSpPr/>
          <p:nvPr/>
        </p:nvSpPr>
        <p:spPr>
          <a:xfrm>
            <a:off x="0" y="4077057"/>
            <a:ext cx="732445" cy="646331"/>
          </a:xfrm>
          <a:prstGeom prst="rect">
            <a:avLst/>
          </a:prstGeom>
        </p:spPr>
        <p:txBody>
          <a:bodyPr wrap="square">
            <a:spAutoFit/>
          </a:bodyPr>
          <a:lstStyle/>
          <a:p>
            <a:r>
              <a:rPr lang="en-US" b="1" dirty="0"/>
              <a:t>1617 </a:t>
            </a:r>
            <a:r>
              <a:rPr lang="en-US" dirty="0"/>
              <a:t>	</a:t>
            </a:r>
          </a:p>
        </p:txBody>
      </p:sp>
      <p:sp>
        <p:nvSpPr>
          <p:cNvPr id="20" name="Rectangle 19"/>
          <p:cNvSpPr/>
          <p:nvPr/>
        </p:nvSpPr>
        <p:spPr>
          <a:xfrm>
            <a:off x="3352800" y="3840263"/>
            <a:ext cx="3214255" cy="954107"/>
          </a:xfrm>
          <a:prstGeom prst="rect">
            <a:avLst/>
          </a:prstGeom>
        </p:spPr>
        <p:txBody>
          <a:bodyPr wrap="square">
            <a:spAutoFit/>
          </a:bodyPr>
          <a:lstStyle/>
          <a:p>
            <a:r>
              <a:rPr lang="en-US" sz="1400" dirty="0" smtClean="0"/>
              <a:t>Tobacco </a:t>
            </a:r>
            <a:r>
              <a:rPr lang="en-US" sz="1400" dirty="0"/>
              <a:t>becomes the major industry in the New world. 50,000 lbs. are exported to England. </a:t>
            </a:r>
          </a:p>
          <a:p>
            <a:r>
              <a:rPr lang="en-US" sz="1400" dirty="0"/>
              <a:t>	</a:t>
            </a:r>
          </a:p>
        </p:txBody>
      </p:sp>
      <p:sp>
        <p:nvSpPr>
          <p:cNvPr id="21" name="Rectangle 20"/>
          <p:cNvSpPr/>
          <p:nvPr/>
        </p:nvSpPr>
        <p:spPr>
          <a:xfrm>
            <a:off x="6553200" y="3877270"/>
            <a:ext cx="2590800" cy="1015663"/>
          </a:xfrm>
          <a:prstGeom prst="rect">
            <a:avLst/>
          </a:prstGeom>
        </p:spPr>
        <p:txBody>
          <a:bodyPr wrap="square">
            <a:spAutoFit/>
          </a:bodyPr>
          <a:lstStyle/>
          <a:p>
            <a:r>
              <a:rPr lang="en-US" sz="1400" dirty="0" smtClean="0"/>
              <a:t>Criminals </a:t>
            </a:r>
            <a:r>
              <a:rPr lang="en-US" sz="1400" dirty="0"/>
              <a:t>in England are transported to Virginia as punishment. </a:t>
            </a:r>
          </a:p>
          <a:p>
            <a:r>
              <a:rPr lang="en-US" dirty="0"/>
              <a:t>	</a:t>
            </a:r>
          </a:p>
        </p:txBody>
      </p:sp>
      <p:sp>
        <p:nvSpPr>
          <p:cNvPr id="22" name="Rectangle 21"/>
          <p:cNvSpPr/>
          <p:nvPr/>
        </p:nvSpPr>
        <p:spPr>
          <a:xfrm>
            <a:off x="-34636" y="5257800"/>
            <a:ext cx="767081" cy="646331"/>
          </a:xfrm>
          <a:prstGeom prst="rect">
            <a:avLst/>
          </a:prstGeom>
        </p:spPr>
        <p:txBody>
          <a:bodyPr wrap="square">
            <a:spAutoFit/>
          </a:bodyPr>
          <a:lstStyle/>
          <a:p>
            <a:r>
              <a:rPr lang="en-US" b="1" dirty="0"/>
              <a:t>1618 </a:t>
            </a:r>
            <a:r>
              <a:rPr lang="en-US" dirty="0"/>
              <a:t>	</a:t>
            </a:r>
          </a:p>
        </p:txBody>
      </p:sp>
      <p:sp>
        <p:nvSpPr>
          <p:cNvPr id="23" name="Rectangle 22"/>
          <p:cNvSpPr/>
          <p:nvPr/>
        </p:nvSpPr>
        <p:spPr>
          <a:xfrm>
            <a:off x="3352800" y="4892933"/>
            <a:ext cx="3200400" cy="1077218"/>
          </a:xfrm>
          <a:prstGeom prst="rect">
            <a:avLst/>
          </a:prstGeom>
        </p:spPr>
        <p:txBody>
          <a:bodyPr wrap="square">
            <a:spAutoFit/>
          </a:bodyPr>
          <a:lstStyle/>
          <a:p>
            <a:endParaRPr lang="en-US" dirty="0"/>
          </a:p>
          <a:p>
            <a:r>
              <a:rPr lang="en-US" sz="1400" dirty="0"/>
              <a:t>Colonists begin growing wheat in Jamestown. </a:t>
            </a:r>
          </a:p>
          <a:p>
            <a:r>
              <a:rPr lang="en-US" dirty="0"/>
              <a:t>	</a:t>
            </a:r>
          </a:p>
        </p:txBody>
      </p:sp>
      <p:sp>
        <p:nvSpPr>
          <p:cNvPr id="24" name="Rectangle 23"/>
          <p:cNvSpPr/>
          <p:nvPr/>
        </p:nvSpPr>
        <p:spPr>
          <a:xfrm>
            <a:off x="6553200" y="4873079"/>
            <a:ext cx="2590800" cy="1415772"/>
          </a:xfrm>
          <a:prstGeom prst="rect">
            <a:avLst/>
          </a:prstGeom>
        </p:spPr>
        <p:txBody>
          <a:bodyPr wrap="square">
            <a:spAutoFit/>
          </a:bodyPr>
          <a:lstStyle/>
          <a:p>
            <a:r>
              <a:rPr lang="en-US" sz="1200" dirty="0" smtClean="0"/>
              <a:t>Women </a:t>
            </a:r>
            <a:r>
              <a:rPr lang="en-US" sz="1200" dirty="0"/>
              <a:t>arrive in Virginia. This brings stability to the settlement. </a:t>
            </a:r>
          </a:p>
          <a:p>
            <a:endParaRPr lang="en-US" sz="1200" dirty="0"/>
          </a:p>
          <a:p>
            <a:r>
              <a:rPr lang="en-US" sz="1200" dirty="0" smtClean="0"/>
              <a:t>Dancing</a:t>
            </a:r>
            <a:r>
              <a:rPr lang="en-US" sz="1200" dirty="0"/>
              <a:t>, fiddling, card playing, hunting, and fishing are forbidden on Sunday in Virginia. </a:t>
            </a:r>
          </a:p>
          <a:p>
            <a:r>
              <a:rPr lang="en-US" sz="1400"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362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4636" y="5029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155605"/>
            <a:ext cx="1107996" cy="369332"/>
          </a:xfrm>
          <a:prstGeom prst="rect">
            <a:avLst/>
          </a:prstGeom>
        </p:spPr>
        <p:txBody>
          <a:bodyPr wrap="none">
            <a:spAutoFit/>
          </a:bodyPr>
          <a:lstStyle/>
          <a:p>
            <a:r>
              <a:rPr lang="en-US" b="1" dirty="0"/>
              <a:t>1619 </a:t>
            </a:r>
            <a:r>
              <a:rPr lang="en-US" dirty="0"/>
              <a:t>	</a:t>
            </a:r>
          </a:p>
        </p:txBody>
      </p:sp>
      <p:sp>
        <p:nvSpPr>
          <p:cNvPr id="3" name="Rectangle 2"/>
          <p:cNvSpPr/>
          <p:nvPr/>
        </p:nvSpPr>
        <p:spPr>
          <a:xfrm>
            <a:off x="762000" y="647773"/>
            <a:ext cx="2590800" cy="1815882"/>
          </a:xfrm>
          <a:prstGeom prst="rect">
            <a:avLst/>
          </a:prstGeom>
        </p:spPr>
        <p:txBody>
          <a:bodyPr wrap="square">
            <a:spAutoFit/>
          </a:bodyPr>
          <a:lstStyle/>
          <a:p>
            <a:r>
              <a:rPr lang="en-US" sz="1400" b="1" i="1" dirty="0" smtClean="0"/>
              <a:t>House </a:t>
            </a:r>
            <a:r>
              <a:rPr lang="en-US" sz="1400" b="1" i="1" dirty="0"/>
              <a:t>of Burgesses, </a:t>
            </a:r>
            <a:r>
              <a:rPr lang="en-US" sz="1400" dirty="0"/>
              <a:t>first colonial legislature, meets for the first time in Jamestown. </a:t>
            </a:r>
            <a:endParaRPr lang="en-US" sz="1400" dirty="0" smtClean="0"/>
          </a:p>
          <a:p>
            <a:endParaRPr lang="en-US" sz="1400" dirty="0"/>
          </a:p>
          <a:p>
            <a:r>
              <a:rPr lang="en-US" sz="1400" dirty="0" smtClean="0"/>
              <a:t>Dutch </a:t>
            </a:r>
            <a:r>
              <a:rPr lang="en-US" sz="1400" dirty="0"/>
              <a:t>ship carries </a:t>
            </a:r>
            <a:r>
              <a:rPr lang="en-US" sz="1400" b="1" dirty="0"/>
              <a:t>first Negroes </a:t>
            </a:r>
            <a:r>
              <a:rPr lang="en-US" sz="1400" dirty="0"/>
              <a:t>to Jamestown and sells them as slaves to colonists. </a:t>
            </a:r>
          </a:p>
          <a:p>
            <a:r>
              <a:rPr lang="en-US" sz="1400" dirty="0"/>
              <a:t>	</a:t>
            </a:r>
          </a:p>
        </p:txBody>
      </p:sp>
      <p:sp>
        <p:nvSpPr>
          <p:cNvPr id="4" name="Rectangle 3"/>
          <p:cNvSpPr/>
          <p:nvPr/>
        </p:nvSpPr>
        <p:spPr>
          <a:xfrm>
            <a:off x="6587836" y="761762"/>
            <a:ext cx="2590800" cy="1600438"/>
          </a:xfrm>
          <a:prstGeom prst="rect">
            <a:avLst/>
          </a:prstGeom>
        </p:spPr>
        <p:txBody>
          <a:bodyPr wrap="square">
            <a:spAutoFit/>
          </a:bodyPr>
          <a:lstStyle/>
          <a:p>
            <a:r>
              <a:rPr lang="en-US" sz="1400" dirty="0" smtClean="0"/>
              <a:t>Population </a:t>
            </a:r>
            <a:r>
              <a:rPr lang="en-US" sz="1400" dirty="0"/>
              <a:t>of Virginia is approximately 2000. </a:t>
            </a:r>
          </a:p>
          <a:p>
            <a:endParaRPr lang="en-US" sz="1400" dirty="0" smtClean="0"/>
          </a:p>
          <a:p>
            <a:r>
              <a:rPr lang="en-US" sz="1400" dirty="0" smtClean="0"/>
              <a:t>Everyone </a:t>
            </a:r>
            <a:r>
              <a:rPr lang="en-US" sz="1400" dirty="0"/>
              <a:t>is required to attend religious services on the Sabbath in Virginia. </a:t>
            </a:r>
          </a:p>
          <a:p>
            <a:r>
              <a:rPr lang="en-US" sz="1400" dirty="0"/>
              <a:t>	</a:t>
            </a:r>
          </a:p>
        </p:txBody>
      </p:sp>
      <p:sp>
        <p:nvSpPr>
          <p:cNvPr id="6" name="Rectangle 5"/>
          <p:cNvSpPr/>
          <p:nvPr/>
        </p:nvSpPr>
        <p:spPr>
          <a:xfrm>
            <a:off x="-20782" y="2951018"/>
            <a:ext cx="782782" cy="646331"/>
          </a:xfrm>
          <a:prstGeom prst="rect">
            <a:avLst/>
          </a:prstGeom>
        </p:spPr>
        <p:txBody>
          <a:bodyPr wrap="square">
            <a:spAutoFit/>
          </a:bodyPr>
          <a:lstStyle/>
          <a:p>
            <a:r>
              <a:rPr lang="en-US" b="1" dirty="0"/>
              <a:t>1620 </a:t>
            </a:r>
            <a:r>
              <a:rPr lang="en-US" dirty="0"/>
              <a:t>	</a:t>
            </a:r>
          </a:p>
        </p:txBody>
      </p:sp>
      <p:sp>
        <p:nvSpPr>
          <p:cNvPr id="7" name="Rectangle 6"/>
          <p:cNvSpPr/>
          <p:nvPr/>
        </p:nvSpPr>
        <p:spPr>
          <a:xfrm>
            <a:off x="768927" y="2347877"/>
            <a:ext cx="2590800" cy="3323987"/>
          </a:xfrm>
          <a:prstGeom prst="rect">
            <a:avLst/>
          </a:prstGeom>
        </p:spPr>
        <p:txBody>
          <a:bodyPr wrap="square">
            <a:spAutoFit/>
          </a:bodyPr>
          <a:lstStyle/>
          <a:p>
            <a:r>
              <a:rPr lang="en-US" sz="1400" dirty="0" smtClean="0"/>
              <a:t>Pilgrims</a:t>
            </a:r>
            <a:r>
              <a:rPr lang="en-US" sz="1400" dirty="0"/>
              <a:t>, chartered by the Virginia Company of London to settle in Virginia, reach the coast of Cape Cod after a hard, three-month voyage on </a:t>
            </a:r>
            <a:r>
              <a:rPr lang="en-US" sz="1400" b="1" i="1" dirty="0"/>
              <a:t>Mayflower </a:t>
            </a:r>
            <a:r>
              <a:rPr lang="en-US" sz="1400" dirty="0"/>
              <a:t>from England. They establish a colony at Plymouth, Mass. </a:t>
            </a:r>
            <a:endParaRPr lang="en-US" sz="1400" dirty="0" smtClean="0"/>
          </a:p>
          <a:p>
            <a:endParaRPr lang="en-US" sz="1400" dirty="0"/>
          </a:p>
          <a:p>
            <a:r>
              <a:rPr lang="en-US" sz="1400" dirty="0" smtClean="0"/>
              <a:t>Pilgrims </a:t>
            </a:r>
            <a:r>
              <a:rPr lang="en-US" sz="1400" dirty="0"/>
              <a:t>sign </a:t>
            </a:r>
            <a:r>
              <a:rPr lang="en-US" sz="1400" b="1" dirty="0"/>
              <a:t>Mayflower Compact</a:t>
            </a:r>
            <a:r>
              <a:rPr lang="en-US" sz="1400" dirty="0"/>
              <a:t>, the first basis of government established in the </a:t>
            </a:r>
            <a:r>
              <a:rPr lang="en-US" sz="1400" dirty="0" smtClean="0"/>
              <a:t> American </a:t>
            </a:r>
            <a:r>
              <a:rPr lang="en-US" sz="1400" dirty="0"/>
              <a:t>colonies. </a:t>
            </a:r>
          </a:p>
          <a:p>
            <a:r>
              <a:rPr lang="en-US" sz="1400" dirty="0"/>
              <a:t>	</a:t>
            </a:r>
          </a:p>
          <a:p>
            <a:endParaRPr lang="en-US" sz="1400" dirty="0"/>
          </a:p>
          <a:p>
            <a:r>
              <a:rPr lang="en-US" sz="1400" dirty="0"/>
              <a:t>	</a:t>
            </a:r>
          </a:p>
        </p:txBody>
      </p:sp>
      <p:sp>
        <p:nvSpPr>
          <p:cNvPr id="10" name="Rectangle 9"/>
          <p:cNvSpPr/>
          <p:nvPr/>
        </p:nvSpPr>
        <p:spPr>
          <a:xfrm>
            <a:off x="6587836" y="2362200"/>
            <a:ext cx="2590800" cy="2862322"/>
          </a:xfrm>
          <a:prstGeom prst="rect">
            <a:avLst/>
          </a:prstGeom>
        </p:spPr>
        <p:txBody>
          <a:bodyPr wrap="square">
            <a:spAutoFit/>
          </a:bodyPr>
          <a:lstStyle/>
          <a:p>
            <a:r>
              <a:rPr lang="en-US" sz="1400" dirty="0" smtClean="0"/>
              <a:t>Pilgrims bring with them Henry Ainsworth’s </a:t>
            </a:r>
            <a:r>
              <a:rPr lang="en-US" sz="1400" i="1" dirty="0" smtClean="0"/>
              <a:t>Psalm Book </a:t>
            </a:r>
            <a:r>
              <a:rPr lang="en-US" sz="1400" dirty="0" smtClean="0"/>
              <a:t>for us at religious services. It is the first music book in the country. </a:t>
            </a:r>
          </a:p>
          <a:p>
            <a:endParaRPr lang="en-US" sz="1400" dirty="0" smtClean="0"/>
          </a:p>
          <a:p>
            <a:r>
              <a:rPr lang="en-US" sz="1400" dirty="0" smtClean="0"/>
              <a:t>A </a:t>
            </a:r>
            <a:r>
              <a:rPr lang="en-US" sz="1400" dirty="0"/>
              <a:t>library is established in Virginia in conjunction with plans for a college. </a:t>
            </a:r>
            <a:endParaRPr lang="en-US" sz="1400" dirty="0" smtClean="0"/>
          </a:p>
          <a:p>
            <a:endParaRPr lang="en-US" sz="1400" dirty="0"/>
          </a:p>
          <a:p>
            <a:r>
              <a:rPr lang="en-US" sz="1400" dirty="0" smtClean="0"/>
              <a:t> </a:t>
            </a:r>
            <a:r>
              <a:rPr lang="en-US" sz="1400" dirty="0"/>
              <a:t>Pilgrims in Massachusetts, called </a:t>
            </a:r>
            <a:r>
              <a:rPr lang="en-US" sz="1400" b="1" dirty="0"/>
              <a:t>Separatists</a:t>
            </a:r>
            <a:r>
              <a:rPr lang="en-US" sz="1400" dirty="0"/>
              <a:t>, reject the Church of England. They practice </a:t>
            </a:r>
          </a:p>
          <a:p>
            <a:r>
              <a:rPr lang="en-US" sz="1200" dirty="0"/>
              <a:t>	</a:t>
            </a:r>
          </a:p>
        </p:txBody>
      </p:sp>
      <p:sp>
        <p:nvSpPr>
          <p:cNvPr id="20" name="Rectangle 19"/>
          <p:cNvSpPr/>
          <p:nvPr/>
        </p:nvSpPr>
        <p:spPr>
          <a:xfrm>
            <a:off x="0" y="5791200"/>
            <a:ext cx="768927" cy="646331"/>
          </a:xfrm>
          <a:prstGeom prst="rect">
            <a:avLst/>
          </a:prstGeom>
        </p:spPr>
        <p:txBody>
          <a:bodyPr wrap="square">
            <a:spAutoFit/>
          </a:bodyPr>
          <a:lstStyle/>
          <a:p>
            <a:r>
              <a:rPr lang="en-US" b="1" dirty="0"/>
              <a:t>1621 </a:t>
            </a:r>
            <a:r>
              <a:rPr lang="en-US" dirty="0"/>
              <a:t>	</a:t>
            </a:r>
          </a:p>
        </p:txBody>
      </p:sp>
      <p:sp>
        <p:nvSpPr>
          <p:cNvPr id="21" name="Rectangle 20"/>
          <p:cNvSpPr/>
          <p:nvPr/>
        </p:nvSpPr>
        <p:spPr>
          <a:xfrm>
            <a:off x="775854" y="5085977"/>
            <a:ext cx="2583873" cy="1661993"/>
          </a:xfrm>
          <a:prstGeom prst="rect">
            <a:avLst/>
          </a:prstGeom>
        </p:spPr>
        <p:txBody>
          <a:bodyPr wrap="square">
            <a:spAutoFit/>
          </a:bodyPr>
          <a:lstStyle/>
          <a:p>
            <a:r>
              <a:rPr lang="en-US" sz="1200" b="1" dirty="0" smtClean="0"/>
              <a:t>William </a:t>
            </a:r>
            <a:r>
              <a:rPr lang="en-US" sz="1200" b="1" dirty="0"/>
              <a:t>Bradford </a:t>
            </a:r>
            <a:r>
              <a:rPr lang="en-US" sz="1200" dirty="0"/>
              <a:t>is elected governor of Plymouth Colony on the death of the first governor, John Carver. </a:t>
            </a:r>
            <a:endParaRPr lang="en-US" sz="1200" dirty="0" smtClean="0"/>
          </a:p>
          <a:p>
            <a:endParaRPr lang="en-US" sz="1200" dirty="0"/>
          </a:p>
          <a:p>
            <a:r>
              <a:rPr lang="en-US" sz="1200" dirty="0" smtClean="0"/>
              <a:t> </a:t>
            </a:r>
            <a:r>
              <a:rPr lang="en-US" sz="1200" dirty="0"/>
              <a:t>Plymouth Colony makes a treaty with </a:t>
            </a:r>
            <a:r>
              <a:rPr lang="en-US" sz="1200" b="1" dirty="0"/>
              <a:t>Massasoit</a:t>
            </a:r>
            <a:r>
              <a:rPr lang="en-US" sz="1200" dirty="0"/>
              <a:t>, chief of the Wampanoag Indians. Peace is kept for 20 years. </a:t>
            </a:r>
          </a:p>
          <a:p>
            <a:r>
              <a:rPr lang="en-US" dirty="0"/>
              <a:t>	</a:t>
            </a:r>
          </a:p>
        </p:txBody>
      </p:sp>
      <p:sp>
        <p:nvSpPr>
          <p:cNvPr id="22" name="Rectangle 21"/>
          <p:cNvSpPr/>
          <p:nvPr/>
        </p:nvSpPr>
        <p:spPr>
          <a:xfrm>
            <a:off x="3352800" y="5144869"/>
            <a:ext cx="3228109" cy="1292662"/>
          </a:xfrm>
          <a:prstGeom prst="rect">
            <a:avLst/>
          </a:prstGeom>
        </p:spPr>
        <p:txBody>
          <a:bodyPr wrap="square">
            <a:spAutoFit/>
          </a:bodyPr>
          <a:lstStyle/>
          <a:p>
            <a:endParaRPr lang="en-US" dirty="0"/>
          </a:p>
          <a:p>
            <a:r>
              <a:rPr lang="en-US" sz="1400" dirty="0"/>
              <a:t>First American blast furnace for processing iron is established at Falling Creek, Va. </a:t>
            </a:r>
          </a:p>
          <a:p>
            <a:r>
              <a:rPr lang="en-US" dirty="0"/>
              <a:t>	</a:t>
            </a:r>
          </a:p>
        </p:txBody>
      </p:sp>
      <p:sp>
        <p:nvSpPr>
          <p:cNvPr id="23" name="Rectangle 22"/>
          <p:cNvSpPr/>
          <p:nvPr/>
        </p:nvSpPr>
        <p:spPr>
          <a:xfrm>
            <a:off x="6546273" y="5029200"/>
            <a:ext cx="2597727" cy="1846659"/>
          </a:xfrm>
          <a:prstGeom prst="rect">
            <a:avLst/>
          </a:prstGeom>
        </p:spPr>
        <p:txBody>
          <a:bodyPr wrap="square">
            <a:spAutoFit/>
          </a:bodyPr>
          <a:lstStyle/>
          <a:p>
            <a:r>
              <a:rPr lang="en-US" sz="1200" dirty="0" smtClean="0"/>
              <a:t>Governor </a:t>
            </a:r>
            <a:r>
              <a:rPr lang="en-US" sz="1200" dirty="0"/>
              <a:t>Bradford of Plymouth Colony is shocked to find newcomers to the settlement playing games in the street on Christmas day. He stops the games by taking their equipment. </a:t>
            </a:r>
          </a:p>
          <a:p>
            <a:endParaRPr lang="en-US" sz="1200" dirty="0"/>
          </a:p>
          <a:p>
            <a:r>
              <a:rPr lang="en-US" sz="1200" dirty="0" smtClean="0"/>
              <a:t>Pilgrims </a:t>
            </a:r>
            <a:r>
              <a:rPr lang="en-US" sz="1200" dirty="0"/>
              <a:t>celebrate their first year in the New World.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981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5029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65898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42669"/>
            <a:ext cx="762000" cy="646331"/>
          </a:xfrm>
          <a:prstGeom prst="rect">
            <a:avLst/>
          </a:prstGeom>
        </p:spPr>
        <p:txBody>
          <a:bodyPr wrap="square">
            <a:spAutoFit/>
          </a:bodyPr>
          <a:lstStyle/>
          <a:p>
            <a:r>
              <a:rPr lang="en-US" b="1" dirty="0"/>
              <a:t>1622 </a:t>
            </a:r>
            <a:r>
              <a:rPr lang="en-US" dirty="0"/>
              <a:t>	</a:t>
            </a:r>
          </a:p>
        </p:txBody>
      </p:sp>
      <p:sp>
        <p:nvSpPr>
          <p:cNvPr id="3" name="Rectangle 2"/>
          <p:cNvSpPr/>
          <p:nvPr/>
        </p:nvSpPr>
        <p:spPr>
          <a:xfrm>
            <a:off x="3352800" y="681987"/>
            <a:ext cx="3124200" cy="861774"/>
          </a:xfrm>
          <a:prstGeom prst="rect">
            <a:avLst/>
          </a:prstGeom>
        </p:spPr>
        <p:txBody>
          <a:bodyPr wrap="square">
            <a:spAutoFit/>
          </a:bodyPr>
          <a:lstStyle/>
          <a:p>
            <a:endParaRPr lang="en-US" dirty="0"/>
          </a:p>
          <a:p>
            <a:r>
              <a:rPr lang="en-US" sz="1400" dirty="0"/>
              <a:t>Indians destroy blast furnace. </a:t>
            </a:r>
          </a:p>
          <a:p>
            <a:r>
              <a:rPr lang="en-US" dirty="0"/>
              <a:t>	</a:t>
            </a:r>
          </a:p>
        </p:txBody>
      </p:sp>
      <p:sp>
        <p:nvSpPr>
          <p:cNvPr id="4" name="Rectangle 3"/>
          <p:cNvSpPr/>
          <p:nvPr/>
        </p:nvSpPr>
        <p:spPr>
          <a:xfrm>
            <a:off x="6553200" y="626147"/>
            <a:ext cx="2590800" cy="1661993"/>
          </a:xfrm>
          <a:prstGeom prst="rect">
            <a:avLst/>
          </a:prstGeom>
        </p:spPr>
        <p:txBody>
          <a:bodyPr wrap="square">
            <a:spAutoFit/>
          </a:bodyPr>
          <a:lstStyle/>
          <a:p>
            <a:r>
              <a:rPr lang="en-US" sz="1200" i="1" dirty="0" err="1" smtClean="0"/>
              <a:t>Mourt’s</a:t>
            </a:r>
            <a:r>
              <a:rPr lang="en-US" sz="1200" i="1" dirty="0" smtClean="0"/>
              <a:t> </a:t>
            </a:r>
            <a:r>
              <a:rPr lang="en-US" sz="1200" i="1" dirty="0"/>
              <a:t>Relation</a:t>
            </a:r>
            <a:r>
              <a:rPr lang="en-US" sz="1200" dirty="0"/>
              <a:t>, compiled by George Morton from notes and memoranda of William Bradford and Edward Winslow, contains the first published first-hand accounts of the voyage of the Mayflower and the landing at Plymouth. </a:t>
            </a:r>
          </a:p>
          <a:p>
            <a:r>
              <a:rPr lang="en-US" dirty="0"/>
              <a:t>	</a:t>
            </a:r>
          </a:p>
        </p:txBody>
      </p:sp>
      <p:sp>
        <p:nvSpPr>
          <p:cNvPr id="6" name="Rectangle 5"/>
          <p:cNvSpPr/>
          <p:nvPr/>
        </p:nvSpPr>
        <p:spPr>
          <a:xfrm>
            <a:off x="0" y="2362200"/>
            <a:ext cx="762000" cy="646331"/>
          </a:xfrm>
          <a:prstGeom prst="rect">
            <a:avLst/>
          </a:prstGeom>
        </p:spPr>
        <p:txBody>
          <a:bodyPr wrap="square">
            <a:spAutoFit/>
          </a:bodyPr>
          <a:lstStyle/>
          <a:p>
            <a:r>
              <a:rPr lang="en-US" b="1" dirty="0"/>
              <a:t>1623 </a:t>
            </a:r>
            <a:r>
              <a:rPr lang="en-US" dirty="0"/>
              <a:t>	</a:t>
            </a:r>
          </a:p>
        </p:txBody>
      </p:sp>
      <p:sp>
        <p:nvSpPr>
          <p:cNvPr id="7" name="Rectangle 6"/>
          <p:cNvSpPr/>
          <p:nvPr/>
        </p:nvSpPr>
        <p:spPr>
          <a:xfrm>
            <a:off x="762000" y="1981200"/>
            <a:ext cx="2590800" cy="1877437"/>
          </a:xfrm>
          <a:prstGeom prst="rect">
            <a:avLst/>
          </a:prstGeom>
        </p:spPr>
        <p:txBody>
          <a:bodyPr wrap="square">
            <a:spAutoFit/>
          </a:bodyPr>
          <a:lstStyle/>
          <a:p>
            <a:r>
              <a:rPr lang="en-US" sz="1400" dirty="0" smtClean="0"/>
              <a:t>English </a:t>
            </a:r>
            <a:r>
              <a:rPr lang="en-US" sz="1400" dirty="0"/>
              <a:t>build settlements at Dover and Portsmouth, N. H. </a:t>
            </a:r>
            <a:endParaRPr lang="en-US" sz="1400" dirty="0" smtClean="0"/>
          </a:p>
          <a:p>
            <a:endParaRPr lang="en-US" sz="1400" dirty="0"/>
          </a:p>
          <a:p>
            <a:r>
              <a:rPr lang="en-US" sz="1400" dirty="0" smtClean="0"/>
              <a:t>Dutch </a:t>
            </a:r>
            <a:r>
              <a:rPr lang="en-US" sz="1400" dirty="0"/>
              <a:t>West India Company is established for the purpose of trading and colonizing in the New World. </a:t>
            </a:r>
          </a:p>
          <a:p>
            <a:r>
              <a:rPr lang="en-US" dirty="0"/>
              <a:t>	</a:t>
            </a:r>
          </a:p>
        </p:txBody>
      </p:sp>
      <p:sp>
        <p:nvSpPr>
          <p:cNvPr id="10" name="Rectangle 9"/>
          <p:cNvSpPr/>
          <p:nvPr/>
        </p:nvSpPr>
        <p:spPr>
          <a:xfrm>
            <a:off x="6528955" y="1974273"/>
            <a:ext cx="2615045" cy="1661993"/>
          </a:xfrm>
          <a:prstGeom prst="rect">
            <a:avLst/>
          </a:prstGeom>
        </p:spPr>
        <p:txBody>
          <a:bodyPr wrap="square">
            <a:spAutoFit/>
          </a:bodyPr>
          <a:lstStyle/>
          <a:p>
            <a:r>
              <a:rPr lang="en-US" sz="1200" dirty="0" smtClean="0"/>
              <a:t>Women </a:t>
            </a:r>
            <a:r>
              <a:rPr lang="en-US" sz="1200" dirty="0"/>
              <a:t>and children arrive in new England to join their husbands and fathers. They are feasted with “a lobster or a piece of fish without bread or anything else but a cup of spring water.” Lobsters and fish are essential to the diet of early settlers. </a:t>
            </a:r>
          </a:p>
          <a:p>
            <a:r>
              <a:rPr lang="en-US" dirty="0"/>
              <a:t>	</a:t>
            </a:r>
          </a:p>
        </p:txBody>
      </p:sp>
      <p:sp>
        <p:nvSpPr>
          <p:cNvPr id="20" name="Rectangle 19"/>
          <p:cNvSpPr/>
          <p:nvPr/>
        </p:nvSpPr>
        <p:spPr>
          <a:xfrm>
            <a:off x="0" y="3951062"/>
            <a:ext cx="762000" cy="646331"/>
          </a:xfrm>
          <a:prstGeom prst="rect">
            <a:avLst/>
          </a:prstGeom>
        </p:spPr>
        <p:txBody>
          <a:bodyPr wrap="square">
            <a:spAutoFit/>
          </a:bodyPr>
          <a:lstStyle/>
          <a:p>
            <a:r>
              <a:rPr lang="en-US" b="1" dirty="0"/>
              <a:t>1624 </a:t>
            </a:r>
            <a:r>
              <a:rPr lang="en-US" dirty="0"/>
              <a:t>	</a:t>
            </a:r>
          </a:p>
        </p:txBody>
      </p:sp>
      <p:sp>
        <p:nvSpPr>
          <p:cNvPr id="21" name="Rectangle 20"/>
          <p:cNvSpPr/>
          <p:nvPr/>
        </p:nvSpPr>
        <p:spPr>
          <a:xfrm>
            <a:off x="768927" y="3636818"/>
            <a:ext cx="2583873" cy="1661993"/>
          </a:xfrm>
          <a:prstGeom prst="rect">
            <a:avLst/>
          </a:prstGeom>
        </p:spPr>
        <p:txBody>
          <a:bodyPr wrap="square">
            <a:spAutoFit/>
          </a:bodyPr>
          <a:lstStyle/>
          <a:p>
            <a:r>
              <a:rPr lang="en-US" sz="1200" dirty="0" smtClean="0"/>
              <a:t>Dutch </a:t>
            </a:r>
            <a:r>
              <a:rPr lang="en-US" sz="1200" dirty="0"/>
              <a:t>establish colony of New Netherlands, with the town of New Amsterdam (now New York City) at the lower tip of Manhattan. Dutch families also settle at Fort Orange (now Albany) and on the Delaware River. </a:t>
            </a:r>
          </a:p>
          <a:p>
            <a:r>
              <a:rPr lang="en-US" dirty="0"/>
              <a:t>	</a:t>
            </a:r>
          </a:p>
        </p:txBody>
      </p:sp>
      <p:sp>
        <p:nvSpPr>
          <p:cNvPr id="22" name="Rectangle 21"/>
          <p:cNvSpPr/>
          <p:nvPr/>
        </p:nvSpPr>
        <p:spPr>
          <a:xfrm>
            <a:off x="3345873" y="3674062"/>
            <a:ext cx="3207327" cy="1015663"/>
          </a:xfrm>
          <a:prstGeom prst="rect">
            <a:avLst/>
          </a:prstGeom>
        </p:spPr>
        <p:txBody>
          <a:bodyPr wrap="square">
            <a:spAutoFit/>
          </a:bodyPr>
          <a:lstStyle/>
          <a:p>
            <a:r>
              <a:rPr lang="en-US" sz="1400" dirty="0" smtClean="0"/>
              <a:t>Cattle </a:t>
            </a:r>
            <a:r>
              <a:rPr lang="en-US" sz="1400" dirty="0"/>
              <a:t>are introduced into New England by Edward Winslow, founder (later, governor) of Plymouth Colony. </a:t>
            </a:r>
          </a:p>
          <a:p>
            <a:r>
              <a:rPr lang="en-US" dirty="0"/>
              <a:t>	</a:t>
            </a:r>
          </a:p>
        </p:txBody>
      </p:sp>
      <p:sp>
        <p:nvSpPr>
          <p:cNvPr id="23" name="Rectangle 22"/>
          <p:cNvSpPr/>
          <p:nvPr/>
        </p:nvSpPr>
        <p:spPr>
          <a:xfrm>
            <a:off x="6553200" y="3719393"/>
            <a:ext cx="2590800" cy="1446550"/>
          </a:xfrm>
          <a:prstGeom prst="rect">
            <a:avLst/>
          </a:prstGeom>
        </p:spPr>
        <p:txBody>
          <a:bodyPr wrap="square">
            <a:spAutoFit/>
          </a:bodyPr>
          <a:lstStyle/>
          <a:p>
            <a:r>
              <a:rPr lang="en-US" sz="1400" dirty="0" smtClean="0"/>
              <a:t>Captain </a:t>
            </a:r>
            <a:r>
              <a:rPr lang="en-US" sz="1400" dirty="0"/>
              <a:t>John Smith publishes a </a:t>
            </a:r>
            <a:r>
              <a:rPr lang="en-US" sz="1400" i="1" dirty="0"/>
              <a:t>General History </a:t>
            </a:r>
            <a:r>
              <a:rPr lang="en-US" sz="1400" dirty="0"/>
              <a:t>of the New England and Virginia colonies. This contains the famous story of Pocahontas. </a:t>
            </a:r>
          </a:p>
          <a:p>
            <a:r>
              <a:rPr lang="en-US" dirty="0"/>
              <a:t>	</a:t>
            </a:r>
          </a:p>
        </p:txBody>
      </p:sp>
      <p:sp>
        <p:nvSpPr>
          <p:cNvPr id="24" name="Rectangle 23"/>
          <p:cNvSpPr/>
          <p:nvPr/>
        </p:nvSpPr>
        <p:spPr>
          <a:xfrm>
            <a:off x="-6927" y="5035575"/>
            <a:ext cx="768927" cy="646331"/>
          </a:xfrm>
          <a:prstGeom prst="rect">
            <a:avLst/>
          </a:prstGeom>
        </p:spPr>
        <p:txBody>
          <a:bodyPr wrap="square">
            <a:spAutoFit/>
          </a:bodyPr>
          <a:lstStyle/>
          <a:p>
            <a:r>
              <a:rPr lang="en-US" b="1" dirty="0"/>
              <a:t>1625 </a:t>
            </a:r>
            <a:r>
              <a:rPr lang="en-US" dirty="0"/>
              <a:t>	</a:t>
            </a:r>
          </a:p>
        </p:txBody>
      </p:sp>
      <p:sp>
        <p:nvSpPr>
          <p:cNvPr id="25" name="Rectangle 24"/>
          <p:cNvSpPr/>
          <p:nvPr/>
        </p:nvSpPr>
        <p:spPr>
          <a:xfrm>
            <a:off x="6528955" y="5029200"/>
            <a:ext cx="2615045" cy="830997"/>
          </a:xfrm>
          <a:prstGeom prst="rect">
            <a:avLst/>
          </a:prstGeom>
        </p:spPr>
        <p:txBody>
          <a:bodyPr wrap="square">
            <a:spAutoFit/>
          </a:bodyPr>
          <a:lstStyle/>
          <a:p>
            <a:r>
              <a:rPr lang="en-US" sz="1200" dirty="0" smtClean="0"/>
              <a:t>Dutch </a:t>
            </a:r>
            <a:r>
              <a:rPr lang="en-US" sz="1200" dirty="0"/>
              <a:t>publishers put out </a:t>
            </a:r>
            <a:r>
              <a:rPr lang="en-US" sz="1200" i="1" dirty="0"/>
              <a:t>New World</a:t>
            </a:r>
            <a:r>
              <a:rPr lang="en-US" sz="1200" dirty="0"/>
              <a:t>, an account of all Dutch colonies including New Amsterdam. </a:t>
            </a:r>
          </a:p>
          <a:p>
            <a:r>
              <a:rPr lang="en-US" sz="1200" dirty="0"/>
              <a:t>	</a:t>
            </a:r>
          </a:p>
        </p:txBody>
      </p:sp>
      <p:sp>
        <p:nvSpPr>
          <p:cNvPr id="26" name="Rectangle 25"/>
          <p:cNvSpPr/>
          <p:nvPr/>
        </p:nvSpPr>
        <p:spPr>
          <a:xfrm>
            <a:off x="-6927" y="6019800"/>
            <a:ext cx="775854" cy="646331"/>
          </a:xfrm>
          <a:prstGeom prst="rect">
            <a:avLst/>
          </a:prstGeom>
        </p:spPr>
        <p:txBody>
          <a:bodyPr wrap="square">
            <a:spAutoFit/>
          </a:bodyPr>
          <a:lstStyle/>
          <a:p>
            <a:r>
              <a:rPr lang="en-US" b="1" dirty="0"/>
              <a:t>1626 </a:t>
            </a:r>
            <a:r>
              <a:rPr lang="en-US" dirty="0"/>
              <a:t>	</a:t>
            </a:r>
          </a:p>
        </p:txBody>
      </p:sp>
      <p:sp>
        <p:nvSpPr>
          <p:cNvPr id="27" name="Rectangle 26"/>
          <p:cNvSpPr/>
          <p:nvPr/>
        </p:nvSpPr>
        <p:spPr>
          <a:xfrm>
            <a:off x="768927" y="5604301"/>
            <a:ext cx="2583873" cy="1200329"/>
          </a:xfrm>
          <a:prstGeom prst="rect">
            <a:avLst/>
          </a:prstGeom>
        </p:spPr>
        <p:txBody>
          <a:bodyPr wrap="square">
            <a:spAutoFit/>
          </a:bodyPr>
          <a:lstStyle/>
          <a:p>
            <a:r>
              <a:rPr lang="en-US" sz="1200" dirty="0" smtClean="0"/>
              <a:t>Peter </a:t>
            </a:r>
            <a:r>
              <a:rPr lang="en-US" sz="1200" dirty="0"/>
              <a:t>Minuit with new Dutch colonists arrives at New Amsterdam and builds 30 houses. He buys Manhattan Island from the Indians for trinkets worth $24. </a:t>
            </a:r>
          </a:p>
          <a:p>
            <a:r>
              <a:rPr lang="en-US" sz="1200" dirty="0"/>
              <a:t>	</a:t>
            </a:r>
          </a:p>
        </p:txBody>
      </p:sp>
      <p:sp>
        <p:nvSpPr>
          <p:cNvPr id="28" name="Rectangle 27"/>
          <p:cNvSpPr/>
          <p:nvPr/>
        </p:nvSpPr>
        <p:spPr>
          <a:xfrm>
            <a:off x="6574971" y="5606142"/>
            <a:ext cx="2569029" cy="1408078"/>
          </a:xfrm>
          <a:prstGeom prst="rect">
            <a:avLst/>
          </a:prstGeom>
        </p:spPr>
        <p:txBody>
          <a:bodyPr wrap="square">
            <a:spAutoFit/>
          </a:bodyPr>
          <a:lstStyle/>
          <a:p>
            <a:r>
              <a:rPr lang="en-US" sz="1050" dirty="0" smtClean="0"/>
              <a:t>Plymouth </a:t>
            </a:r>
            <a:r>
              <a:rPr lang="en-US" sz="1050" dirty="0"/>
              <a:t>colony passes first conservation laws limiting the cutting and sale of colonial lumber. </a:t>
            </a:r>
          </a:p>
          <a:p>
            <a:endParaRPr lang="en-US" sz="1050" dirty="0"/>
          </a:p>
          <a:p>
            <a:r>
              <a:rPr lang="en-US" sz="1050" dirty="0" smtClean="0"/>
              <a:t>Plymouth </a:t>
            </a:r>
            <a:r>
              <a:rPr lang="en-US" sz="1050" dirty="0"/>
              <a:t>requires the approval of the governor and the council to sell or transport lumber out of the colony. </a:t>
            </a:r>
          </a:p>
          <a:p>
            <a:r>
              <a:rPr lang="en-US" sz="1200"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27709" y="2057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709" y="340129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1627 </a:t>
            </a:r>
            <a:r>
              <a:rPr lang="en-US" dirty="0"/>
              <a:t>	</a:t>
            </a:r>
          </a:p>
        </p:txBody>
      </p:sp>
      <p:sp>
        <p:nvSpPr>
          <p:cNvPr id="3" name="Rectangle 2"/>
          <p:cNvSpPr/>
          <p:nvPr/>
        </p:nvSpPr>
        <p:spPr>
          <a:xfrm>
            <a:off x="762000" y="609600"/>
            <a:ext cx="2590800" cy="1754326"/>
          </a:xfrm>
          <a:prstGeom prst="rect">
            <a:avLst/>
          </a:prstGeom>
        </p:spPr>
        <p:txBody>
          <a:bodyPr wrap="square">
            <a:spAutoFit/>
          </a:bodyPr>
          <a:lstStyle/>
          <a:p>
            <a:r>
              <a:rPr lang="en-US" sz="1200" dirty="0" smtClean="0"/>
              <a:t>English </a:t>
            </a:r>
            <a:r>
              <a:rPr lang="en-US" sz="1200" dirty="0"/>
              <a:t>establish settlement in Barbados. French, Dutch, and English begin settling the Wet Indies region and fighting for control of </a:t>
            </a:r>
            <a:r>
              <a:rPr lang="en-US" sz="1200" dirty="0" smtClean="0"/>
              <a:t>the </a:t>
            </a:r>
            <a:r>
              <a:rPr lang="en-US" sz="1200" dirty="0"/>
              <a:t>islands. </a:t>
            </a:r>
            <a:endParaRPr lang="en-US" sz="1200" dirty="0" smtClean="0"/>
          </a:p>
          <a:p>
            <a:endParaRPr lang="en-US" sz="1200" dirty="0"/>
          </a:p>
          <a:p>
            <a:r>
              <a:rPr lang="en-US" sz="1200" dirty="0" smtClean="0"/>
              <a:t>Swedish </a:t>
            </a:r>
            <a:r>
              <a:rPr lang="en-US" sz="1200" dirty="0"/>
              <a:t>company is granted charter for first colony in America. </a:t>
            </a:r>
          </a:p>
          <a:p>
            <a:r>
              <a:rPr lang="en-US" sz="1200" dirty="0"/>
              <a:t>	</a:t>
            </a:r>
          </a:p>
          <a:p>
            <a:r>
              <a:rPr lang="en-US" sz="1200" dirty="0"/>
              <a:t>	</a:t>
            </a:r>
          </a:p>
        </p:txBody>
      </p:sp>
      <p:sp>
        <p:nvSpPr>
          <p:cNvPr id="4" name="Rectangle 3"/>
          <p:cNvSpPr/>
          <p:nvPr/>
        </p:nvSpPr>
        <p:spPr>
          <a:xfrm>
            <a:off x="6553200" y="626009"/>
            <a:ext cx="2618509" cy="2215991"/>
          </a:xfrm>
          <a:prstGeom prst="rect">
            <a:avLst/>
          </a:prstGeom>
        </p:spPr>
        <p:txBody>
          <a:bodyPr wrap="square">
            <a:spAutoFit/>
          </a:bodyPr>
          <a:lstStyle/>
          <a:p>
            <a:r>
              <a:rPr lang="en-US" sz="1200" dirty="0" smtClean="0"/>
              <a:t>About </a:t>
            </a:r>
            <a:r>
              <a:rPr lang="en-US" sz="1200" dirty="0"/>
              <a:t>1500 children kidnapped in Europe are brought to the colonies. Many become great successes. One 6-year-old, kidnapped by a </a:t>
            </a:r>
          </a:p>
          <a:p>
            <a:r>
              <a:rPr lang="en-US" sz="1200" dirty="0"/>
              <a:t>sailor and sold in America, later marries his master’s daughter and inherits his fortune. </a:t>
            </a:r>
          </a:p>
          <a:p>
            <a:r>
              <a:rPr lang="en-US" dirty="0"/>
              <a:t>	</a:t>
            </a:r>
          </a:p>
          <a:p>
            <a:endParaRPr lang="en-US" dirty="0"/>
          </a:p>
          <a:p>
            <a:r>
              <a:rPr lang="en-US" dirty="0"/>
              <a:t>	</a:t>
            </a:r>
          </a:p>
        </p:txBody>
      </p:sp>
      <p:sp>
        <p:nvSpPr>
          <p:cNvPr id="6" name="Rectangle 5"/>
          <p:cNvSpPr/>
          <p:nvPr/>
        </p:nvSpPr>
        <p:spPr>
          <a:xfrm>
            <a:off x="0" y="2461184"/>
            <a:ext cx="762000" cy="646331"/>
          </a:xfrm>
          <a:prstGeom prst="rect">
            <a:avLst/>
          </a:prstGeom>
        </p:spPr>
        <p:txBody>
          <a:bodyPr wrap="square">
            <a:spAutoFit/>
          </a:bodyPr>
          <a:lstStyle/>
          <a:p>
            <a:r>
              <a:rPr lang="en-US" b="1" dirty="0"/>
              <a:t>1628 </a:t>
            </a:r>
            <a:r>
              <a:rPr lang="en-US" dirty="0"/>
              <a:t>	</a:t>
            </a:r>
          </a:p>
        </p:txBody>
      </p:sp>
      <p:sp>
        <p:nvSpPr>
          <p:cNvPr id="7" name="Rectangle 6"/>
          <p:cNvSpPr/>
          <p:nvPr/>
        </p:nvSpPr>
        <p:spPr>
          <a:xfrm>
            <a:off x="768927" y="2184185"/>
            <a:ext cx="2583873" cy="954107"/>
          </a:xfrm>
          <a:prstGeom prst="rect">
            <a:avLst/>
          </a:prstGeom>
        </p:spPr>
        <p:txBody>
          <a:bodyPr wrap="square">
            <a:spAutoFit/>
          </a:bodyPr>
          <a:lstStyle/>
          <a:p>
            <a:r>
              <a:rPr lang="en-US" sz="1400" b="1" dirty="0" smtClean="0"/>
              <a:t>Puritans </a:t>
            </a:r>
            <a:r>
              <a:rPr lang="en-US" sz="1400" dirty="0"/>
              <a:t>led by John Endecott arrive at Massachusetts Bay and settle at Salem. </a:t>
            </a:r>
          </a:p>
          <a:p>
            <a:r>
              <a:rPr lang="en-US" sz="1400" dirty="0"/>
              <a:t>	</a:t>
            </a:r>
          </a:p>
        </p:txBody>
      </p:sp>
      <p:sp>
        <p:nvSpPr>
          <p:cNvPr id="10" name="Rectangle 9"/>
          <p:cNvSpPr/>
          <p:nvPr/>
        </p:nvSpPr>
        <p:spPr>
          <a:xfrm>
            <a:off x="6539345" y="2044005"/>
            <a:ext cx="2604655" cy="1569660"/>
          </a:xfrm>
          <a:prstGeom prst="rect">
            <a:avLst/>
          </a:prstGeom>
        </p:spPr>
        <p:txBody>
          <a:bodyPr wrap="square">
            <a:spAutoFit/>
          </a:bodyPr>
          <a:lstStyle/>
          <a:p>
            <a:r>
              <a:rPr lang="en-US" sz="1200" dirty="0" smtClean="0"/>
              <a:t>William </a:t>
            </a:r>
            <a:r>
              <a:rPr lang="en-US" sz="1200" dirty="0"/>
              <a:t>Bradford describes May Day dancing and merrymaking in the Colonies. The festivities are later banned. </a:t>
            </a:r>
            <a:endParaRPr lang="en-US" sz="1200" dirty="0" smtClean="0"/>
          </a:p>
          <a:p>
            <a:endParaRPr lang="en-US" sz="1200" dirty="0"/>
          </a:p>
          <a:p>
            <a:r>
              <a:rPr lang="en-US" sz="1200" dirty="0" smtClean="0"/>
              <a:t>Dutch </a:t>
            </a:r>
            <a:r>
              <a:rPr lang="en-US" sz="1200" dirty="0"/>
              <a:t>Reformed Church is founded at New Amsterdam. </a:t>
            </a:r>
          </a:p>
          <a:p>
            <a:r>
              <a:rPr lang="en-US" sz="1200" dirty="0"/>
              <a:t>	</a:t>
            </a:r>
          </a:p>
        </p:txBody>
      </p:sp>
      <p:sp>
        <p:nvSpPr>
          <p:cNvPr id="20" name="Rectangle 19"/>
          <p:cNvSpPr/>
          <p:nvPr/>
        </p:nvSpPr>
        <p:spPr>
          <a:xfrm>
            <a:off x="6927" y="4447722"/>
            <a:ext cx="762000" cy="646331"/>
          </a:xfrm>
          <a:prstGeom prst="rect">
            <a:avLst/>
          </a:prstGeom>
        </p:spPr>
        <p:txBody>
          <a:bodyPr wrap="square">
            <a:spAutoFit/>
          </a:bodyPr>
          <a:lstStyle/>
          <a:p>
            <a:r>
              <a:rPr lang="en-US" b="1" dirty="0"/>
              <a:t>1629 </a:t>
            </a:r>
            <a:r>
              <a:rPr lang="en-US" dirty="0"/>
              <a:t>	</a:t>
            </a:r>
          </a:p>
        </p:txBody>
      </p:sp>
      <p:sp>
        <p:nvSpPr>
          <p:cNvPr id="21" name="Rectangle 20"/>
          <p:cNvSpPr/>
          <p:nvPr/>
        </p:nvSpPr>
        <p:spPr>
          <a:xfrm>
            <a:off x="768927" y="3424904"/>
            <a:ext cx="2583873" cy="3539430"/>
          </a:xfrm>
          <a:prstGeom prst="rect">
            <a:avLst/>
          </a:prstGeom>
        </p:spPr>
        <p:txBody>
          <a:bodyPr wrap="square">
            <a:spAutoFit/>
          </a:bodyPr>
          <a:lstStyle/>
          <a:p>
            <a:r>
              <a:rPr lang="en-US" sz="1400" dirty="0" smtClean="0"/>
              <a:t>Endecott </a:t>
            </a:r>
            <a:r>
              <a:rPr lang="en-US" sz="1400" dirty="0"/>
              <a:t>becomes governor of the Salem colony, which receives more settlers from the Massachusetts Bay Company, an English-chartered colonization company. </a:t>
            </a:r>
            <a:endParaRPr lang="en-US" sz="1400" dirty="0" smtClean="0"/>
          </a:p>
          <a:p>
            <a:endParaRPr lang="en-US" sz="1400" dirty="0"/>
          </a:p>
          <a:p>
            <a:r>
              <a:rPr lang="en-US" sz="1400" dirty="0" smtClean="0"/>
              <a:t>Dutch </a:t>
            </a:r>
            <a:r>
              <a:rPr lang="en-US" sz="1400" dirty="0"/>
              <a:t>West India Company grants special rights to rich persons willing to transport colonists to New Netherlands (now New York and New Jersey). Much land is granted along the Hudson, Connecticut, and Delaware rivers. </a:t>
            </a:r>
          </a:p>
          <a:p>
            <a:r>
              <a:rPr lang="en-US" sz="1400" dirty="0"/>
              <a:t>	</a:t>
            </a:r>
          </a:p>
        </p:txBody>
      </p:sp>
      <p:sp>
        <p:nvSpPr>
          <p:cNvPr id="22" name="Rectangle 21"/>
          <p:cNvSpPr/>
          <p:nvPr/>
        </p:nvSpPr>
        <p:spPr>
          <a:xfrm>
            <a:off x="6532418" y="3434477"/>
            <a:ext cx="2639291" cy="1661993"/>
          </a:xfrm>
          <a:prstGeom prst="rect">
            <a:avLst/>
          </a:prstGeom>
        </p:spPr>
        <p:txBody>
          <a:bodyPr wrap="square">
            <a:spAutoFit/>
          </a:bodyPr>
          <a:lstStyle/>
          <a:p>
            <a:r>
              <a:rPr lang="en-US" sz="1400" dirty="0" smtClean="0"/>
              <a:t>First </a:t>
            </a:r>
            <a:r>
              <a:rPr lang="en-US" sz="1400" dirty="0"/>
              <a:t>ordained minister arrives at Plymouth, Mass. </a:t>
            </a:r>
            <a:endParaRPr lang="en-US" sz="1400" dirty="0" smtClean="0"/>
          </a:p>
          <a:p>
            <a:endParaRPr lang="en-US" sz="1400" dirty="0"/>
          </a:p>
          <a:p>
            <a:r>
              <a:rPr lang="en-US" sz="1400" dirty="0" smtClean="0"/>
              <a:t>First </a:t>
            </a:r>
            <a:r>
              <a:rPr lang="en-US" sz="1400" dirty="0"/>
              <a:t>non-Separatist Congregational Church is established at Salem, Mass.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191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0" name="Rectangle 19"/>
          <p:cNvSpPr/>
          <p:nvPr/>
        </p:nvSpPr>
        <p:spPr>
          <a:xfrm>
            <a:off x="0" y="612017"/>
            <a:ext cx="762000" cy="923330"/>
          </a:xfrm>
          <a:prstGeom prst="rect">
            <a:avLst/>
          </a:prstGeom>
        </p:spPr>
        <p:txBody>
          <a:bodyPr wrap="square">
            <a:spAutoFit/>
          </a:bodyPr>
          <a:lstStyle/>
          <a:p>
            <a:endParaRPr lang="en-US" dirty="0"/>
          </a:p>
          <a:p>
            <a:r>
              <a:rPr lang="en-US" dirty="0"/>
              <a:t> </a:t>
            </a:r>
            <a:r>
              <a:rPr lang="en-US" b="1" dirty="0"/>
              <a:t>1000 </a:t>
            </a:r>
            <a:r>
              <a:rPr lang="en-US" dirty="0"/>
              <a:t>	</a:t>
            </a:r>
          </a:p>
        </p:txBody>
      </p:sp>
      <p:sp>
        <p:nvSpPr>
          <p:cNvPr id="21" name="Rectangle 20"/>
          <p:cNvSpPr/>
          <p:nvPr/>
        </p:nvSpPr>
        <p:spPr>
          <a:xfrm>
            <a:off x="755072" y="608948"/>
            <a:ext cx="2750128" cy="1231106"/>
          </a:xfrm>
          <a:prstGeom prst="rect">
            <a:avLst/>
          </a:prstGeom>
        </p:spPr>
        <p:txBody>
          <a:bodyPr wrap="square">
            <a:spAutoFit/>
          </a:bodyPr>
          <a:lstStyle/>
          <a:p>
            <a:r>
              <a:rPr lang="en-US" sz="1400" dirty="0" smtClean="0"/>
              <a:t>Norsemen </a:t>
            </a:r>
            <a:r>
              <a:rPr lang="en-US" sz="1400" dirty="0"/>
              <a:t>under </a:t>
            </a:r>
            <a:r>
              <a:rPr lang="en-US" sz="1400" b="1" dirty="0"/>
              <a:t>Leif Ericson </a:t>
            </a:r>
            <a:r>
              <a:rPr lang="en-US" sz="1400" dirty="0"/>
              <a:t>land on the coast of North America. They name the country </a:t>
            </a:r>
            <a:r>
              <a:rPr lang="en-US" sz="1400" i="1" dirty="0"/>
              <a:t>Vinland </a:t>
            </a:r>
            <a:r>
              <a:rPr lang="en-US" sz="1400" dirty="0"/>
              <a:t>because they find grapes there </a:t>
            </a:r>
          </a:p>
          <a:p>
            <a:r>
              <a:rPr lang="en-US" dirty="0"/>
              <a:t>	</a:t>
            </a:r>
          </a:p>
        </p:txBody>
      </p:sp>
      <p:sp>
        <p:nvSpPr>
          <p:cNvPr id="22" name="Rectangle 21"/>
          <p:cNvSpPr/>
          <p:nvPr/>
        </p:nvSpPr>
        <p:spPr>
          <a:xfrm>
            <a:off x="6587836" y="612017"/>
            <a:ext cx="2556164" cy="1231106"/>
          </a:xfrm>
          <a:prstGeom prst="rect">
            <a:avLst/>
          </a:prstGeom>
        </p:spPr>
        <p:txBody>
          <a:bodyPr wrap="square">
            <a:spAutoFit/>
          </a:bodyPr>
          <a:lstStyle/>
          <a:p>
            <a:r>
              <a:rPr lang="en-US" sz="1400" dirty="0" smtClean="0"/>
              <a:t>According </a:t>
            </a:r>
            <a:r>
              <a:rPr lang="en-US" sz="1400" dirty="0"/>
              <a:t>to an Icelandic saga, Leif Ericson introduces Christianity along the North American coast. </a:t>
            </a:r>
          </a:p>
          <a:p>
            <a:r>
              <a:rPr lang="en-US" dirty="0"/>
              <a:t>	</a:t>
            </a:r>
          </a:p>
        </p:txBody>
      </p:sp>
      <p:sp>
        <p:nvSpPr>
          <p:cNvPr id="23" name="Rectangle 22"/>
          <p:cNvSpPr/>
          <p:nvPr/>
        </p:nvSpPr>
        <p:spPr>
          <a:xfrm>
            <a:off x="0" y="1845540"/>
            <a:ext cx="762000" cy="923330"/>
          </a:xfrm>
          <a:prstGeom prst="rect">
            <a:avLst/>
          </a:prstGeom>
        </p:spPr>
        <p:txBody>
          <a:bodyPr wrap="square">
            <a:spAutoFit/>
          </a:bodyPr>
          <a:lstStyle/>
          <a:p>
            <a:endParaRPr lang="en-US" dirty="0"/>
          </a:p>
          <a:p>
            <a:r>
              <a:rPr lang="en-US" dirty="0"/>
              <a:t> </a:t>
            </a:r>
            <a:r>
              <a:rPr lang="en-US" b="1" dirty="0"/>
              <a:t>1492 </a:t>
            </a:r>
            <a:r>
              <a:rPr lang="en-US" dirty="0"/>
              <a:t>	</a:t>
            </a:r>
          </a:p>
        </p:txBody>
      </p:sp>
      <p:sp>
        <p:nvSpPr>
          <p:cNvPr id="24" name="Rectangle 23"/>
          <p:cNvSpPr/>
          <p:nvPr/>
        </p:nvSpPr>
        <p:spPr>
          <a:xfrm>
            <a:off x="755072" y="1706756"/>
            <a:ext cx="2597728" cy="1661993"/>
          </a:xfrm>
          <a:prstGeom prst="rect">
            <a:avLst/>
          </a:prstGeom>
        </p:spPr>
        <p:txBody>
          <a:bodyPr wrap="square">
            <a:spAutoFit/>
          </a:bodyPr>
          <a:lstStyle/>
          <a:p>
            <a:r>
              <a:rPr lang="en-US" sz="1400" b="1" dirty="0" smtClean="0"/>
              <a:t>Christopher </a:t>
            </a:r>
            <a:r>
              <a:rPr lang="en-US" sz="1400" b="1" dirty="0"/>
              <a:t>Columbus </a:t>
            </a:r>
            <a:r>
              <a:rPr lang="en-US" sz="1400" dirty="0"/>
              <a:t>lands on </a:t>
            </a:r>
            <a:r>
              <a:rPr lang="en-US" sz="1400" dirty="0" err="1"/>
              <a:t>Guanahanì</a:t>
            </a:r>
            <a:r>
              <a:rPr lang="en-US" sz="1400" dirty="0"/>
              <a:t>, one of the Bahamas Islands, October 12. He names the land San Salvador and claims it for Spain. He also discovers Cuba and Haiti </a:t>
            </a:r>
          </a:p>
          <a:p>
            <a:r>
              <a:rPr lang="en-US" dirty="0"/>
              <a:t>	</a:t>
            </a:r>
          </a:p>
        </p:txBody>
      </p:sp>
      <p:sp>
        <p:nvSpPr>
          <p:cNvPr id="25" name="Rectangle 24"/>
          <p:cNvSpPr/>
          <p:nvPr/>
        </p:nvSpPr>
        <p:spPr>
          <a:xfrm>
            <a:off x="6553200" y="1845540"/>
            <a:ext cx="2604655" cy="1015663"/>
          </a:xfrm>
          <a:prstGeom prst="rect">
            <a:avLst/>
          </a:prstGeom>
        </p:spPr>
        <p:txBody>
          <a:bodyPr wrap="square">
            <a:spAutoFit/>
          </a:bodyPr>
          <a:lstStyle/>
          <a:p>
            <a:r>
              <a:rPr lang="en-US" sz="1400" dirty="0" smtClean="0"/>
              <a:t>Columbus </a:t>
            </a:r>
            <a:r>
              <a:rPr lang="en-US" sz="1400" dirty="0"/>
              <a:t>discovers the Indians using tobacco in religious ceremonies and as a medicine. </a:t>
            </a:r>
          </a:p>
          <a:p>
            <a:r>
              <a:rPr lang="en-US" dirty="0"/>
              <a:t>	</a:t>
            </a:r>
          </a:p>
        </p:txBody>
      </p:sp>
      <p:sp>
        <p:nvSpPr>
          <p:cNvPr id="26" name="Rectangle 25"/>
          <p:cNvSpPr/>
          <p:nvPr/>
        </p:nvSpPr>
        <p:spPr>
          <a:xfrm>
            <a:off x="762000" y="3203001"/>
            <a:ext cx="2590800" cy="1169551"/>
          </a:xfrm>
          <a:prstGeom prst="rect">
            <a:avLst/>
          </a:prstGeom>
        </p:spPr>
        <p:txBody>
          <a:bodyPr wrap="square">
            <a:spAutoFit/>
          </a:bodyPr>
          <a:lstStyle/>
          <a:p>
            <a:r>
              <a:rPr lang="en-US" sz="1400" dirty="0" smtClean="0"/>
              <a:t>On </a:t>
            </a:r>
            <a:r>
              <a:rPr lang="en-US" sz="1400" dirty="0"/>
              <a:t>a second voyage, Columbus lands on Puerto Rico, Jamaica, and other island in the West Indies. </a:t>
            </a:r>
          </a:p>
          <a:p>
            <a:r>
              <a:rPr lang="en-US" sz="1400" dirty="0"/>
              <a:t>	</a:t>
            </a:r>
          </a:p>
        </p:txBody>
      </p:sp>
      <p:sp>
        <p:nvSpPr>
          <p:cNvPr id="27" name="Rectangle 26"/>
          <p:cNvSpPr/>
          <p:nvPr/>
        </p:nvSpPr>
        <p:spPr>
          <a:xfrm>
            <a:off x="-39901" y="3258327"/>
            <a:ext cx="838200" cy="923330"/>
          </a:xfrm>
          <a:prstGeom prst="rect">
            <a:avLst/>
          </a:prstGeom>
        </p:spPr>
        <p:txBody>
          <a:bodyPr wrap="square">
            <a:spAutoFit/>
          </a:bodyPr>
          <a:lstStyle/>
          <a:p>
            <a:endParaRPr lang="en-US" dirty="0"/>
          </a:p>
          <a:p>
            <a:r>
              <a:rPr lang="en-US" dirty="0"/>
              <a:t> </a:t>
            </a:r>
            <a:r>
              <a:rPr lang="en-US" b="1" dirty="0"/>
              <a:t>1493 </a:t>
            </a:r>
            <a:r>
              <a:rPr lang="en-US" dirty="0"/>
              <a:t>	</a:t>
            </a:r>
          </a:p>
        </p:txBody>
      </p:sp>
      <p:sp>
        <p:nvSpPr>
          <p:cNvPr id="28" name="Rectangle 27"/>
          <p:cNvSpPr/>
          <p:nvPr/>
        </p:nvSpPr>
        <p:spPr>
          <a:xfrm>
            <a:off x="6587836" y="3200400"/>
            <a:ext cx="2556164" cy="1231106"/>
          </a:xfrm>
          <a:prstGeom prst="rect">
            <a:avLst/>
          </a:prstGeom>
        </p:spPr>
        <p:txBody>
          <a:bodyPr wrap="square">
            <a:spAutoFit/>
          </a:bodyPr>
          <a:lstStyle/>
          <a:p>
            <a:r>
              <a:rPr lang="en-US" sz="1400" dirty="0" smtClean="0"/>
              <a:t>Columbus </a:t>
            </a:r>
            <a:r>
              <a:rPr lang="en-US" sz="1400" dirty="0"/>
              <a:t>brings cattle, sugar cane, wheat, and other European animals and plants to the West Indies. </a:t>
            </a:r>
          </a:p>
          <a:p>
            <a:r>
              <a:rPr lang="en-US" dirty="0"/>
              <a:t>	</a:t>
            </a:r>
          </a:p>
        </p:txBody>
      </p:sp>
      <p:sp>
        <p:nvSpPr>
          <p:cNvPr id="29" name="Rectangle 28"/>
          <p:cNvSpPr/>
          <p:nvPr/>
        </p:nvSpPr>
        <p:spPr>
          <a:xfrm>
            <a:off x="755072" y="4191000"/>
            <a:ext cx="2597728" cy="2092881"/>
          </a:xfrm>
          <a:prstGeom prst="rect">
            <a:avLst/>
          </a:prstGeom>
        </p:spPr>
        <p:txBody>
          <a:bodyPr wrap="square">
            <a:spAutoFit/>
          </a:bodyPr>
          <a:lstStyle/>
          <a:p>
            <a:r>
              <a:rPr lang="en-US" sz="1400" b="1" dirty="0" smtClean="0"/>
              <a:t>Treaty </a:t>
            </a:r>
            <a:r>
              <a:rPr lang="en-US" sz="1400" b="1" dirty="0"/>
              <a:t>of </a:t>
            </a:r>
            <a:r>
              <a:rPr lang="en-US" sz="1400" b="1" dirty="0" err="1"/>
              <a:t>Tordesillas</a:t>
            </a:r>
            <a:r>
              <a:rPr lang="en-US" sz="1400" dirty="0"/>
              <a:t>. The Pope officially divides the non-Christian world between Spain and Portugal establishing a line of demarcation. Portugal may colonize to the east of the line; Spain may colonize to the west of the line. </a:t>
            </a:r>
          </a:p>
          <a:p>
            <a:r>
              <a:rPr lang="en-US" dirty="0"/>
              <a:t>	</a:t>
            </a:r>
          </a:p>
        </p:txBody>
      </p:sp>
      <p:sp>
        <p:nvSpPr>
          <p:cNvPr id="30" name="Rectangle 29"/>
          <p:cNvSpPr/>
          <p:nvPr/>
        </p:nvSpPr>
        <p:spPr>
          <a:xfrm>
            <a:off x="-24245" y="4431506"/>
            <a:ext cx="914400" cy="923330"/>
          </a:xfrm>
          <a:prstGeom prst="rect">
            <a:avLst/>
          </a:prstGeom>
        </p:spPr>
        <p:txBody>
          <a:bodyPr wrap="square">
            <a:spAutoFit/>
          </a:bodyPr>
          <a:lstStyle/>
          <a:p>
            <a:endParaRPr lang="en-US" dirty="0"/>
          </a:p>
          <a:p>
            <a:r>
              <a:rPr lang="en-US" dirty="0"/>
              <a:t> </a:t>
            </a:r>
            <a:r>
              <a:rPr lang="en-US" b="1" dirty="0"/>
              <a:t>1494 </a:t>
            </a:r>
            <a:r>
              <a:rPr lang="en-US" dirty="0"/>
              <a:t>	</a:t>
            </a:r>
          </a:p>
        </p:txBody>
      </p:sp>
      <p:sp>
        <p:nvSpPr>
          <p:cNvPr id="31" name="Rectangle 30"/>
          <p:cNvSpPr/>
          <p:nvPr/>
        </p:nvSpPr>
        <p:spPr>
          <a:xfrm>
            <a:off x="0" y="6019800"/>
            <a:ext cx="762000" cy="923330"/>
          </a:xfrm>
          <a:prstGeom prst="rect">
            <a:avLst/>
          </a:prstGeom>
        </p:spPr>
        <p:txBody>
          <a:bodyPr wrap="square">
            <a:spAutoFit/>
          </a:bodyPr>
          <a:lstStyle/>
          <a:p>
            <a:endParaRPr lang="en-US" dirty="0"/>
          </a:p>
          <a:p>
            <a:r>
              <a:rPr lang="en-US" dirty="0"/>
              <a:t> </a:t>
            </a:r>
            <a:r>
              <a:rPr lang="en-US" b="1" dirty="0"/>
              <a:t>1497 </a:t>
            </a:r>
            <a:r>
              <a:rPr lang="en-US" dirty="0"/>
              <a:t>	</a:t>
            </a:r>
          </a:p>
        </p:txBody>
      </p:sp>
      <p:sp>
        <p:nvSpPr>
          <p:cNvPr id="32" name="Rectangle 31"/>
          <p:cNvSpPr/>
          <p:nvPr/>
        </p:nvSpPr>
        <p:spPr>
          <a:xfrm>
            <a:off x="755072" y="6022354"/>
            <a:ext cx="2597728" cy="954107"/>
          </a:xfrm>
          <a:prstGeom prst="rect">
            <a:avLst/>
          </a:prstGeom>
        </p:spPr>
        <p:txBody>
          <a:bodyPr wrap="square">
            <a:spAutoFit/>
          </a:bodyPr>
          <a:lstStyle/>
          <a:p>
            <a:r>
              <a:rPr lang="en-US" sz="1400" b="1" dirty="0" smtClean="0"/>
              <a:t>John </a:t>
            </a:r>
            <a:r>
              <a:rPr lang="en-US" sz="1400" b="1" dirty="0"/>
              <a:t>Cabot</a:t>
            </a:r>
            <a:r>
              <a:rPr lang="en-US" sz="1400" dirty="0"/>
              <a:t>, Italian navigator in the service of England, reaches the North American coast. </a:t>
            </a:r>
          </a:p>
          <a:p>
            <a:r>
              <a:rPr lang="en-US" sz="1400" dirty="0"/>
              <a:t>	</a:t>
            </a:r>
          </a:p>
        </p:txBody>
      </p:sp>
    </p:spTree>
    <p:extLst>
      <p:ext uri="{BB962C8B-B14F-4D97-AF65-F5344CB8AC3E}">
        <p14:creationId xmlns:p14="http://schemas.microsoft.com/office/powerpoint/2010/main" val="285539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62727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447800"/>
            <a:ext cx="762000" cy="646331"/>
          </a:xfrm>
          <a:prstGeom prst="rect">
            <a:avLst/>
          </a:prstGeom>
        </p:spPr>
        <p:txBody>
          <a:bodyPr wrap="square">
            <a:spAutoFit/>
          </a:bodyPr>
          <a:lstStyle/>
          <a:p>
            <a:r>
              <a:rPr lang="en-US" b="1" dirty="0"/>
              <a:t>1630 </a:t>
            </a:r>
            <a:r>
              <a:rPr lang="en-US" dirty="0"/>
              <a:t>	</a:t>
            </a:r>
          </a:p>
        </p:txBody>
      </p:sp>
      <p:sp>
        <p:nvSpPr>
          <p:cNvPr id="3" name="Rectangle 2"/>
          <p:cNvSpPr/>
          <p:nvPr/>
        </p:nvSpPr>
        <p:spPr>
          <a:xfrm>
            <a:off x="762000" y="609600"/>
            <a:ext cx="2590800" cy="1661993"/>
          </a:xfrm>
          <a:prstGeom prst="rect">
            <a:avLst/>
          </a:prstGeom>
        </p:spPr>
        <p:txBody>
          <a:bodyPr wrap="square">
            <a:spAutoFit/>
          </a:bodyPr>
          <a:lstStyle/>
          <a:p>
            <a:r>
              <a:rPr lang="en-US" sz="1400" b="1" dirty="0" smtClean="0"/>
              <a:t>John </a:t>
            </a:r>
            <a:r>
              <a:rPr lang="en-US" sz="1400" b="1" dirty="0"/>
              <a:t>Winthrop</a:t>
            </a:r>
            <a:r>
              <a:rPr lang="en-US" sz="1400" dirty="0"/>
              <a:t>, with members of the Massachusetts Bay Company, founds a settlement at Boston. Puritans from England begin the “</a:t>
            </a:r>
            <a:r>
              <a:rPr lang="en-US" sz="1400" b="1" dirty="0"/>
              <a:t>Great Migration</a:t>
            </a:r>
            <a:r>
              <a:rPr lang="en-US" sz="1400" dirty="0"/>
              <a:t>” to Massachusetts and Connecticut. </a:t>
            </a:r>
          </a:p>
          <a:p>
            <a:r>
              <a:rPr lang="en-US" dirty="0"/>
              <a:t>	</a:t>
            </a:r>
          </a:p>
        </p:txBody>
      </p:sp>
      <p:sp>
        <p:nvSpPr>
          <p:cNvPr id="4" name="Rectangle 3"/>
          <p:cNvSpPr/>
          <p:nvPr/>
        </p:nvSpPr>
        <p:spPr>
          <a:xfrm>
            <a:off x="6553200" y="610160"/>
            <a:ext cx="2590800" cy="2954655"/>
          </a:xfrm>
          <a:prstGeom prst="rect">
            <a:avLst/>
          </a:prstGeom>
        </p:spPr>
        <p:txBody>
          <a:bodyPr wrap="square">
            <a:spAutoFit/>
          </a:bodyPr>
          <a:lstStyle/>
          <a:p>
            <a:r>
              <a:rPr lang="en-US" sz="1050" dirty="0" smtClean="0"/>
              <a:t>John </a:t>
            </a:r>
            <a:r>
              <a:rPr lang="en-US" sz="1050" dirty="0"/>
              <a:t>Winthrop, first governor of the Massachusetts Bay Colony, begins a detailed journal which he keeps until his death. It is a prime source of information about life in early New England. </a:t>
            </a:r>
            <a:endParaRPr lang="en-US" sz="1050" dirty="0" smtClean="0"/>
          </a:p>
          <a:p>
            <a:endParaRPr lang="en-US" sz="1050" dirty="0"/>
          </a:p>
          <a:p>
            <a:r>
              <a:rPr lang="en-US" sz="1050" dirty="0" smtClean="0"/>
              <a:t>William </a:t>
            </a:r>
            <a:r>
              <a:rPr lang="en-US" sz="1050" dirty="0"/>
              <a:t>Bradford begins </a:t>
            </a:r>
            <a:r>
              <a:rPr lang="en-US" sz="1050" i="1" dirty="0"/>
              <a:t>History of Plymouth Plantation</a:t>
            </a:r>
            <a:r>
              <a:rPr lang="en-US" sz="1050" dirty="0"/>
              <a:t>, the first account of a Puritan settlement in New England. </a:t>
            </a:r>
            <a:endParaRPr lang="en-US" sz="1050" dirty="0" smtClean="0"/>
          </a:p>
          <a:p>
            <a:endParaRPr lang="en-US" sz="1050" dirty="0"/>
          </a:p>
          <a:p>
            <a:r>
              <a:rPr lang="en-US" sz="1050" dirty="0" smtClean="0"/>
              <a:t>First </a:t>
            </a:r>
            <a:r>
              <a:rPr lang="en-US" sz="1050" dirty="0"/>
              <a:t>church is founded in Boston. </a:t>
            </a:r>
            <a:endParaRPr lang="en-US" sz="1050" dirty="0" smtClean="0"/>
          </a:p>
          <a:p>
            <a:endParaRPr lang="en-US" sz="1050" dirty="0"/>
          </a:p>
          <a:p>
            <a:r>
              <a:rPr lang="en-US" sz="1050" dirty="0" smtClean="0"/>
              <a:t>Population </a:t>
            </a:r>
            <a:r>
              <a:rPr lang="en-US" sz="1050" dirty="0"/>
              <a:t>in the colonies is estimated at 5700. </a:t>
            </a:r>
          </a:p>
          <a:p>
            <a:r>
              <a:rPr lang="en-US" sz="1050" dirty="0" smtClean="0"/>
              <a:t>First </a:t>
            </a:r>
            <a:r>
              <a:rPr lang="en-US" sz="1050" dirty="0"/>
              <a:t>criminal executed in the colonies is hanged for murder. </a:t>
            </a:r>
          </a:p>
          <a:p>
            <a:r>
              <a:rPr lang="en-US" dirty="0"/>
              <a:t>	</a:t>
            </a:r>
          </a:p>
        </p:txBody>
      </p:sp>
      <p:sp>
        <p:nvSpPr>
          <p:cNvPr id="6" name="Rectangle 5"/>
          <p:cNvSpPr/>
          <p:nvPr/>
        </p:nvSpPr>
        <p:spPr>
          <a:xfrm>
            <a:off x="0" y="3629891"/>
            <a:ext cx="762000" cy="646331"/>
          </a:xfrm>
          <a:prstGeom prst="rect">
            <a:avLst/>
          </a:prstGeom>
        </p:spPr>
        <p:txBody>
          <a:bodyPr wrap="square">
            <a:spAutoFit/>
          </a:bodyPr>
          <a:lstStyle/>
          <a:p>
            <a:r>
              <a:rPr lang="en-US" b="1" dirty="0"/>
              <a:t>1631 </a:t>
            </a:r>
            <a:r>
              <a:rPr lang="en-US" dirty="0"/>
              <a:t>	</a:t>
            </a:r>
          </a:p>
        </p:txBody>
      </p:sp>
      <p:sp>
        <p:nvSpPr>
          <p:cNvPr id="7" name="Rectangle 6"/>
          <p:cNvSpPr/>
          <p:nvPr/>
        </p:nvSpPr>
        <p:spPr>
          <a:xfrm>
            <a:off x="3352800" y="3200400"/>
            <a:ext cx="3165764" cy="1446550"/>
          </a:xfrm>
          <a:prstGeom prst="rect">
            <a:avLst/>
          </a:prstGeom>
        </p:spPr>
        <p:txBody>
          <a:bodyPr wrap="square">
            <a:spAutoFit/>
          </a:bodyPr>
          <a:lstStyle/>
          <a:p>
            <a:r>
              <a:rPr lang="en-US" sz="1400" dirty="0" smtClean="0"/>
              <a:t>Cultivation </a:t>
            </a:r>
            <a:r>
              <a:rPr lang="en-US" sz="1400" dirty="0"/>
              <a:t>of tobacco begins in Maryland. </a:t>
            </a:r>
            <a:endParaRPr lang="en-US" sz="1400" dirty="0" smtClean="0"/>
          </a:p>
          <a:p>
            <a:endParaRPr lang="en-US" sz="1400" dirty="0"/>
          </a:p>
          <a:p>
            <a:r>
              <a:rPr lang="en-US" sz="1400" i="1" dirty="0" smtClean="0"/>
              <a:t>Blessing </a:t>
            </a:r>
            <a:r>
              <a:rPr lang="en-US" sz="1400" i="1" dirty="0"/>
              <a:t>of the Bay</a:t>
            </a:r>
            <a:r>
              <a:rPr lang="en-US" sz="1400" dirty="0"/>
              <a:t>, the first ship built in America is launched. </a:t>
            </a:r>
          </a:p>
          <a:p>
            <a:r>
              <a:rPr lang="en-US" dirty="0"/>
              <a:t>	</a:t>
            </a:r>
          </a:p>
        </p:txBody>
      </p:sp>
      <p:sp>
        <p:nvSpPr>
          <p:cNvPr id="10" name="Rectangle 9"/>
          <p:cNvSpPr/>
          <p:nvPr/>
        </p:nvSpPr>
        <p:spPr>
          <a:xfrm>
            <a:off x="6553200" y="3337503"/>
            <a:ext cx="2625436" cy="1231106"/>
          </a:xfrm>
          <a:prstGeom prst="rect">
            <a:avLst/>
          </a:prstGeom>
        </p:spPr>
        <p:txBody>
          <a:bodyPr wrap="square">
            <a:spAutoFit/>
          </a:bodyPr>
          <a:lstStyle/>
          <a:p>
            <a:r>
              <a:rPr lang="en-US" sz="1400" dirty="0" smtClean="0"/>
              <a:t>Boston </a:t>
            </a:r>
            <a:r>
              <a:rPr lang="en-US" sz="1400" dirty="0"/>
              <a:t>has its first serious fire. Because of it, Cambridge, Mass., prohibits wooden chimneys and thatched roofs on houses. </a:t>
            </a:r>
          </a:p>
          <a:p>
            <a:r>
              <a:rPr lang="en-US" dirty="0"/>
              <a:t>	</a:t>
            </a:r>
          </a:p>
        </p:txBody>
      </p:sp>
      <p:sp>
        <p:nvSpPr>
          <p:cNvPr id="20" name="Rectangle 19"/>
          <p:cNvSpPr/>
          <p:nvPr/>
        </p:nvSpPr>
        <p:spPr>
          <a:xfrm>
            <a:off x="0" y="5029200"/>
            <a:ext cx="762000" cy="646331"/>
          </a:xfrm>
          <a:prstGeom prst="rect">
            <a:avLst/>
          </a:prstGeom>
        </p:spPr>
        <p:txBody>
          <a:bodyPr wrap="square">
            <a:spAutoFit/>
          </a:bodyPr>
          <a:lstStyle/>
          <a:p>
            <a:r>
              <a:rPr lang="en-US" b="1" dirty="0"/>
              <a:t>1633 </a:t>
            </a:r>
            <a:r>
              <a:rPr lang="en-US" dirty="0"/>
              <a:t>	</a:t>
            </a:r>
          </a:p>
        </p:txBody>
      </p:sp>
      <p:sp>
        <p:nvSpPr>
          <p:cNvPr id="21" name="Rectangle 20"/>
          <p:cNvSpPr/>
          <p:nvPr/>
        </p:nvSpPr>
        <p:spPr>
          <a:xfrm>
            <a:off x="768927" y="4858527"/>
            <a:ext cx="2583873" cy="923330"/>
          </a:xfrm>
          <a:prstGeom prst="rect">
            <a:avLst/>
          </a:prstGeom>
        </p:spPr>
        <p:txBody>
          <a:bodyPr wrap="square">
            <a:spAutoFit/>
          </a:bodyPr>
          <a:lstStyle/>
          <a:p>
            <a:r>
              <a:rPr lang="en-US" sz="1200" dirty="0" smtClean="0"/>
              <a:t>Dutch </a:t>
            </a:r>
            <a:r>
              <a:rPr lang="en-US" sz="1200" dirty="0"/>
              <a:t>build trading post on Connecticut River near what is now Hartford. </a:t>
            </a:r>
          </a:p>
          <a:p>
            <a:r>
              <a:rPr lang="en-US" dirty="0"/>
              <a:t>	</a:t>
            </a:r>
          </a:p>
        </p:txBody>
      </p:sp>
      <p:sp>
        <p:nvSpPr>
          <p:cNvPr id="22" name="Rectangle 21"/>
          <p:cNvSpPr/>
          <p:nvPr/>
        </p:nvSpPr>
        <p:spPr>
          <a:xfrm>
            <a:off x="6553200" y="4796273"/>
            <a:ext cx="2625436" cy="830997"/>
          </a:xfrm>
          <a:prstGeom prst="rect">
            <a:avLst/>
          </a:prstGeom>
        </p:spPr>
        <p:txBody>
          <a:bodyPr wrap="square">
            <a:spAutoFit/>
          </a:bodyPr>
          <a:lstStyle/>
          <a:p>
            <a:r>
              <a:rPr lang="en-US" sz="1200" dirty="0" smtClean="0"/>
              <a:t>In </a:t>
            </a:r>
            <a:r>
              <a:rPr lang="en-US" sz="1200" dirty="0"/>
              <a:t>New England, strong liquor, games, and dancing are not allowed at inns and taverns. </a:t>
            </a:r>
          </a:p>
          <a:p>
            <a:r>
              <a:rPr lang="en-US" sz="1200" dirty="0"/>
              <a:t>	</a:t>
            </a:r>
          </a:p>
        </p:txBody>
      </p:sp>
      <p:sp>
        <p:nvSpPr>
          <p:cNvPr id="23" name="Rectangle 22"/>
          <p:cNvSpPr/>
          <p:nvPr/>
        </p:nvSpPr>
        <p:spPr>
          <a:xfrm>
            <a:off x="-41563" y="5888879"/>
            <a:ext cx="803563" cy="646331"/>
          </a:xfrm>
          <a:prstGeom prst="rect">
            <a:avLst/>
          </a:prstGeom>
        </p:spPr>
        <p:txBody>
          <a:bodyPr wrap="square">
            <a:spAutoFit/>
          </a:bodyPr>
          <a:lstStyle/>
          <a:p>
            <a:r>
              <a:rPr lang="en-US" b="1" dirty="0"/>
              <a:t>1634 </a:t>
            </a:r>
            <a:r>
              <a:rPr lang="en-US" dirty="0"/>
              <a:t>	</a:t>
            </a:r>
          </a:p>
        </p:txBody>
      </p:sp>
      <p:sp>
        <p:nvSpPr>
          <p:cNvPr id="24" name="Rectangle 23"/>
          <p:cNvSpPr/>
          <p:nvPr/>
        </p:nvSpPr>
        <p:spPr>
          <a:xfrm>
            <a:off x="775854" y="5627270"/>
            <a:ext cx="2576946" cy="1169551"/>
          </a:xfrm>
          <a:prstGeom prst="rect">
            <a:avLst/>
          </a:prstGeom>
        </p:spPr>
        <p:txBody>
          <a:bodyPr wrap="square">
            <a:spAutoFit/>
          </a:bodyPr>
          <a:lstStyle/>
          <a:p>
            <a:r>
              <a:rPr lang="en-US" sz="1400" dirty="0" smtClean="0"/>
              <a:t>Roman </a:t>
            </a:r>
            <a:r>
              <a:rPr lang="en-US" sz="1400" dirty="0"/>
              <a:t>Catholic colony is founded in Maryland under patent granted to </a:t>
            </a:r>
            <a:r>
              <a:rPr lang="en-US" sz="1400" dirty="0" err="1"/>
              <a:t>Cecilius</a:t>
            </a:r>
            <a:r>
              <a:rPr lang="en-US" sz="1400" dirty="0"/>
              <a:t> Calvert, 2nd Lord Baltimore. </a:t>
            </a:r>
          </a:p>
          <a:p>
            <a:r>
              <a:rPr lang="en-US" sz="1400" dirty="0"/>
              <a:t>	</a:t>
            </a:r>
          </a:p>
        </p:txBody>
      </p:sp>
      <p:sp>
        <p:nvSpPr>
          <p:cNvPr id="25" name="Rectangle 24"/>
          <p:cNvSpPr/>
          <p:nvPr/>
        </p:nvSpPr>
        <p:spPr>
          <a:xfrm>
            <a:off x="6553200" y="5657671"/>
            <a:ext cx="2590800" cy="1461939"/>
          </a:xfrm>
          <a:prstGeom prst="rect">
            <a:avLst/>
          </a:prstGeom>
        </p:spPr>
        <p:txBody>
          <a:bodyPr wrap="square">
            <a:spAutoFit/>
          </a:bodyPr>
          <a:lstStyle/>
          <a:p>
            <a:r>
              <a:rPr lang="en-US" sz="1100" dirty="0" smtClean="0"/>
              <a:t>Boston </a:t>
            </a:r>
            <a:r>
              <a:rPr lang="en-US" sz="1100" dirty="0"/>
              <a:t>purchases 45 acres of land to use as a military training field and a common pasture</a:t>
            </a:r>
            <a:r>
              <a:rPr lang="en-US" sz="1100" dirty="0" smtClean="0"/>
              <a:t>.</a:t>
            </a:r>
          </a:p>
          <a:p>
            <a:r>
              <a:rPr lang="en-US" sz="1100" dirty="0" smtClean="0"/>
              <a:t> </a:t>
            </a:r>
            <a:endParaRPr lang="en-US" sz="1100" dirty="0"/>
          </a:p>
          <a:p>
            <a:r>
              <a:rPr lang="en-US" sz="1100" dirty="0" smtClean="0"/>
              <a:t>A </a:t>
            </a:r>
            <a:r>
              <a:rPr lang="en-US" sz="1100" dirty="0"/>
              <a:t>schoolmaster arrives in New Amsterdam and establishes the first school. </a:t>
            </a:r>
          </a:p>
          <a:p>
            <a:r>
              <a:rPr lang="en-US" sz="1200"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953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1635 </a:t>
            </a:r>
            <a:r>
              <a:rPr lang="en-US" dirty="0"/>
              <a:t>	</a:t>
            </a:r>
          </a:p>
        </p:txBody>
      </p:sp>
      <p:sp>
        <p:nvSpPr>
          <p:cNvPr id="3" name="Rectangle 2"/>
          <p:cNvSpPr/>
          <p:nvPr/>
        </p:nvSpPr>
        <p:spPr>
          <a:xfrm>
            <a:off x="762000" y="609600"/>
            <a:ext cx="2590800" cy="1231106"/>
          </a:xfrm>
          <a:prstGeom prst="rect">
            <a:avLst/>
          </a:prstGeom>
        </p:spPr>
        <p:txBody>
          <a:bodyPr wrap="square">
            <a:spAutoFit/>
          </a:bodyPr>
          <a:lstStyle/>
          <a:p>
            <a:r>
              <a:rPr lang="en-US" sz="1400" dirty="0" smtClean="0"/>
              <a:t>English </a:t>
            </a:r>
            <a:r>
              <a:rPr lang="en-US" sz="1400" dirty="0"/>
              <a:t>build Fort </a:t>
            </a:r>
            <a:r>
              <a:rPr lang="en-US" sz="1400" dirty="0" err="1"/>
              <a:t>Saybrook</a:t>
            </a:r>
            <a:r>
              <a:rPr lang="en-US" sz="1400" dirty="0"/>
              <a:t> at the mouth of the Connecticut River. English compete with Dutch for control of the region. </a:t>
            </a:r>
          </a:p>
          <a:p>
            <a:r>
              <a:rPr lang="en-US" dirty="0"/>
              <a:t>	</a:t>
            </a:r>
          </a:p>
        </p:txBody>
      </p:sp>
      <p:sp>
        <p:nvSpPr>
          <p:cNvPr id="4" name="Rectangle 3"/>
          <p:cNvSpPr/>
          <p:nvPr/>
        </p:nvSpPr>
        <p:spPr>
          <a:xfrm>
            <a:off x="3352800" y="609600"/>
            <a:ext cx="3200400" cy="1169551"/>
          </a:xfrm>
          <a:prstGeom prst="rect">
            <a:avLst/>
          </a:prstGeom>
        </p:spPr>
        <p:txBody>
          <a:bodyPr wrap="square">
            <a:spAutoFit/>
          </a:bodyPr>
          <a:lstStyle/>
          <a:p>
            <a:r>
              <a:rPr lang="en-US" sz="1400" dirty="0" smtClean="0"/>
              <a:t>John </a:t>
            </a:r>
            <a:r>
              <a:rPr lang="en-US" sz="1400" dirty="0"/>
              <a:t>Winthrop, Jr., governor of Connecticut, opens the first American chemical plant in Boston to produce Saltpeter for gunpowder. </a:t>
            </a:r>
          </a:p>
          <a:p>
            <a:r>
              <a:rPr lang="en-US" sz="1400" dirty="0"/>
              <a:t>	</a:t>
            </a:r>
          </a:p>
        </p:txBody>
      </p:sp>
      <p:sp>
        <p:nvSpPr>
          <p:cNvPr id="6" name="Rectangle 5"/>
          <p:cNvSpPr/>
          <p:nvPr/>
        </p:nvSpPr>
        <p:spPr>
          <a:xfrm>
            <a:off x="6567055" y="587192"/>
            <a:ext cx="2576945" cy="1754326"/>
          </a:xfrm>
          <a:prstGeom prst="rect">
            <a:avLst/>
          </a:prstGeom>
        </p:spPr>
        <p:txBody>
          <a:bodyPr wrap="square">
            <a:spAutoFit/>
          </a:bodyPr>
          <a:lstStyle/>
          <a:p>
            <a:r>
              <a:rPr lang="en-US" sz="1200" dirty="0" smtClean="0"/>
              <a:t>English </a:t>
            </a:r>
            <a:r>
              <a:rPr lang="en-US" sz="1200" dirty="0"/>
              <a:t>clergyman Richard Mather keeps a journal of his voyage to America. </a:t>
            </a:r>
            <a:endParaRPr lang="en-US" sz="1200" dirty="0" smtClean="0"/>
          </a:p>
          <a:p>
            <a:endParaRPr lang="en-US" sz="1200" dirty="0"/>
          </a:p>
          <a:p>
            <a:r>
              <a:rPr lang="en-US" sz="1200" dirty="0" smtClean="0"/>
              <a:t>A </a:t>
            </a:r>
            <a:r>
              <a:rPr lang="en-US" sz="1200" dirty="0"/>
              <a:t>hurricane strikes the Plymouth Colony</a:t>
            </a:r>
            <a:r>
              <a:rPr lang="en-US" sz="1200" dirty="0" smtClean="0"/>
              <a:t>.</a:t>
            </a:r>
          </a:p>
          <a:p>
            <a:endParaRPr lang="en-US" sz="1200" dirty="0"/>
          </a:p>
          <a:p>
            <a:r>
              <a:rPr lang="en-US" sz="1200" dirty="0" smtClean="0"/>
              <a:t>Boston </a:t>
            </a:r>
            <a:r>
              <a:rPr lang="en-US" sz="1200" dirty="0"/>
              <a:t>Public Latin School is founded. </a:t>
            </a:r>
          </a:p>
          <a:p>
            <a:r>
              <a:rPr lang="en-US" sz="1200" dirty="0"/>
              <a:t>	</a:t>
            </a:r>
          </a:p>
        </p:txBody>
      </p:sp>
      <p:sp>
        <p:nvSpPr>
          <p:cNvPr id="7" name="Rectangle 6"/>
          <p:cNvSpPr/>
          <p:nvPr/>
        </p:nvSpPr>
        <p:spPr>
          <a:xfrm>
            <a:off x="-34636" y="3218995"/>
            <a:ext cx="796636" cy="646331"/>
          </a:xfrm>
          <a:prstGeom prst="rect">
            <a:avLst/>
          </a:prstGeom>
        </p:spPr>
        <p:txBody>
          <a:bodyPr wrap="square">
            <a:spAutoFit/>
          </a:bodyPr>
          <a:lstStyle/>
          <a:p>
            <a:r>
              <a:rPr lang="en-US" b="1" dirty="0"/>
              <a:t>1636 </a:t>
            </a:r>
            <a:r>
              <a:rPr lang="en-US" dirty="0"/>
              <a:t>	</a:t>
            </a:r>
          </a:p>
        </p:txBody>
      </p:sp>
      <p:sp>
        <p:nvSpPr>
          <p:cNvPr id="10" name="Rectangle 9"/>
          <p:cNvSpPr/>
          <p:nvPr/>
        </p:nvSpPr>
        <p:spPr>
          <a:xfrm>
            <a:off x="762000" y="2136339"/>
            <a:ext cx="2590800" cy="2462213"/>
          </a:xfrm>
          <a:prstGeom prst="rect">
            <a:avLst/>
          </a:prstGeom>
        </p:spPr>
        <p:txBody>
          <a:bodyPr wrap="square">
            <a:spAutoFit/>
          </a:bodyPr>
          <a:lstStyle/>
          <a:p>
            <a:r>
              <a:rPr lang="en-US" sz="1400" b="1" dirty="0" smtClean="0"/>
              <a:t>Roger </a:t>
            </a:r>
            <a:r>
              <a:rPr lang="en-US" sz="1400" b="1" dirty="0"/>
              <a:t>Williams</a:t>
            </a:r>
            <a:r>
              <a:rPr lang="en-US" sz="1400" dirty="0"/>
              <a:t>, English minister banished (1635) from the Puritan colony at Salem, founds Providence, R. I., on land bought from the Indians. </a:t>
            </a:r>
            <a:endParaRPr lang="en-US" sz="1400" dirty="0" smtClean="0"/>
          </a:p>
          <a:p>
            <a:endParaRPr lang="en-US" sz="1400" dirty="0"/>
          </a:p>
          <a:p>
            <a:r>
              <a:rPr lang="en-US" sz="1400" b="1" dirty="0" smtClean="0"/>
              <a:t>Thomas </a:t>
            </a:r>
            <a:r>
              <a:rPr lang="en-US" sz="1400" b="1" dirty="0"/>
              <a:t>Hooker</a:t>
            </a:r>
            <a:r>
              <a:rPr lang="en-US" sz="1400" dirty="0"/>
              <a:t>, Puritan minister unhappy with the strict religious rule in Massachusetts, founds Hartford, Connecticut. </a:t>
            </a:r>
          </a:p>
          <a:p>
            <a:r>
              <a:rPr lang="en-US" sz="1400" dirty="0"/>
              <a:t>	</a:t>
            </a:r>
          </a:p>
        </p:txBody>
      </p:sp>
      <p:sp>
        <p:nvSpPr>
          <p:cNvPr id="20" name="Rectangle 19"/>
          <p:cNvSpPr/>
          <p:nvPr/>
        </p:nvSpPr>
        <p:spPr>
          <a:xfrm>
            <a:off x="6553200" y="2108767"/>
            <a:ext cx="2590800" cy="3139321"/>
          </a:xfrm>
          <a:prstGeom prst="rect">
            <a:avLst/>
          </a:prstGeom>
        </p:spPr>
        <p:txBody>
          <a:bodyPr wrap="square">
            <a:spAutoFit/>
          </a:bodyPr>
          <a:lstStyle/>
          <a:p>
            <a:r>
              <a:rPr lang="en-US" sz="1200" dirty="0" smtClean="0"/>
              <a:t>The </a:t>
            </a:r>
            <a:r>
              <a:rPr lang="en-US" sz="1200" dirty="0"/>
              <a:t>house of Adam </a:t>
            </a:r>
            <a:r>
              <a:rPr lang="en-US" sz="1200" dirty="0" err="1"/>
              <a:t>Thoroughgood</a:t>
            </a:r>
            <a:r>
              <a:rPr lang="en-US" sz="1200" dirty="0"/>
              <a:t> near Norfolk, Va., is built. Today it is the oldest house in the English-speaking colonies. </a:t>
            </a:r>
            <a:endParaRPr lang="en-US" sz="1200" dirty="0" smtClean="0"/>
          </a:p>
          <a:p>
            <a:endParaRPr lang="en-US" sz="1200" dirty="0"/>
          </a:p>
          <a:p>
            <a:r>
              <a:rPr lang="en-US" sz="1200" dirty="0" smtClean="0"/>
              <a:t>Pension </a:t>
            </a:r>
            <a:r>
              <a:rPr lang="en-US" sz="1200" dirty="0"/>
              <a:t>Act is passed in Plymouth Colony. A soldier who is maimed will be supported by the Colony for the rest of his life. </a:t>
            </a:r>
            <a:endParaRPr lang="en-US" sz="1200" dirty="0" smtClean="0"/>
          </a:p>
          <a:p>
            <a:endParaRPr lang="en-US" sz="1200" dirty="0"/>
          </a:p>
          <a:p>
            <a:r>
              <a:rPr lang="en-US" sz="1200" dirty="0" smtClean="0"/>
              <a:t>Rhode </a:t>
            </a:r>
            <a:r>
              <a:rPr lang="en-US" sz="1200" dirty="0"/>
              <a:t>Island is the first colony to grant complete religious freedom. </a:t>
            </a:r>
            <a:endParaRPr lang="en-US" sz="1200" dirty="0" smtClean="0"/>
          </a:p>
          <a:p>
            <a:endParaRPr lang="en-US" sz="1200" dirty="0"/>
          </a:p>
          <a:p>
            <a:r>
              <a:rPr lang="en-US" sz="1200" dirty="0" smtClean="0"/>
              <a:t> </a:t>
            </a:r>
            <a:r>
              <a:rPr lang="en-US" sz="1200" dirty="0"/>
              <a:t>Harvard College is founded in Cambridge, Massachusetts. </a:t>
            </a:r>
          </a:p>
          <a:p>
            <a:r>
              <a:rPr lang="en-US" dirty="0"/>
              <a:t>	</a:t>
            </a:r>
          </a:p>
        </p:txBody>
      </p:sp>
      <p:sp>
        <p:nvSpPr>
          <p:cNvPr id="21" name="Rectangle 20"/>
          <p:cNvSpPr/>
          <p:nvPr/>
        </p:nvSpPr>
        <p:spPr>
          <a:xfrm>
            <a:off x="0" y="5562600"/>
            <a:ext cx="768927" cy="646331"/>
          </a:xfrm>
          <a:prstGeom prst="rect">
            <a:avLst/>
          </a:prstGeom>
        </p:spPr>
        <p:txBody>
          <a:bodyPr wrap="square">
            <a:spAutoFit/>
          </a:bodyPr>
          <a:lstStyle/>
          <a:p>
            <a:r>
              <a:rPr lang="en-US" b="1" dirty="0"/>
              <a:t>1637 </a:t>
            </a:r>
            <a:r>
              <a:rPr lang="en-US" dirty="0"/>
              <a:t>	</a:t>
            </a:r>
          </a:p>
        </p:txBody>
      </p:sp>
      <p:sp>
        <p:nvSpPr>
          <p:cNvPr id="22" name="Rectangle 21"/>
          <p:cNvSpPr/>
          <p:nvPr/>
        </p:nvSpPr>
        <p:spPr>
          <a:xfrm>
            <a:off x="789709" y="4958301"/>
            <a:ext cx="2563091" cy="1815882"/>
          </a:xfrm>
          <a:prstGeom prst="rect">
            <a:avLst/>
          </a:prstGeom>
        </p:spPr>
        <p:txBody>
          <a:bodyPr wrap="square">
            <a:spAutoFit/>
          </a:bodyPr>
          <a:lstStyle/>
          <a:p>
            <a:r>
              <a:rPr lang="en-US" sz="1400" dirty="0" smtClean="0"/>
              <a:t>Pequot </a:t>
            </a:r>
            <a:r>
              <a:rPr lang="en-US" sz="1400" dirty="0"/>
              <a:t>Indians of Connecticut are nearly wiped out by colonial forces, thus stopping four years of Indian raids against English traders and settlers. </a:t>
            </a:r>
            <a:r>
              <a:rPr lang="en-US" sz="1400" b="1" dirty="0"/>
              <a:t>Pequot War </a:t>
            </a:r>
            <a:r>
              <a:rPr lang="en-US" sz="1400" dirty="0"/>
              <a:t>is first Indian War in New England. </a:t>
            </a:r>
          </a:p>
          <a:p>
            <a:r>
              <a:rPr lang="en-US" sz="1400" dirty="0"/>
              <a:t>	</a:t>
            </a:r>
          </a:p>
        </p:txBody>
      </p:sp>
      <p:sp>
        <p:nvSpPr>
          <p:cNvPr id="23" name="Rectangle 22"/>
          <p:cNvSpPr/>
          <p:nvPr/>
        </p:nvSpPr>
        <p:spPr>
          <a:xfrm>
            <a:off x="6567055" y="4958301"/>
            <a:ext cx="2576945" cy="2092881"/>
          </a:xfrm>
          <a:prstGeom prst="rect">
            <a:avLst/>
          </a:prstGeom>
        </p:spPr>
        <p:txBody>
          <a:bodyPr wrap="square">
            <a:spAutoFit/>
          </a:bodyPr>
          <a:lstStyle/>
          <a:p>
            <a:r>
              <a:rPr lang="en-US" sz="1400" dirty="0" smtClean="0"/>
              <a:t>Taunton</a:t>
            </a:r>
            <a:r>
              <a:rPr lang="en-US" sz="1400" dirty="0"/>
              <a:t>, Mass., is founded by an “ancient maid” of 48. Unmarried women have a difficult time making a living, and marriages usually take place early. After they reach 25, unmarried women are often ridiculed and restricted by law.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41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96982" y="1302096"/>
            <a:ext cx="858982" cy="646331"/>
          </a:xfrm>
          <a:prstGeom prst="rect">
            <a:avLst/>
          </a:prstGeom>
        </p:spPr>
        <p:txBody>
          <a:bodyPr wrap="square">
            <a:spAutoFit/>
          </a:bodyPr>
          <a:lstStyle/>
          <a:p>
            <a:r>
              <a:rPr lang="en-US" b="1" dirty="0"/>
              <a:t>1638 </a:t>
            </a:r>
            <a:r>
              <a:rPr lang="en-US" dirty="0"/>
              <a:t>	</a:t>
            </a:r>
          </a:p>
        </p:txBody>
      </p:sp>
      <p:sp>
        <p:nvSpPr>
          <p:cNvPr id="3" name="Rectangle 2"/>
          <p:cNvSpPr/>
          <p:nvPr/>
        </p:nvSpPr>
        <p:spPr>
          <a:xfrm>
            <a:off x="762000" y="956524"/>
            <a:ext cx="2590800" cy="2954655"/>
          </a:xfrm>
          <a:prstGeom prst="rect">
            <a:avLst/>
          </a:prstGeom>
        </p:spPr>
        <p:txBody>
          <a:bodyPr wrap="square">
            <a:spAutoFit/>
          </a:bodyPr>
          <a:lstStyle/>
          <a:p>
            <a:r>
              <a:rPr lang="en-US" sz="1400" dirty="0" smtClean="0"/>
              <a:t>Swedish </a:t>
            </a:r>
            <a:r>
              <a:rPr lang="en-US" sz="1400" dirty="0"/>
              <a:t>settlers in Dutch ships found Fort Christina (now </a:t>
            </a:r>
            <a:r>
              <a:rPr lang="en-US" sz="1400" dirty="0" smtClean="0"/>
              <a:t>Wilmington ,Del.)</a:t>
            </a:r>
          </a:p>
          <a:p>
            <a:r>
              <a:rPr lang="en-US" sz="1400" dirty="0" smtClean="0"/>
              <a:t> </a:t>
            </a:r>
            <a:endParaRPr lang="en-US" sz="1400" dirty="0"/>
          </a:p>
          <a:p>
            <a:r>
              <a:rPr lang="en-US" sz="1400" dirty="0" smtClean="0"/>
              <a:t>Puritans </a:t>
            </a:r>
            <a:r>
              <a:rPr lang="en-US" sz="1400" dirty="0"/>
              <a:t>settle New Haven, Conn. </a:t>
            </a:r>
            <a:endParaRPr lang="en-US" sz="1400" dirty="0" smtClean="0"/>
          </a:p>
          <a:p>
            <a:endParaRPr lang="en-US" sz="1400" dirty="0"/>
          </a:p>
          <a:p>
            <a:r>
              <a:rPr lang="en-US" sz="1400" b="1" dirty="0" smtClean="0"/>
              <a:t>Anne </a:t>
            </a:r>
            <a:r>
              <a:rPr lang="en-US" sz="1400" b="1" dirty="0"/>
              <a:t>Hutchinson</a:t>
            </a:r>
            <a:r>
              <a:rPr lang="en-US" sz="1400" dirty="0"/>
              <a:t>, banished (1637) as a heretic from Massachusetts Bay Colony, founds town of Pocasset (now Portsmouth), R </a:t>
            </a:r>
          </a:p>
          <a:p>
            <a:r>
              <a:rPr lang="en-US" dirty="0"/>
              <a:t>	</a:t>
            </a:r>
          </a:p>
        </p:txBody>
      </p:sp>
      <p:sp>
        <p:nvSpPr>
          <p:cNvPr id="4" name="Rectangle 3"/>
          <p:cNvSpPr/>
          <p:nvPr/>
        </p:nvSpPr>
        <p:spPr>
          <a:xfrm>
            <a:off x="6553200" y="602673"/>
            <a:ext cx="2590800" cy="4062651"/>
          </a:xfrm>
          <a:prstGeom prst="rect">
            <a:avLst/>
          </a:prstGeom>
        </p:spPr>
        <p:txBody>
          <a:bodyPr wrap="square">
            <a:spAutoFit/>
          </a:bodyPr>
          <a:lstStyle/>
          <a:p>
            <a:r>
              <a:rPr lang="en-US" sz="1200" dirty="0" smtClean="0"/>
              <a:t>The </a:t>
            </a:r>
            <a:r>
              <a:rPr lang="en-US" sz="1200" dirty="0"/>
              <a:t>Swedish settlement along the lower Delaware contributes the log cabin style of architecture. </a:t>
            </a:r>
            <a:endParaRPr lang="en-US" sz="1200" dirty="0" smtClean="0"/>
          </a:p>
          <a:p>
            <a:endParaRPr lang="en-US" sz="1200" dirty="0"/>
          </a:p>
          <a:p>
            <a:r>
              <a:rPr lang="en-US" sz="1200" dirty="0" smtClean="0"/>
              <a:t>The </a:t>
            </a:r>
            <a:r>
              <a:rPr lang="en-US" sz="1200" dirty="0"/>
              <a:t>first almanac in the English colonies is published. </a:t>
            </a:r>
            <a:endParaRPr lang="en-US" sz="1200" dirty="0" smtClean="0"/>
          </a:p>
          <a:p>
            <a:endParaRPr lang="en-US" sz="1200" dirty="0"/>
          </a:p>
          <a:p>
            <a:r>
              <a:rPr lang="en-US" sz="1200" dirty="0" smtClean="0"/>
              <a:t>Construction </a:t>
            </a:r>
            <a:r>
              <a:rPr lang="en-US" sz="1200" dirty="0"/>
              <a:t>of Old College at Harvard is begun. </a:t>
            </a:r>
            <a:endParaRPr lang="en-US" sz="1200" dirty="0" smtClean="0"/>
          </a:p>
          <a:p>
            <a:endParaRPr lang="en-US" sz="1200" dirty="0"/>
          </a:p>
          <a:p>
            <a:r>
              <a:rPr lang="en-US" sz="1200" dirty="0" smtClean="0"/>
              <a:t>First </a:t>
            </a:r>
            <a:r>
              <a:rPr lang="en-US" sz="1200" dirty="0"/>
              <a:t>Lutheran congregation is established by Swedish settlers in Delaware. </a:t>
            </a:r>
            <a:endParaRPr lang="en-US" sz="1200" dirty="0" smtClean="0"/>
          </a:p>
          <a:p>
            <a:endParaRPr lang="en-US" sz="1200" dirty="0"/>
          </a:p>
          <a:p>
            <a:r>
              <a:rPr lang="en-US" sz="1200" dirty="0" smtClean="0"/>
              <a:t>Colonial </a:t>
            </a:r>
            <a:r>
              <a:rPr lang="en-US" sz="1200" dirty="0"/>
              <a:t>justice is harsh: A New Amsterdam man, having drawn a knife on another person, is sentenced to throw himself into the water from the yardarm of a ship 3 times and to receive 3 lashes from each sailor. </a:t>
            </a:r>
          </a:p>
          <a:p>
            <a:r>
              <a:rPr lang="en-US" sz="1200" dirty="0"/>
              <a:t>	</a:t>
            </a:r>
          </a:p>
        </p:txBody>
      </p:sp>
      <p:sp>
        <p:nvSpPr>
          <p:cNvPr id="6" name="Rectangle 5"/>
          <p:cNvSpPr/>
          <p:nvPr/>
        </p:nvSpPr>
        <p:spPr>
          <a:xfrm>
            <a:off x="15517" y="5031432"/>
            <a:ext cx="762000" cy="646331"/>
          </a:xfrm>
          <a:prstGeom prst="rect">
            <a:avLst/>
          </a:prstGeom>
        </p:spPr>
        <p:txBody>
          <a:bodyPr wrap="square">
            <a:spAutoFit/>
          </a:bodyPr>
          <a:lstStyle/>
          <a:p>
            <a:r>
              <a:rPr lang="en-US" b="1" dirty="0"/>
              <a:t>1639 </a:t>
            </a:r>
            <a:r>
              <a:rPr lang="en-US" dirty="0"/>
              <a:t>	</a:t>
            </a:r>
          </a:p>
        </p:txBody>
      </p:sp>
      <p:sp>
        <p:nvSpPr>
          <p:cNvPr id="7" name="Rectangle 6"/>
          <p:cNvSpPr/>
          <p:nvPr/>
        </p:nvSpPr>
        <p:spPr>
          <a:xfrm>
            <a:off x="748145" y="4800600"/>
            <a:ext cx="2604655" cy="1107996"/>
          </a:xfrm>
          <a:prstGeom prst="rect">
            <a:avLst/>
          </a:prstGeom>
        </p:spPr>
        <p:txBody>
          <a:bodyPr wrap="square">
            <a:spAutoFit/>
          </a:bodyPr>
          <a:lstStyle/>
          <a:p>
            <a:r>
              <a:rPr lang="en-US" sz="1200" dirty="0" smtClean="0"/>
              <a:t>Connecticut </a:t>
            </a:r>
            <a:r>
              <a:rPr lang="en-US" sz="1200" dirty="0"/>
              <a:t>Colony adopts the </a:t>
            </a:r>
            <a:r>
              <a:rPr lang="en-US" sz="1200" b="1" dirty="0"/>
              <a:t>Fundamental Orders</a:t>
            </a:r>
            <a:r>
              <a:rPr lang="en-US" sz="1200" dirty="0"/>
              <a:t>, one of the first written legal documents in the New World. </a:t>
            </a:r>
          </a:p>
          <a:p>
            <a:r>
              <a:rPr lang="en-US" dirty="0"/>
              <a:t>	</a:t>
            </a:r>
          </a:p>
        </p:txBody>
      </p:sp>
      <p:sp>
        <p:nvSpPr>
          <p:cNvPr id="10" name="Rectangle 9"/>
          <p:cNvSpPr/>
          <p:nvPr/>
        </p:nvSpPr>
        <p:spPr>
          <a:xfrm>
            <a:off x="3345873" y="4816963"/>
            <a:ext cx="3207327" cy="800219"/>
          </a:xfrm>
          <a:prstGeom prst="rect">
            <a:avLst/>
          </a:prstGeom>
        </p:spPr>
        <p:txBody>
          <a:bodyPr wrap="square">
            <a:spAutoFit/>
          </a:bodyPr>
          <a:lstStyle/>
          <a:p>
            <a:r>
              <a:rPr lang="en-US" sz="1400" dirty="0" smtClean="0"/>
              <a:t>First </a:t>
            </a:r>
            <a:r>
              <a:rPr lang="en-US" sz="1400" dirty="0"/>
              <a:t>colonial printing press is established at Harvard College in Cambridge, Mass. </a:t>
            </a:r>
          </a:p>
          <a:p>
            <a:r>
              <a:rPr lang="en-US" dirty="0"/>
              <a:t>	</a:t>
            </a:r>
          </a:p>
        </p:txBody>
      </p:sp>
      <p:sp>
        <p:nvSpPr>
          <p:cNvPr id="20" name="Rectangle 19"/>
          <p:cNvSpPr/>
          <p:nvPr/>
        </p:nvSpPr>
        <p:spPr>
          <a:xfrm>
            <a:off x="6553200" y="4447677"/>
            <a:ext cx="2590800" cy="2846933"/>
          </a:xfrm>
          <a:prstGeom prst="rect">
            <a:avLst/>
          </a:prstGeom>
        </p:spPr>
        <p:txBody>
          <a:bodyPr wrap="square">
            <a:spAutoFit/>
          </a:bodyPr>
          <a:lstStyle/>
          <a:p>
            <a:r>
              <a:rPr lang="en-US" sz="1100" dirty="0" smtClean="0"/>
              <a:t>New </a:t>
            </a:r>
            <a:r>
              <a:rPr lang="en-US" sz="1100" dirty="0"/>
              <a:t>England laws governing men’s clothing show the attire of the day: men are censured for wearing “immoderate great breeches,” </a:t>
            </a:r>
          </a:p>
          <a:p>
            <a:r>
              <a:rPr lang="en-US" sz="1100" dirty="0"/>
              <a:t>broad shoulder-bands, capes, and double ruffles; silk roses are worn on shoes. </a:t>
            </a:r>
          </a:p>
          <a:p>
            <a:endParaRPr lang="en-US" sz="1100" dirty="0"/>
          </a:p>
          <a:p>
            <a:r>
              <a:rPr lang="en-US" sz="1100" dirty="0" smtClean="0"/>
              <a:t>A </a:t>
            </a:r>
            <a:r>
              <a:rPr lang="en-US" sz="1100" dirty="0"/>
              <a:t>women of Plymouth, Mass., convicted of adultery is sentenced to be whipped and to wear a badge with the letters “AD” on her left sleeve. If found in public without the badge, she is to be branded on the face with a hot iron. </a:t>
            </a:r>
          </a:p>
          <a:p>
            <a:r>
              <a:rPr lang="en-US" dirty="0"/>
              <a:t>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46828" y="1681140"/>
            <a:ext cx="1107996" cy="369332"/>
          </a:xfrm>
          <a:prstGeom prst="rect">
            <a:avLst/>
          </a:prstGeom>
        </p:spPr>
        <p:txBody>
          <a:bodyPr wrap="none">
            <a:spAutoFit/>
          </a:bodyPr>
          <a:lstStyle/>
          <a:p>
            <a:r>
              <a:rPr lang="en-US" b="1" dirty="0"/>
              <a:t>1640 </a:t>
            </a:r>
            <a:r>
              <a:rPr lang="en-US" dirty="0"/>
              <a:t>	</a:t>
            </a:r>
          </a:p>
        </p:txBody>
      </p:sp>
      <p:sp>
        <p:nvSpPr>
          <p:cNvPr id="3" name="Rectangle 2"/>
          <p:cNvSpPr/>
          <p:nvPr/>
        </p:nvSpPr>
        <p:spPr>
          <a:xfrm>
            <a:off x="6553200" y="622287"/>
            <a:ext cx="2590800" cy="2585323"/>
          </a:xfrm>
          <a:prstGeom prst="rect">
            <a:avLst/>
          </a:prstGeom>
        </p:spPr>
        <p:txBody>
          <a:bodyPr wrap="square">
            <a:spAutoFit/>
          </a:bodyPr>
          <a:lstStyle/>
          <a:p>
            <a:r>
              <a:rPr lang="en-US" sz="1200" dirty="0" smtClean="0"/>
              <a:t>The </a:t>
            </a:r>
            <a:r>
              <a:rPr lang="en-US" sz="1200" dirty="0"/>
              <a:t>first book issued in the Colonies is the </a:t>
            </a:r>
            <a:r>
              <a:rPr lang="en-US" sz="1200" i="1" dirty="0"/>
              <a:t>Bay Psalm Book </a:t>
            </a:r>
            <a:r>
              <a:rPr lang="en-US" sz="1200" dirty="0"/>
              <a:t>for use at church services. It contains no music, but suggests 48 melodies to which psalms might be sung. Published in Cambridge, it has a preface by Richard Mather</a:t>
            </a:r>
            <a:r>
              <a:rPr lang="en-US" sz="1200" dirty="0" smtClean="0"/>
              <a:t>.</a:t>
            </a:r>
          </a:p>
          <a:p>
            <a:r>
              <a:rPr lang="en-US" sz="1200" dirty="0" smtClean="0"/>
              <a:t> </a:t>
            </a:r>
            <a:endParaRPr lang="en-US" sz="1200" dirty="0"/>
          </a:p>
          <a:p>
            <a:r>
              <a:rPr lang="en-US" sz="1200" dirty="0" smtClean="0"/>
              <a:t>Public </a:t>
            </a:r>
            <a:r>
              <a:rPr lang="en-US" sz="1200" dirty="0"/>
              <a:t>land in Newport, R. I. Is given to support a school. Income from the land is to be used to educate poor children. </a:t>
            </a:r>
          </a:p>
          <a:p>
            <a:r>
              <a:rPr lang="en-US" dirty="0"/>
              <a:t>	</a:t>
            </a:r>
          </a:p>
        </p:txBody>
      </p:sp>
      <p:sp>
        <p:nvSpPr>
          <p:cNvPr id="4" name="Rectangle 3"/>
          <p:cNvSpPr/>
          <p:nvPr/>
        </p:nvSpPr>
        <p:spPr>
          <a:xfrm>
            <a:off x="-32973" y="3810000"/>
            <a:ext cx="794973" cy="646331"/>
          </a:xfrm>
          <a:prstGeom prst="rect">
            <a:avLst/>
          </a:prstGeom>
        </p:spPr>
        <p:txBody>
          <a:bodyPr wrap="square">
            <a:spAutoFit/>
          </a:bodyPr>
          <a:lstStyle/>
          <a:p>
            <a:r>
              <a:rPr lang="en-US" b="1" dirty="0"/>
              <a:t>1641 </a:t>
            </a:r>
            <a:r>
              <a:rPr lang="en-US" dirty="0"/>
              <a:t>	</a:t>
            </a:r>
          </a:p>
        </p:txBody>
      </p:sp>
      <p:sp>
        <p:nvSpPr>
          <p:cNvPr id="6" name="Rectangle 5"/>
          <p:cNvSpPr/>
          <p:nvPr/>
        </p:nvSpPr>
        <p:spPr>
          <a:xfrm>
            <a:off x="762000" y="3224065"/>
            <a:ext cx="2590800" cy="1661993"/>
          </a:xfrm>
          <a:prstGeom prst="rect">
            <a:avLst/>
          </a:prstGeom>
        </p:spPr>
        <p:txBody>
          <a:bodyPr wrap="square">
            <a:spAutoFit/>
          </a:bodyPr>
          <a:lstStyle/>
          <a:p>
            <a:r>
              <a:rPr lang="en-US" sz="1400" dirty="0" smtClean="0"/>
              <a:t>General </a:t>
            </a:r>
            <a:r>
              <a:rPr lang="en-US" sz="1400" dirty="0"/>
              <a:t>Court of Massachusetts Bay Colony adopts legal code, which asserts the authority of church magistrates and contains hints of growing colonial independence. </a:t>
            </a:r>
          </a:p>
          <a:p>
            <a:r>
              <a:rPr lang="en-US" dirty="0"/>
              <a:t>	</a:t>
            </a:r>
          </a:p>
        </p:txBody>
      </p:sp>
      <p:sp>
        <p:nvSpPr>
          <p:cNvPr id="7" name="Rectangle 6"/>
          <p:cNvSpPr/>
          <p:nvPr/>
        </p:nvSpPr>
        <p:spPr>
          <a:xfrm>
            <a:off x="3352800" y="3374695"/>
            <a:ext cx="3200400" cy="1077218"/>
          </a:xfrm>
          <a:prstGeom prst="rect">
            <a:avLst/>
          </a:prstGeom>
        </p:spPr>
        <p:txBody>
          <a:bodyPr wrap="square">
            <a:spAutoFit/>
          </a:bodyPr>
          <a:lstStyle/>
          <a:p>
            <a:endParaRPr lang="en-US" dirty="0"/>
          </a:p>
          <a:p>
            <a:r>
              <a:rPr lang="en-US" sz="1400" dirty="0"/>
              <a:t>A patent is issued in Massachusetts for making salt. </a:t>
            </a:r>
          </a:p>
          <a:p>
            <a:r>
              <a:rPr lang="en-US" dirty="0"/>
              <a:t>	</a:t>
            </a:r>
          </a:p>
        </p:txBody>
      </p:sp>
      <p:sp>
        <p:nvSpPr>
          <p:cNvPr id="10" name="Rectangle 9"/>
          <p:cNvSpPr/>
          <p:nvPr/>
        </p:nvSpPr>
        <p:spPr>
          <a:xfrm>
            <a:off x="0" y="5363111"/>
            <a:ext cx="762000" cy="646331"/>
          </a:xfrm>
          <a:prstGeom prst="rect">
            <a:avLst/>
          </a:prstGeom>
        </p:spPr>
        <p:txBody>
          <a:bodyPr wrap="square">
            <a:spAutoFit/>
          </a:bodyPr>
          <a:lstStyle/>
          <a:p>
            <a:r>
              <a:rPr lang="en-US" b="1" dirty="0"/>
              <a:t>1642 </a:t>
            </a:r>
            <a:r>
              <a:rPr lang="en-US" dirty="0"/>
              <a:t>	</a:t>
            </a:r>
          </a:p>
        </p:txBody>
      </p:sp>
      <p:sp>
        <p:nvSpPr>
          <p:cNvPr id="15" name="Rectangle 14"/>
          <p:cNvSpPr/>
          <p:nvPr/>
        </p:nvSpPr>
        <p:spPr>
          <a:xfrm>
            <a:off x="762000" y="5209223"/>
            <a:ext cx="2590800" cy="800219"/>
          </a:xfrm>
          <a:prstGeom prst="rect">
            <a:avLst/>
          </a:prstGeom>
        </p:spPr>
        <p:txBody>
          <a:bodyPr wrap="square">
            <a:spAutoFit/>
          </a:bodyPr>
          <a:lstStyle/>
          <a:p>
            <a:r>
              <a:rPr lang="en-US" sz="1400" dirty="0" smtClean="0"/>
              <a:t>French </a:t>
            </a:r>
            <a:r>
              <a:rPr lang="en-US" sz="1400" dirty="0"/>
              <a:t>establish settlement at Montreal. </a:t>
            </a:r>
          </a:p>
          <a:p>
            <a:r>
              <a:rPr lang="en-US" dirty="0"/>
              <a:t>	</a:t>
            </a:r>
          </a:p>
        </p:txBody>
      </p:sp>
      <p:sp>
        <p:nvSpPr>
          <p:cNvPr id="20" name="Rectangle 19"/>
          <p:cNvSpPr/>
          <p:nvPr/>
        </p:nvSpPr>
        <p:spPr>
          <a:xfrm>
            <a:off x="6553200" y="4800600"/>
            <a:ext cx="2590800" cy="2215991"/>
          </a:xfrm>
          <a:prstGeom prst="rect">
            <a:avLst/>
          </a:prstGeom>
        </p:spPr>
        <p:txBody>
          <a:bodyPr wrap="square">
            <a:spAutoFit/>
          </a:bodyPr>
          <a:lstStyle/>
          <a:p>
            <a:r>
              <a:rPr lang="en-US" sz="1200" dirty="0" smtClean="0"/>
              <a:t>Governor </a:t>
            </a:r>
            <a:r>
              <a:rPr lang="en-US" sz="1200" dirty="0"/>
              <a:t>William Berkeley builds the first Virginia mansion, “</a:t>
            </a:r>
            <a:r>
              <a:rPr lang="en-US" sz="1200" dirty="0" err="1"/>
              <a:t>Greenspring</a:t>
            </a:r>
            <a:r>
              <a:rPr lang="en-US" sz="1200" dirty="0"/>
              <a:t>,” near Jamestown. </a:t>
            </a:r>
            <a:endParaRPr lang="en-US" sz="1200" dirty="0" smtClean="0"/>
          </a:p>
          <a:p>
            <a:endParaRPr lang="en-US" sz="1200" dirty="0"/>
          </a:p>
          <a:p>
            <a:r>
              <a:rPr lang="en-US" sz="1200" dirty="0" smtClean="0"/>
              <a:t>Education </a:t>
            </a:r>
            <a:r>
              <a:rPr lang="en-US" sz="1200" dirty="0"/>
              <a:t>is made compulsory in Massachusetts, with fines imposed if it is neglected. </a:t>
            </a:r>
            <a:endParaRPr lang="en-US" sz="1200" dirty="0" smtClean="0"/>
          </a:p>
          <a:p>
            <a:endParaRPr lang="en-US" sz="1200" dirty="0"/>
          </a:p>
          <a:p>
            <a:r>
              <a:rPr lang="en-US" sz="1200" dirty="0" smtClean="0"/>
              <a:t>First </a:t>
            </a:r>
            <a:r>
              <a:rPr lang="en-US" sz="1200" dirty="0"/>
              <a:t>Dutch Reformed Church is founded in New Amsterdam.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20782" y="218901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782"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20782" y="958894"/>
            <a:ext cx="782782" cy="646331"/>
          </a:xfrm>
          <a:prstGeom prst="rect">
            <a:avLst/>
          </a:prstGeom>
        </p:spPr>
        <p:txBody>
          <a:bodyPr wrap="square">
            <a:spAutoFit/>
          </a:bodyPr>
          <a:lstStyle/>
          <a:p>
            <a:r>
              <a:rPr lang="en-US" b="1" dirty="0"/>
              <a:t>1643 </a:t>
            </a:r>
            <a:r>
              <a:rPr lang="en-US" dirty="0"/>
              <a:t>	</a:t>
            </a:r>
          </a:p>
        </p:txBody>
      </p:sp>
      <p:sp>
        <p:nvSpPr>
          <p:cNvPr id="3" name="Rectangle 2"/>
          <p:cNvSpPr/>
          <p:nvPr/>
        </p:nvSpPr>
        <p:spPr>
          <a:xfrm>
            <a:off x="762000" y="666506"/>
            <a:ext cx="2590800" cy="1877437"/>
          </a:xfrm>
          <a:prstGeom prst="rect">
            <a:avLst/>
          </a:prstGeom>
        </p:spPr>
        <p:txBody>
          <a:bodyPr wrap="square">
            <a:spAutoFit/>
          </a:bodyPr>
          <a:lstStyle/>
          <a:p>
            <a:r>
              <a:rPr lang="en-US" sz="1400" dirty="0" smtClean="0"/>
              <a:t>Massachusetts </a:t>
            </a:r>
            <a:r>
              <a:rPr lang="en-US" sz="1400" dirty="0"/>
              <a:t>Bay, Plymouth, Connecticut, and New Haven colonies form New England Confederation for common defense against the Indians and to resist possible Dutch and French intrusion. </a:t>
            </a:r>
          </a:p>
          <a:p>
            <a:r>
              <a:rPr lang="en-US" dirty="0"/>
              <a:t>	</a:t>
            </a:r>
          </a:p>
        </p:txBody>
      </p:sp>
      <p:sp>
        <p:nvSpPr>
          <p:cNvPr id="4" name="Rectangle 3"/>
          <p:cNvSpPr/>
          <p:nvPr/>
        </p:nvSpPr>
        <p:spPr>
          <a:xfrm>
            <a:off x="3352800" y="805005"/>
            <a:ext cx="3200400" cy="1384995"/>
          </a:xfrm>
          <a:prstGeom prst="rect">
            <a:avLst/>
          </a:prstGeom>
        </p:spPr>
        <p:txBody>
          <a:bodyPr wrap="square">
            <a:spAutoFit/>
          </a:bodyPr>
          <a:lstStyle/>
          <a:p>
            <a:r>
              <a:rPr lang="en-US" sz="1400" dirty="0" smtClean="0"/>
              <a:t>First </a:t>
            </a:r>
            <a:r>
              <a:rPr lang="en-US" sz="1400" dirty="0"/>
              <a:t>American wool mill is established in Rowley, Mass. </a:t>
            </a:r>
            <a:endParaRPr lang="en-US" sz="1400" dirty="0" smtClean="0"/>
          </a:p>
          <a:p>
            <a:endParaRPr lang="en-US" sz="1400" dirty="0"/>
          </a:p>
          <a:p>
            <a:r>
              <a:rPr lang="en-US" sz="1400" dirty="0" smtClean="0"/>
              <a:t>Winthrop </a:t>
            </a:r>
            <a:r>
              <a:rPr lang="en-US" sz="1400" dirty="0"/>
              <a:t>is the first to bring a telescope to America. </a:t>
            </a:r>
          </a:p>
          <a:p>
            <a:r>
              <a:rPr lang="en-US" sz="1400" dirty="0"/>
              <a:t>	</a:t>
            </a:r>
          </a:p>
        </p:txBody>
      </p:sp>
      <p:sp>
        <p:nvSpPr>
          <p:cNvPr id="6" name="Rectangle 5"/>
          <p:cNvSpPr/>
          <p:nvPr/>
        </p:nvSpPr>
        <p:spPr>
          <a:xfrm>
            <a:off x="6553200" y="810444"/>
            <a:ext cx="2570018" cy="1077218"/>
          </a:xfrm>
          <a:prstGeom prst="rect">
            <a:avLst/>
          </a:prstGeom>
        </p:spPr>
        <p:txBody>
          <a:bodyPr wrap="square">
            <a:spAutoFit/>
          </a:bodyPr>
          <a:lstStyle/>
          <a:p>
            <a:endParaRPr lang="en-US" dirty="0"/>
          </a:p>
          <a:p>
            <a:r>
              <a:rPr lang="en-US" sz="1400" dirty="0"/>
              <a:t>First restaurant or “cook’s shop” opens in Boston. </a:t>
            </a:r>
          </a:p>
          <a:p>
            <a:r>
              <a:rPr lang="en-US" dirty="0"/>
              <a:t>	</a:t>
            </a:r>
          </a:p>
        </p:txBody>
      </p:sp>
      <p:sp>
        <p:nvSpPr>
          <p:cNvPr id="7" name="Rectangle 6"/>
          <p:cNvSpPr/>
          <p:nvPr/>
        </p:nvSpPr>
        <p:spPr>
          <a:xfrm>
            <a:off x="0" y="2543943"/>
            <a:ext cx="762000" cy="646331"/>
          </a:xfrm>
          <a:prstGeom prst="rect">
            <a:avLst/>
          </a:prstGeom>
        </p:spPr>
        <p:txBody>
          <a:bodyPr wrap="square">
            <a:spAutoFit/>
          </a:bodyPr>
          <a:lstStyle/>
          <a:p>
            <a:r>
              <a:rPr lang="en-US" b="1" dirty="0"/>
              <a:t>1644 </a:t>
            </a:r>
            <a:r>
              <a:rPr lang="en-US" dirty="0"/>
              <a:t>	</a:t>
            </a:r>
          </a:p>
        </p:txBody>
      </p:sp>
      <p:sp>
        <p:nvSpPr>
          <p:cNvPr id="10" name="Rectangle 9"/>
          <p:cNvSpPr/>
          <p:nvPr/>
        </p:nvSpPr>
        <p:spPr>
          <a:xfrm>
            <a:off x="3387436" y="2189018"/>
            <a:ext cx="3165764" cy="954107"/>
          </a:xfrm>
          <a:prstGeom prst="rect">
            <a:avLst/>
          </a:prstGeom>
        </p:spPr>
        <p:txBody>
          <a:bodyPr wrap="square">
            <a:spAutoFit/>
          </a:bodyPr>
          <a:lstStyle/>
          <a:p>
            <a:r>
              <a:rPr lang="en-US" sz="1400" dirty="0" smtClean="0"/>
              <a:t>First </a:t>
            </a:r>
            <a:r>
              <a:rPr lang="en-US" sz="1400" dirty="0"/>
              <a:t>successful ironworks in America is established on the Saugus River near Boston. </a:t>
            </a:r>
          </a:p>
          <a:p>
            <a:r>
              <a:rPr lang="en-US" sz="1400" dirty="0"/>
              <a:t>	</a:t>
            </a:r>
          </a:p>
        </p:txBody>
      </p:sp>
      <p:sp>
        <p:nvSpPr>
          <p:cNvPr id="20" name="Rectangle 19"/>
          <p:cNvSpPr/>
          <p:nvPr/>
        </p:nvSpPr>
        <p:spPr>
          <a:xfrm>
            <a:off x="6553200" y="2189017"/>
            <a:ext cx="2590800" cy="1169551"/>
          </a:xfrm>
          <a:prstGeom prst="rect">
            <a:avLst/>
          </a:prstGeom>
        </p:spPr>
        <p:txBody>
          <a:bodyPr wrap="square">
            <a:spAutoFit/>
          </a:bodyPr>
          <a:lstStyle/>
          <a:p>
            <a:r>
              <a:rPr lang="en-US" sz="1400" dirty="0" smtClean="0"/>
              <a:t>Roger </a:t>
            </a:r>
            <a:r>
              <a:rPr lang="en-US" sz="1400" dirty="0"/>
              <a:t>Williams, a staunch advocate of religious freedom, publishes </a:t>
            </a:r>
            <a:r>
              <a:rPr lang="en-US" sz="1400" i="1" dirty="0"/>
              <a:t>The Bloody </a:t>
            </a:r>
            <a:r>
              <a:rPr lang="en-US" sz="1400" i="1" dirty="0" err="1"/>
              <a:t>Tenent</a:t>
            </a:r>
            <a:r>
              <a:rPr lang="en-US" sz="1400" dirty="0"/>
              <a:t>, defending liberty of conscience. </a:t>
            </a:r>
          </a:p>
          <a:p>
            <a:r>
              <a:rPr lang="en-US" sz="1400" dirty="0"/>
              <a:t>	</a:t>
            </a:r>
          </a:p>
        </p:txBody>
      </p:sp>
      <p:sp>
        <p:nvSpPr>
          <p:cNvPr id="21" name="Rectangle 20"/>
          <p:cNvSpPr/>
          <p:nvPr/>
        </p:nvSpPr>
        <p:spPr>
          <a:xfrm>
            <a:off x="0" y="4038600"/>
            <a:ext cx="762000" cy="646331"/>
          </a:xfrm>
          <a:prstGeom prst="rect">
            <a:avLst/>
          </a:prstGeom>
        </p:spPr>
        <p:txBody>
          <a:bodyPr wrap="square">
            <a:spAutoFit/>
          </a:bodyPr>
          <a:lstStyle/>
          <a:p>
            <a:r>
              <a:rPr lang="en-US" b="1" dirty="0"/>
              <a:t>1646 </a:t>
            </a:r>
            <a:r>
              <a:rPr lang="en-US" dirty="0"/>
              <a:t>	</a:t>
            </a:r>
          </a:p>
        </p:txBody>
      </p:sp>
      <p:sp>
        <p:nvSpPr>
          <p:cNvPr id="22" name="Rectangle 21"/>
          <p:cNvSpPr/>
          <p:nvPr/>
        </p:nvSpPr>
        <p:spPr>
          <a:xfrm>
            <a:off x="6553200" y="3200400"/>
            <a:ext cx="2590800" cy="2954655"/>
          </a:xfrm>
          <a:prstGeom prst="rect">
            <a:avLst/>
          </a:prstGeom>
        </p:spPr>
        <p:txBody>
          <a:bodyPr wrap="square">
            <a:spAutoFit/>
          </a:bodyPr>
          <a:lstStyle/>
          <a:p>
            <a:r>
              <a:rPr lang="en-US" sz="1100" dirty="0" smtClean="0"/>
              <a:t>Massachusetts</a:t>
            </a:r>
            <a:r>
              <a:rPr lang="en-US" sz="1100" dirty="0"/>
              <a:t>’ heresy law makes death </a:t>
            </a:r>
            <a:r>
              <a:rPr lang="en-US" sz="1100" dirty="0" smtClean="0"/>
              <a:t>the </a:t>
            </a:r>
            <a:endParaRPr lang="en-US" sz="1100" dirty="0"/>
          </a:p>
          <a:p>
            <a:r>
              <a:rPr lang="en-US" sz="1100" dirty="0"/>
              <a:t>punishment for any person who denies that the Holy Scriptures are the Word of God. </a:t>
            </a:r>
            <a:endParaRPr lang="en-US" sz="1100" dirty="0" smtClean="0"/>
          </a:p>
          <a:p>
            <a:endParaRPr lang="en-US" sz="1100" dirty="0"/>
          </a:p>
          <a:p>
            <a:r>
              <a:rPr lang="en-US" sz="1100" dirty="0" smtClean="0"/>
              <a:t>Because </a:t>
            </a:r>
            <a:r>
              <a:rPr lang="en-US" sz="1100" dirty="0"/>
              <a:t>of the danger of fire, Massachusetts makes smoking unlawful within 5 miles of a town. </a:t>
            </a:r>
            <a:endParaRPr lang="en-US" sz="1100" dirty="0" smtClean="0"/>
          </a:p>
          <a:p>
            <a:endParaRPr lang="en-US" sz="1100" dirty="0"/>
          </a:p>
          <a:p>
            <a:r>
              <a:rPr lang="en-US" sz="1100" dirty="0" smtClean="0"/>
              <a:t>First </a:t>
            </a:r>
            <a:r>
              <a:rPr lang="en-US" sz="1100" dirty="0"/>
              <a:t>Protestant service for Indians is held in Massachusetts. </a:t>
            </a:r>
          </a:p>
          <a:p>
            <a:r>
              <a:rPr lang="en-US" dirty="0"/>
              <a:t>	</a:t>
            </a:r>
          </a:p>
          <a:p>
            <a:r>
              <a:rPr lang="en-US" dirty="0" smtClean="0"/>
              <a:t> </a:t>
            </a:r>
            <a:endParaRPr lang="en-US" dirty="0"/>
          </a:p>
          <a:p>
            <a:r>
              <a:rPr lang="en-US" dirty="0"/>
              <a:t>	</a:t>
            </a:r>
          </a:p>
        </p:txBody>
      </p:sp>
      <p:sp>
        <p:nvSpPr>
          <p:cNvPr id="23" name="Rectangle 22"/>
          <p:cNvSpPr/>
          <p:nvPr/>
        </p:nvSpPr>
        <p:spPr>
          <a:xfrm>
            <a:off x="762000" y="5334000"/>
            <a:ext cx="2590800" cy="1754326"/>
          </a:xfrm>
          <a:prstGeom prst="rect">
            <a:avLst/>
          </a:prstGeom>
        </p:spPr>
        <p:txBody>
          <a:bodyPr wrap="square">
            <a:spAutoFit/>
          </a:bodyPr>
          <a:lstStyle/>
          <a:p>
            <a:r>
              <a:rPr lang="en-US" sz="1200" b="1" dirty="0" smtClean="0"/>
              <a:t>Peter </a:t>
            </a:r>
            <a:r>
              <a:rPr lang="en-US" sz="1200" b="1" dirty="0"/>
              <a:t>Stuyvesant </a:t>
            </a:r>
            <a:r>
              <a:rPr lang="en-US" sz="1200" dirty="0"/>
              <a:t>arrives in New Amsterdam and begins harsh rule as governor of the Dutch colony of New Netherlands. </a:t>
            </a:r>
            <a:endParaRPr lang="en-US" sz="1200" dirty="0" smtClean="0"/>
          </a:p>
          <a:p>
            <a:endParaRPr lang="en-US" sz="1200" dirty="0"/>
          </a:p>
          <a:p>
            <a:r>
              <a:rPr lang="en-US" sz="1200" dirty="0" smtClean="0"/>
              <a:t>Rhode </a:t>
            </a:r>
            <a:r>
              <a:rPr lang="en-US" sz="1200" dirty="0"/>
              <a:t>Island General Assembly drafts code of civil law that separates church and state. </a:t>
            </a:r>
          </a:p>
          <a:p>
            <a:r>
              <a:rPr lang="en-US" sz="1200" dirty="0"/>
              <a:t>	</a:t>
            </a:r>
          </a:p>
        </p:txBody>
      </p:sp>
      <p:sp>
        <p:nvSpPr>
          <p:cNvPr id="24" name="Rectangle 23"/>
          <p:cNvSpPr/>
          <p:nvPr/>
        </p:nvSpPr>
        <p:spPr>
          <a:xfrm>
            <a:off x="-20782" y="5841831"/>
            <a:ext cx="782782" cy="646331"/>
          </a:xfrm>
          <a:prstGeom prst="rect">
            <a:avLst/>
          </a:prstGeom>
        </p:spPr>
        <p:txBody>
          <a:bodyPr wrap="square">
            <a:spAutoFit/>
          </a:bodyPr>
          <a:lstStyle/>
          <a:p>
            <a:r>
              <a:rPr lang="en-US" b="1" dirty="0"/>
              <a:t>1647 </a:t>
            </a:r>
            <a:r>
              <a:rPr lang="en-US" dirty="0"/>
              <a:t>	</a:t>
            </a:r>
          </a:p>
        </p:txBody>
      </p:sp>
      <p:sp>
        <p:nvSpPr>
          <p:cNvPr id="25" name="Rectangle 24"/>
          <p:cNvSpPr/>
          <p:nvPr/>
        </p:nvSpPr>
        <p:spPr>
          <a:xfrm>
            <a:off x="6553200" y="5364402"/>
            <a:ext cx="2590800" cy="1554272"/>
          </a:xfrm>
          <a:prstGeom prst="rect">
            <a:avLst/>
          </a:prstGeom>
        </p:spPr>
        <p:txBody>
          <a:bodyPr wrap="square">
            <a:spAutoFit/>
          </a:bodyPr>
          <a:lstStyle/>
          <a:p>
            <a:r>
              <a:rPr lang="en-US" sz="1100" dirty="0" smtClean="0"/>
              <a:t>Massachusetts </a:t>
            </a:r>
            <a:r>
              <a:rPr lang="en-US" sz="1100" dirty="0"/>
              <a:t>requires all towns of 50 families to provide a teacher to teach reading and writing. Towns of 100 families must establish a Latin grammar school. </a:t>
            </a:r>
            <a:endParaRPr lang="en-US" sz="1100" dirty="0" smtClean="0"/>
          </a:p>
          <a:p>
            <a:endParaRPr lang="en-US" sz="1100" dirty="0"/>
          </a:p>
          <a:p>
            <a:r>
              <a:rPr lang="en-US" sz="1100" dirty="0" smtClean="0"/>
              <a:t> </a:t>
            </a:r>
            <a:r>
              <a:rPr lang="en-US" sz="1100" dirty="0"/>
              <a:t>Massachusetts forbids Catholic priests to enter any Puritan colony.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03083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638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294104"/>
            <a:ext cx="762000" cy="646331"/>
          </a:xfrm>
          <a:prstGeom prst="rect">
            <a:avLst/>
          </a:prstGeom>
        </p:spPr>
        <p:txBody>
          <a:bodyPr wrap="square">
            <a:spAutoFit/>
          </a:bodyPr>
          <a:lstStyle/>
          <a:p>
            <a:r>
              <a:rPr lang="en-US" b="1" dirty="0"/>
              <a:t>1648 </a:t>
            </a:r>
            <a:r>
              <a:rPr lang="en-US" dirty="0"/>
              <a:t>	</a:t>
            </a:r>
          </a:p>
        </p:txBody>
      </p:sp>
      <p:sp>
        <p:nvSpPr>
          <p:cNvPr id="3" name="Rectangle 2"/>
          <p:cNvSpPr/>
          <p:nvPr/>
        </p:nvSpPr>
        <p:spPr>
          <a:xfrm>
            <a:off x="6553200" y="611071"/>
            <a:ext cx="2590800" cy="2769989"/>
          </a:xfrm>
          <a:prstGeom prst="rect">
            <a:avLst/>
          </a:prstGeom>
        </p:spPr>
        <p:txBody>
          <a:bodyPr wrap="square">
            <a:spAutoFit/>
          </a:bodyPr>
          <a:lstStyle/>
          <a:p>
            <a:r>
              <a:rPr lang="en-US" sz="1200" dirty="0" smtClean="0"/>
              <a:t>Margaret </a:t>
            </a:r>
            <a:r>
              <a:rPr lang="en-US" sz="1200" dirty="0"/>
              <a:t>Jones of Charlestown, Mass., is the first person in the colonies to be executed as a witch. </a:t>
            </a:r>
            <a:endParaRPr lang="en-US" sz="1200" dirty="0" smtClean="0"/>
          </a:p>
          <a:p>
            <a:endParaRPr lang="en-US" sz="1200" dirty="0"/>
          </a:p>
          <a:p>
            <a:r>
              <a:rPr lang="en-US" sz="1200" dirty="0" smtClean="0"/>
              <a:t>Shoemakers </a:t>
            </a:r>
            <a:r>
              <a:rPr lang="en-US" sz="1200" dirty="0"/>
              <a:t>and coopers (barrel makers) in Boston are allowed to meet as a group of workers. </a:t>
            </a:r>
            <a:endParaRPr lang="en-US" sz="1200" dirty="0" smtClean="0"/>
          </a:p>
          <a:p>
            <a:endParaRPr lang="en-US" sz="1200" dirty="0"/>
          </a:p>
          <a:p>
            <a:r>
              <a:rPr lang="en-US" sz="1200" dirty="0" smtClean="0"/>
              <a:t>Margaret </a:t>
            </a:r>
            <a:r>
              <a:rPr lang="en-US" sz="1200" dirty="0"/>
              <a:t>Brent, a landowner and an attorney, asks for a vote in the Maryland Assembly, an unheard action by a woman at this time. Her request is rejected. </a:t>
            </a:r>
          </a:p>
          <a:p>
            <a:r>
              <a:rPr lang="en-US" dirty="0"/>
              <a:t>	</a:t>
            </a:r>
          </a:p>
        </p:txBody>
      </p:sp>
      <p:sp>
        <p:nvSpPr>
          <p:cNvPr id="4" name="Rectangle 3"/>
          <p:cNvSpPr/>
          <p:nvPr/>
        </p:nvSpPr>
        <p:spPr>
          <a:xfrm>
            <a:off x="-6927" y="3240705"/>
            <a:ext cx="768927" cy="646331"/>
          </a:xfrm>
          <a:prstGeom prst="rect">
            <a:avLst/>
          </a:prstGeom>
        </p:spPr>
        <p:txBody>
          <a:bodyPr wrap="square">
            <a:spAutoFit/>
          </a:bodyPr>
          <a:lstStyle/>
          <a:p>
            <a:r>
              <a:rPr lang="en-US" b="1" dirty="0"/>
              <a:t>1649 </a:t>
            </a:r>
            <a:r>
              <a:rPr lang="en-US" dirty="0"/>
              <a:t>	</a:t>
            </a:r>
          </a:p>
        </p:txBody>
      </p:sp>
      <p:sp>
        <p:nvSpPr>
          <p:cNvPr id="6" name="Rectangle 5"/>
          <p:cNvSpPr/>
          <p:nvPr/>
        </p:nvSpPr>
        <p:spPr>
          <a:xfrm>
            <a:off x="6553200" y="3209836"/>
            <a:ext cx="2590800" cy="800219"/>
          </a:xfrm>
          <a:prstGeom prst="rect">
            <a:avLst/>
          </a:prstGeom>
        </p:spPr>
        <p:txBody>
          <a:bodyPr wrap="square">
            <a:spAutoFit/>
          </a:bodyPr>
          <a:lstStyle/>
          <a:p>
            <a:r>
              <a:rPr lang="en-US" sz="1400" b="1" dirty="0" smtClean="0"/>
              <a:t>Maryland </a:t>
            </a:r>
            <a:r>
              <a:rPr lang="en-US" sz="1400" dirty="0"/>
              <a:t>Assembly passes the </a:t>
            </a:r>
            <a:r>
              <a:rPr lang="en-US" sz="1400" b="1" dirty="0"/>
              <a:t>Act of Toleration </a:t>
            </a:r>
            <a:r>
              <a:rPr lang="en-US" sz="1400" dirty="0"/>
              <a:t>for Christians. </a:t>
            </a:r>
          </a:p>
          <a:p>
            <a:r>
              <a:rPr lang="en-US" dirty="0"/>
              <a:t>	</a:t>
            </a:r>
          </a:p>
        </p:txBody>
      </p:sp>
      <p:sp>
        <p:nvSpPr>
          <p:cNvPr id="7" name="Rectangle 6"/>
          <p:cNvSpPr/>
          <p:nvPr/>
        </p:nvSpPr>
        <p:spPr>
          <a:xfrm>
            <a:off x="-27709" y="4308809"/>
            <a:ext cx="789709" cy="646331"/>
          </a:xfrm>
          <a:prstGeom prst="rect">
            <a:avLst/>
          </a:prstGeom>
        </p:spPr>
        <p:txBody>
          <a:bodyPr wrap="square">
            <a:spAutoFit/>
          </a:bodyPr>
          <a:lstStyle/>
          <a:p>
            <a:r>
              <a:rPr lang="en-US" b="1" dirty="0"/>
              <a:t>1650 </a:t>
            </a:r>
            <a:r>
              <a:rPr lang="en-US" dirty="0"/>
              <a:t>	</a:t>
            </a:r>
          </a:p>
        </p:txBody>
      </p:sp>
      <p:sp>
        <p:nvSpPr>
          <p:cNvPr id="10" name="Rectangle 9"/>
          <p:cNvSpPr/>
          <p:nvPr/>
        </p:nvSpPr>
        <p:spPr>
          <a:xfrm>
            <a:off x="762000" y="4010055"/>
            <a:ext cx="2590800" cy="954107"/>
          </a:xfrm>
          <a:prstGeom prst="rect">
            <a:avLst/>
          </a:prstGeom>
        </p:spPr>
        <p:txBody>
          <a:bodyPr wrap="square">
            <a:spAutoFit/>
          </a:bodyPr>
          <a:lstStyle/>
          <a:p>
            <a:r>
              <a:rPr lang="en-US" sz="1400" dirty="0" smtClean="0"/>
              <a:t>English </a:t>
            </a:r>
            <a:r>
              <a:rPr lang="en-US" sz="1400" dirty="0"/>
              <a:t>and Dutch try to decide respective boundaries of their American colonies. </a:t>
            </a:r>
          </a:p>
          <a:p>
            <a:r>
              <a:rPr lang="en-US" sz="1400" dirty="0"/>
              <a:t>	</a:t>
            </a:r>
          </a:p>
        </p:txBody>
      </p:sp>
      <p:sp>
        <p:nvSpPr>
          <p:cNvPr id="20" name="Rectangle 19"/>
          <p:cNvSpPr/>
          <p:nvPr/>
        </p:nvSpPr>
        <p:spPr>
          <a:xfrm>
            <a:off x="3352800" y="4043294"/>
            <a:ext cx="3200400" cy="800219"/>
          </a:xfrm>
          <a:prstGeom prst="rect">
            <a:avLst/>
          </a:prstGeom>
        </p:spPr>
        <p:txBody>
          <a:bodyPr wrap="square">
            <a:spAutoFit/>
          </a:bodyPr>
          <a:lstStyle/>
          <a:p>
            <a:r>
              <a:rPr lang="en-US" sz="1400" dirty="0" smtClean="0"/>
              <a:t>Iron </a:t>
            </a:r>
            <a:r>
              <a:rPr lang="en-US" sz="1400" dirty="0"/>
              <a:t>is exported from Lynn, Mass., to England. </a:t>
            </a:r>
          </a:p>
          <a:p>
            <a:r>
              <a:rPr lang="en-US" dirty="0"/>
              <a:t>	</a:t>
            </a:r>
          </a:p>
        </p:txBody>
      </p:sp>
      <p:sp>
        <p:nvSpPr>
          <p:cNvPr id="21" name="Rectangle 20"/>
          <p:cNvSpPr/>
          <p:nvPr/>
        </p:nvSpPr>
        <p:spPr>
          <a:xfrm>
            <a:off x="6553200" y="4053521"/>
            <a:ext cx="2590800" cy="1877437"/>
          </a:xfrm>
          <a:prstGeom prst="rect">
            <a:avLst/>
          </a:prstGeom>
        </p:spPr>
        <p:txBody>
          <a:bodyPr wrap="square">
            <a:spAutoFit/>
          </a:bodyPr>
          <a:lstStyle/>
          <a:p>
            <a:r>
              <a:rPr lang="en-US" sz="1400" dirty="0" smtClean="0">
                <a:solidFill>
                  <a:srgbClr val="000000"/>
                </a:solidFill>
                <a:latin typeface="Times New Roman"/>
              </a:rPr>
              <a:t>Anne </a:t>
            </a:r>
            <a:r>
              <a:rPr lang="en-US" sz="1400" dirty="0">
                <a:solidFill>
                  <a:srgbClr val="000000"/>
                </a:solidFill>
                <a:latin typeface="Times New Roman"/>
              </a:rPr>
              <a:t>Bradstreet, the first poet in New England, publishes a volume of verse in London, </a:t>
            </a:r>
            <a:r>
              <a:rPr lang="en-US" sz="1400" i="1" dirty="0">
                <a:solidFill>
                  <a:srgbClr val="000000"/>
                </a:solidFill>
                <a:latin typeface="Times New Roman"/>
              </a:rPr>
              <a:t>The Tenth Muse. </a:t>
            </a:r>
            <a:endParaRPr lang="en-US" sz="1400" i="1" dirty="0" smtClean="0">
              <a:solidFill>
                <a:srgbClr val="000000"/>
              </a:solidFill>
              <a:latin typeface="Times New Roman"/>
            </a:endParaRPr>
          </a:p>
          <a:p>
            <a:endParaRPr lang="en-US" sz="1400" dirty="0">
              <a:solidFill>
                <a:srgbClr val="000000"/>
              </a:solidFill>
              <a:latin typeface="Times New Roman"/>
            </a:endParaRPr>
          </a:p>
          <a:p>
            <a:r>
              <a:rPr lang="en-US" sz="1400" dirty="0" smtClean="0">
                <a:solidFill>
                  <a:srgbClr val="000000"/>
                </a:solidFill>
                <a:latin typeface="Times New Roman"/>
              </a:rPr>
              <a:t>Population </a:t>
            </a:r>
            <a:r>
              <a:rPr lang="en-US" sz="1400" dirty="0">
                <a:solidFill>
                  <a:srgbClr val="000000"/>
                </a:solidFill>
                <a:latin typeface="Times New Roman"/>
              </a:rPr>
              <a:t>in the colonies is estimated at </a:t>
            </a:r>
            <a:r>
              <a:rPr lang="en-US" sz="1400" b="1" i="1" dirty="0">
                <a:solidFill>
                  <a:srgbClr val="000000"/>
                </a:solidFill>
                <a:latin typeface="Times New Roman"/>
              </a:rPr>
              <a:t>52,000. </a:t>
            </a:r>
          </a:p>
          <a:p>
            <a:r>
              <a:rPr lang="en-US" dirty="0">
                <a:solidFill>
                  <a:srgbClr val="000000"/>
                </a:solidFill>
                <a:latin typeface="Times New Roman"/>
              </a:rPr>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3170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219016"/>
            <a:ext cx="762000" cy="923330"/>
          </a:xfrm>
          <a:prstGeom prst="rect">
            <a:avLst/>
          </a:prstGeom>
        </p:spPr>
        <p:txBody>
          <a:bodyPr wrap="square">
            <a:spAutoFit/>
          </a:bodyPr>
          <a:lstStyle/>
          <a:p>
            <a:endParaRPr lang="en-US" dirty="0"/>
          </a:p>
          <a:p>
            <a:r>
              <a:rPr lang="en-US" dirty="0"/>
              <a:t> </a:t>
            </a:r>
            <a:r>
              <a:rPr lang="en-US" b="1" dirty="0"/>
              <a:t>1651 </a:t>
            </a:r>
            <a:r>
              <a:rPr lang="en-US" dirty="0"/>
              <a:t>	</a:t>
            </a:r>
          </a:p>
        </p:txBody>
      </p:sp>
      <p:sp>
        <p:nvSpPr>
          <p:cNvPr id="3" name="Rectangle 2"/>
          <p:cNvSpPr/>
          <p:nvPr/>
        </p:nvSpPr>
        <p:spPr>
          <a:xfrm>
            <a:off x="3359727" y="1172850"/>
            <a:ext cx="3200400" cy="1015663"/>
          </a:xfrm>
          <a:prstGeom prst="rect">
            <a:avLst/>
          </a:prstGeom>
        </p:spPr>
        <p:txBody>
          <a:bodyPr wrap="square">
            <a:spAutoFit/>
          </a:bodyPr>
          <a:lstStyle/>
          <a:p>
            <a:r>
              <a:rPr lang="en-US" sz="1400" dirty="0" smtClean="0"/>
              <a:t>Parliament </a:t>
            </a:r>
            <a:r>
              <a:rPr lang="en-US" sz="1400" dirty="0"/>
              <a:t>prohibits trade with the colonies, a move which stimulates New England shipbuilding. </a:t>
            </a:r>
          </a:p>
          <a:p>
            <a:r>
              <a:rPr lang="en-US" dirty="0"/>
              <a:t>	</a:t>
            </a:r>
          </a:p>
        </p:txBody>
      </p:sp>
      <p:sp>
        <p:nvSpPr>
          <p:cNvPr id="4" name="Rectangle 3"/>
          <p:cNvSpPr/>
          <p:nvPr/>
        </p:nvSpPr>
        <p:spPr>
          <a:xfrm>
            <a:off x="6553200" y="640232"/>
            <a:ext cx="2590800" cy="2677656"/>
          </a:xfrm>
          <a:prstGeom prst="rect">
            <a:avLst/>
          </a:prstGeom>
        </p:spPr>
        <p:txBody>
          <a:bodyPr wrap="square">
            <a:spAutoFit/>
          </a:bodyPr>
          <a:lstStyle/>
          <a:p>
            <a:r>
              <a:rPr lang="en-US" sz="1200" dirty="0" smtClean="0"/>
              <a:t>English </a:t>
            </a:r>
            <a:r>
              <a:rPr lang="en-US" sz="1200" dirty="0"/>
              <a:t>portrait painter Robert Walker completes an oil portrait of Edward Winslow. It is the only existing authentic likeness of any of the Mayflower Pilgrims. </a:t>
            </a:r>
            <a:endParaRPr lang="en-US" sz="1200" dirty="0" smtClean="0"/>
          </a:p>
          <a:p>
            <a:endParaRPr lang="en-US" sz="1200" dirty="0"/>
          </a:p>
          <a:p>
            <a:r>
              <a:rPr lang="en-US" sz="1200" dirty="0" smtClean="0"/>
              <a:t>Two </a:t>
            </a:r>
            <a:r>
              <a:rPr lang="en-US" sz="1200" dirty="0"/>
              <a:t>Baptist ministers, John Clarke and Obadiah Holmes, are arrested in Massachusetts during a service in a private home. Clarke is released against his wishes because a friend pays his fine, but Holmes is whipped in the streets of Boston. </a:t>
            </a:r>
          </a:p>
          <a:p>
            <a:r>
              <a:rPr lang="en-US" sz="1200" dirty="0"/>
              <a:t>	</a:t>
            </a:r>
          </a:p>
        </p:txBody>
      </p:sp>
      <p:sp>
        <p:nvSpPr>
          <p:cNvPr id="6" name="Rectangle 5"/>
          <p:cNvSpPr/>
          <p:nvPr/>
        </p:nvSpPr>
        <p:spPr>
          <a:xfrm>
            <a:off x="0" y="3581400"/>
            <a:ext cx="762000" cy="923330"/>
          </a:xfrm>
          <a:prstGeom prst="rect">
            <a:avLst/>
          </a:prstGeom>
        </p:spPr>
        <p:txBody>
          <a:bodyPr wrap="square">
            <a:spAutoFit/>
          </a:bodyPr>
          <a:lstStyle/>
          <a:p>
            <a:endParaRPr lang="en-US" dirty="0"/>
          </a:p>
          <a:p>
            <a:r>
              <a:rPr lang="en-US" dirty="0"/>
              <a:t> </a:t>
            </a:r>
            <a:r>
              <a:rPr lang="en-US" b="1" dirty="0"/>
              <a:t>1652 </a:t>
            </a:r>
            <a:r>
              <a:rPr lang="en-US" dirty="0"/>
              <a:t>	</a:t>
            </a:r>
          </a:p>
        </p:txBody>
      </p:sp>
      <p:sp>
        <p:nvSpPr>
          <p:cNvPr id="7" name="Rectangle 6"/>
          <p:cNvSpPr/>
          <p:nvPr/>
        </p:nvSpPr>
        <p:spPr>
          <a:xfrm>
            <a:off x="762000" y="3338670"/>
            <a:ext cx="2590800" cy="1015663"/>
          </a:xfrm>
          <a:prstGeom prst="rect">
            <a:avLst/>
          </a:prstGeom>
        </p:spPr>
        <p:txBody>
          <a:bodyPr wrap="square">
            <a:spAutoFit/>
          </a:bodyPr>
          <a:lstStyle/>
          <a:p>
            <a:r>
              <a:rPr lang="en-US" sz="1400" dirty="0" smtClean="0"/>
              <a:t>Massachusetts </a:t>
            </a:r>
            <a:r>
              <a:rPr lang="en-US" sz="1400" dirty="0"/>
              <a:t>General Court rules that Maine is part of the Bay colony. </a:t>
            </a:r>
          </a:p>
          <a:p>
            <a:r>
              <a:rPr lang="en-US" dirty="0"/>
              <a:t>	</a:t>
            </a:r>
          </a:p>
        </p:txBody>
      </p:sp>
      <p:sp>
        <p:nvSpPr>
          <p:cNvPr id="10" name="Rectangle 9"/>
          <p:cNvSpPr/>
          <p:nvPr/>
        </p:nvSpPr>
        <p:spPr>
          <a:xfrm>
            <a:off x="6553200" y="3200171"/>
            <a:ext cx="2590800" cy="1846659"/>
          </a:xfrm>
          <a:prstGeom prst="rect">
            <a:avLst/>
          </a:prstGeom>
        </p:spPr>
        <p:txBody>
          <a:bodyPr wrap="square">
            <a:spAutoFit/>
          </a:bodyPr>
          <a:lstStyle/>
          <a:p>
            <a:r>
              <a:rPr lang="en-US" sz="1200" dirty="0" smtClean="0"/>
              <a:t>A </a:t>
            </a:r>
            <a:r>
              <a:rPr lang="en-US" sz="1200" dirty="0"/>
              <a:t>form of miniature golf is popular in the New Netherlands Colony. </a:t>
            </a:r>
            <a:endParaRPr lang="en-US" sz="1200" dirty="0" smtClean="0"/>
          </a:p>
          <a:p>
            <a:endParaRPr lang="en-US" sz="1200" dirty="0"/>
          </a:p>
          <a:p>
            <a:r>
              <a:rPr lang="en-US" sz="1200" dirty="0" smtClean="0"/>
              <a:t>Coins </a:t>
            </a:r>
            <a:r>
              <a:rPr lang="en-US" sz="1200" dirty="0"/>
              <a:t>(pine-tree shillings) are minted at Boston</a:t>
            </a:r>
            <a:r>
              <a:rPr lang="en-US" sz="1200" dirty="0" smtClean="0"/>
              <a:t>.</a:t>
            </a:r>
          </a:p>
          <a:p>
            <a:r>
              <a:rPr lang="en-US" sz="1200" dirty="0" smtClean="0"/>
              <a:t> </a:t>
            </a:r>
            <a:endParaRPr lang="en-US" sz="1200" dirty="0"/>
          </a:p>
          <a:p>
            <a:r>
              <a:rPr lang="en-US" sz="1200" dirty="0" smtClean="0"/>
              <a:t>New </a:t>
            </a:r>
            <a:r>
              <a:rPr lang="en-US" sz="1200" dirty="0"/>
              <a:t>Amsterdam regulates the speed of traffic. </a:t>
            </a:r>
          </a:p>
          <a:p>
            <a:r>
              <a:rPr lang="en-US" dirty="0"/>
              <a:t>	</a:t>
            </a:r>
          </a:p>
        </p:txBody>
      </p:sp>
      <p:sp>
        <p:nvSpPr>
          <p:cNvPr id="20" name="Rectangle 19"/>
          <p:cNvSpPr/>
          <p:nvPr/>
        </p:nvSpPr>
        <p:spPr>
          <a:xfrm>
            <a:off x="762000" y="4800599"/>
            <a:ext cx="2597727" cy="1231106"/>
          </a:xfrm>
          <a:prstGeom prst="rect">
            <a:avLst/>
          </a:prstGeom>
        </p:spPr>
        <p:txBody>
          <a:bodyPr wrap="square">
            <a:spAutoFit/>
          </a:bodyPr>
          <a:lstStyle/>
          <a:p>
            <a:r>
              <a:rPr lang="en-US" sz="1400" dirty="0" smtClean="0"/>
              <a:t>Resistance </a:t>
            </a:r>
            <a:r>
              <a:rPr lang="en-US" sz="1400" dirty="0"/>
              <a:t>against </a:t>
            </a:r>
            <a:r>
              <a:rPr lang="en-US" sz="1400" b="1" dirty="0"/>
              <a:t>Stuyvesant’s</a:t>
            </a:r>
            <a:r>
              <a:rPr lang="en-US" sz="1400" dirty="0"/>
              <a:t> harsh rule forces him to give local self-government to New Amsterdam. </a:t>
            </a:r>
          </a:p>
          <a:p>
            <a:r>
              <a:rPr lang="en-US" dirty="0"/>
              <a:t>	</a:t>
            </a:r>
          </a:p>
        </p:txBody>
      </p:sp>
      <p:sp>
        <p:nvSpPr>
          <p:cNvPr id="21" name="Rectangle 20"/>
          <p:cNvSpPr/>
          <p:nvPr/>
        </p:nvSpPr>
        <p:spPr>
          <a:xfrm>
            <a:off x="6560127" y="4800599"/>
            <a:ext cx="2583873" cy="1554272"/>
          </a:xfrm>
          <a:prstGeom prst="rect">
            <a:avLst/>
          </a:prstGeom>
        </p:spPr>
        <p:txBody>
          <a:bodyPr wrap="square">
            <a:spAutoFit/>
          </a:bodyPr>
          <a:lstStyle/>
          <a:p>
            <a:r>
              <a:rPr lang="en-US" sz="1100" dirty="0" smtClean="0"/>
              <a:t>Puritan </a:t>
            </a:r>
            <a:r>
              <a:rPr lang="en-US" sz="1100" dirty="0"/>
              <a:t>missionary John Eliot prints </a:t>
            </a:r>
            <a:r>
              <a:rPr lang="en-US" sz="1100" i="1" dirty="0"/>
              <a:t>Catechism in the Indian Language</a:t>
            </a:r>
            <a:r>
              <a:rPr lang="en-US" sz="1100" dirty="0"/>
              <a:t>, probably the first book in Indian in the Colonies. </a:t>
            </a:r>
            <a:endParaRPr lang="en-US" sz="1100" dirty="0" smtClean="0"/>
          </a:p>
          <a:p>
            <a:endParaRPr lang="en-US" sz="1100" dirty="0"/>
          </a:p>
          <a:p>
            <a:r>
              <a:rPr lang="en-US" sz="1100" dirty="0" smtClean="0"/>
              <a:t> </a:t>
            </a:r>
            <a:r>
              <a:rPr lang="en-US" sz="1100" dirty="0"/>
              <a:t>Boston has its first “great fire,” after which it adopts a fire code. </a:t>
            </a:r>
          </a:p>
          <a:p>
            <a:r>
              <a:rPr lang="en-US" dirty="0"/>
              <a:t>	</a:t>
            </a:r>
          </a:p>
        </p:txBody>
      </p:sp>
      <p:sp>
        <p:nvSpPr>
          <p:cNvPr id="22" name="Rectangle 21"/>
          <p:cNvSpPr/>
          <p:nvPr/>
        </p:nvSpPr>
        <p:spPr>
          <a:xfrm>
            <a:off x="0" y="6075685"/>
            <a:ext cx="762000" cy="923330"/>
          </a:xfrm>
          <a:prstGeom prst="rect">
            <a:avLst/>
          </a:prstGeom>
        </p:spPr>
        <p:txBody>
          <a:bodyPr wrap="square">
            <a:spAutoFit/>
          </a:bodyPr>
          <a:lstStyle/>
          <a:p>
            <a:endParaRPr lang="en-US" dirty="0"/>
          </a:p>
          <a:p>
            <a:r>
              <a:rPr lang="en-US" dirty="0"/>
              <a:t> </a:t>
            </a:r>
            <a:r>
              <a:rPr lang="en-US" b="1" dirty="0"/>
              <a:t>1654 </a:t>
            </a:r>
            <a:r>
              <a:rPr lang="en-US" dirty="0"/>
              <a:t>	</a:t>
            </a:r>
          </a:p>
        </p:txBody>
      </p:sp>
      <p:sp>
        <p:nvSpPr>
          <p:cNvPr id="23" name="Rectangle 22"/>
          <p:cNvSpPr/>
          <p:nvPr/>
        </p:nvSpPr>
        <p:spPr>
          <a:xfrm>
            <a:off x="0" y="4800600"/>
            <a:ext cx="762000" cy="923330"/>
          </a:xfrm>
          <a:prstGeom prst="rect">
            <a:avLst/>
          </a:prstGeom>
        </p:spPr>
        <p:txBody>
          <a:bodyPr wrap="square">
            <a:spAutoFit/>
          </a:bodyPr>
          <a:lstStyle/>
          <a:p>
            <a:endParaRPr lang="en-US" dirty="0"/>
          </a:p>
          <a:p>
            <a:r>
              <a:rPr lang="en-US" dirty="0"/>
              <a:t> </a:t>
            </a:r>
            <a:r>
              <a:rPr lang="en-US" b="1" dirty="0"/>
              <a:t>1653 </a:t>
            </a:r>
            <a:r>
              <a:rPr lang="en-US" dirty="0"/>
              <a:t>	</a:t>
            </a:r>
          </a:p>
        </p:txBody>
      </p:sp>
      <p:sp>
        <p:nvSpPr>
          <p:cNvPr id="24" name="Rectangle 23"/>
          <p:cNvSpPr/>
          <p:nvPr/>
        </p:nvSpPr>
        <p:spPr>
          <a:xfrm>
            <a:off x="6553200" y="6124038"/>
            <a:ext cx="2590800" cy="646331"/>
          </a:xfrm>
          <a:prstGeom prst="rect">
            <a:avLst/>
          </a:prstGeom>
        </p:spPr>
        <p:txBody>
          <a:bodyPr wrap="square">
            <a:spAutoFit/>
          </a:bodyPr>
          <a:lstStyle/>
          <a:p>
            <a:r>
              <a:rPr lang="en-US" sz="1200" dirty="0" smtClean="0"/>
              <a:t>Twenty-four </a:t>
            </a:r>
            <a:r>
              <a:rPr lang="en-US" sz="1200" dirty="0"/>
              <a:t>Jewish immigrants arrive in New Amsterdam.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37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27" y="2819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609600"/>
            <a:ext cx="762000" cy="923330"/>
          </a:xfrm>
          <a:prstGeom prst="rect">
            <a:avLst/>
          </a:prstGeom>
        </p:spPr>
        <p:txBody>
          <a:bodyPr wrap="square">
            <a:spAutoFit/>
          </a:bodyPr>
          <a:lstStyle/>
          <a:p>
            <a:endParaRPr lang="en-US" dirty="0"/>
          </a:p>
          <a:p>
            <a:r>
              <a:rPr lang="en-US" dirty="0"/>
              <a:t> </a:t>
            </a:r>
            <a:r>
              <a:rPr lang="en-US" b="1" dirty="0"/>
              <a:t>1655 </a:t>
            </a:r>
            <a:r>
              <a:rPr lang="en-US" dirty="0"/>
              <a:t>	</a:t>
            </a:r>
          </a:p>
        </p:txBody>
      </p:sp>
      <p:sp>
        <p:nvSpPr>
          <p:cNvPr id="3" name="Rectangle 2"/>
          <p:cNvSpPr/>
          <p:nvPr/>
        </p:nvSpPr>
        <p:spPr>
          <a:xfrm>
            <a:off x="762000" y="612154"/>
            <a:ext cx="2590800" cy="954107"/>
          </a:xfrm>
          <a:prstGeom prst="rect">
            <a:avLst/>
          </a:prstGeom>
        </p:spPr>
        <p:txBody>
          <a:bodyPr wrap="square">
            <a:spAutoFit/>
          </a:bodyPr>
          <a:lstStyle/>
          <a:p>
            <a:r>
              <a:rPr lang="en-US" sz="1400" b="1" dirty="0" smtClean="0"/>
              <a:t>Stuyvesant</a:t>
            </a:r>
            <a:r>
              <a:rPr lang="en-US" sz="1400" b="1" dirty="0"/>
              <a:t>,</a:t>
            </a:r>
            <a:r>
              <a:rPr lang="en-US" sz="1400" dirty="0"/>
              <a:t> with Dutch forces, seizes Swedish forts on the Delaware River. </a:t>
            </a:r>
          </a:p>
          <a:p>
            <a:r>
              <a:rPr lang="en-US" sz="1400" dirty="0"/>
              <a:t>	</a:t>
            </a:r>
          </a:p>
        </p:txBody>
      </p:sp>
      <p:sp>
        <p:nvSpPr>
          <p:cNvPr id="4" name="Rectangle 3"/>
          <p:cNvSpPr/>
          <p:nvPr/>
        </p:nvSpPr>
        <p:spPr>
          <a:xfrm>
            <a:off x="0" y="1566261"/>
            <a:ext cx="755073" cy="923330"/>
          </a:xfrm>
          <a:prstGeom prst="rect">
            <a:avLst/>
          </a:prstGeom>
        </p:spPr>
        <p:txBody>
          <a:bodyPr wrap="square">
            <a:spAutoFit/>
          </a:bodyPr>
          <a:lstStyle/>
          <a:p>
            <a:endParaRPr lang="en-US" dirty="0"/>
          </a:p>
          <a:p>
            <a:r>
              <a:rPr lang="en-US" dirty="0"/>
              <a:t> </a:t>
            </a:r>
            <a:r>
              <a:rPr lang="en-US" b="1" dirty="0"/>
              <a:t>1656 </a:t>
            </a:r>
            <a:r>
              <a:rPr lang="en-US" dirty="0"/>
              <a:t>	</a:t>
            </a:r>
          </a:p>
        </p:txBody>
      </p:sp>
      <p:sp>
        <p:nvSpPr>
          <p:cNvPr id="6" name="Rectangle 5"/>
          <p:cNvSpPr/>
          <p:nvPr/>
        </p:nvSpPr>
        <p:spPr>
          <a:xfrm>
            <a:off x="6553200" y="1371600"/>
            <a:ext cx="2590800" cy="1600438"/>
          </a:xfrm>
          <a:prstGeom prst="rect">
            <a:avLst/>
          </a:prstGeom>
        </p:spPr>
        <p:txBody>
          <a:bodyPr wrap="square">
            <a:spAutoFit/>
          </a:bodyPr>
          <a:lstStyle/>
          <a:p>
            <a:r>
              <a:rPr lang="en-US" sz="1400" dirty="0" smtClean="0"/>
              <a:t>Members </a:t>
            </a:r>
            <a:r>
              <a:rPr lang="en-US" sz="1400" dirty="0"/>
              <a:t>of the Society of Friends (Quakers) arrive in Boston. They are imprisoned for 15 weeks and then deported. Quakers are prohibited from coming to Massachusetts. </a:t>
            </a:r>
          </a:p>
          <a:p>
            <a:r>
              <a:rPr lang="en-US" sz="1400" dirty="0"/>
              <a:t>	</a:t>
            </a:r>
          </a:p>
        </p:txBody>
      </p:sp>
      <p:sp>
        <p:nvSpPr>
          <p:cNvPr id="7" name="Rectangle 6"/>
          <p:cNvSpPr/>
          <p:nvPr/>
        </p:nvSpPr>
        <p:spPr>
          <a:xfrm>
            <a:off x="0" y="3352800"/>
            <a:ext cx="762000" cy="923330"/>
          </a:xfrm>
          <a:prstGeom prst="rect">
            <a:avLst/>
          </a:prstGeom>
        </p:spPr>
        <p:txBody>
          <a:bodyPr wrap="square">
            <a:spAutoFit/>
          </a:bodyPr>
          <a:lstStyle/>
          <a:p>
            <a:endParaRPr lang="en-US" dirty="0"/>
          </a:p>
          <a:p>
            <a:r>
              <a:rPr lang="en-US" dirty="0"/>
              <a:t> </a:t>
            </a:r>
            <a:r>
              <a:rPr lang="en-US" b="1" dirty="0"/>
              <a:t>1657 </a:t>
            </a:r>
            <a:r>
              <a:rPr lang="en-US" dirty="0"/>
              <a:t>	</a:t>
            </a:r>
          </a:p>
        </p:txBody>
      </p:sp>
      <p:sp>
        <p:nvSpPr>
          <p:cNvPr id="10" name="Rectangle 9"/>
          <p:cNvSpPr/>
          <p:nvPr/>
        </p:nvSpPr>
        <p:spPr>
          <a:xfrm>
            <a:off x="6553200" y="2819400"/>
            <a:ext cx="2597727" cy="2308324"/>
          </a:xfrm>
          <a:prstGeom prst="rect">
            <a:avLst/>
          </a:prstGeom>
        </p:spPr>
        <p:txBody>
          <a:bodyPr wrap="square">
            <a:spAutoFit/>
          </a:bodyPr>
          <a:lstStyle/>
          <a:p>
            <a:r>
              <a:rPr lang="en-US" sz="1400" dirty="0" smtClean="0"/>
              <a:t>Measles </a:t>
            </a:r>
            <a:r>
              <a:rPr lang="en-US" sz="1400" dirty="0"/>
              <a:t>epidemic strikes Boston. </a:t>
            </a:r>
            <a:endParaRPr lang="en-US" sz="1400" dirty="0" smtClean="0"/>
          </a:p>
          <a:p>
            <a:endParaRPr lang="en-US" sz="1400" dirty="0"/>
          </a:p>
          <a:p>
            <a:r>
              <a:rPr lang="en-US" sz="1400" dirty="0" smtClean="0"/>
              <a:t>Virginia </a:t>
            </a:r>
            <a:r>
              <a:rPr lang="en-US" sz="1400" dirty="0"/>
              <a:t>organizes a postal system. </a:t>
            </a:r>
          </a:p>
          <a:p>
            <a:endParaRPr lang="en-US" sz="1400" dirty="0" smtClean="0"/>
          </a:p>
          <a:p>
            <a:r>
              <a:rPr lang="en-US" sz="1400" dirty="0" smtClean="0"/>
              <a:t>Quakers </a:t>
            </a:r>
            <a:r>
              <a:rPr lang="en-US" sz="1400" dirty="0"/>
              <a:t>arrive in New Amsterdam. They are imprisoned, then freed to go to Rhode Island. </a:t>
            </a:r>
          </a:p>
          <a:p>
            <a:r>
              <a:rPr lang="en-US" dirty="0"/>
              <a:t>	</a:t>
            </a:r>
          </a:p>
        </p:txBody>
      </p:sp>
      <p:sp>
        <p:nvSpPr>
          <p:cNvPr id="20" name="Rectangle 19"/>
          <p:cNvSpPr/>
          <p:nvPr/>
        </p:nvSpPr>
        <p:spPr>
          <a:xfrm>
            <a:off x="-6927" y="5334000"/>
            <a:ext cx="762000" cy="923330"/>
          </a:xfrm>
          <a:prstGeom prst="rect">
            <a:avLst/>
          </a:prstGeom>
        </p:spPr>
        <p:txBody>
          <a:bodyPr wrap="square">
            <a:spAutoFit/>
          </a:bodyPr>
          <a:lstStyle/>
          <a:p>
            <a:endParaRPr lang="en-US" dirty="0"/>
          </a:p>
          <a:p>
            <a:r>
              <a:rPr lang="en-US" dirty="0"/>
              <a:t> </a:t>
            </a:r>
            <a:r>
              <a:rPr lang="en-US" b="1" dirty="0"/>
              <a:t>1658 </a:t>
            </a:r>
            <a:r>
              <a:rPr lang="en-US" dirty="0"/>
              <a:t>	</a:t>
            </a:r>
          </a:p>
        </p:txBody>
      </p:sp>
      <p:sp>
        <p:nvSpPr>
          <p:cNvPr id="21" name="Rectangle 20"/>
          <p:cNvSpPr/>
          <p:nvPr/>
        </p:nvSpPr>
        <p:spPr>
          <a:xfrm>
            <a:off x="6553200" y="4995446"/>
            <a:ext cx="2597727" cy="1600438"/>
          </a:xfrm>
          <a:prstGeom prst="rect">
            <a:avLst/>
          </a:prstGeom>
        </p:spPr>
        <p:txBody>
          <a:bodyPr wrap="square">
            <a:spAutoFit/>
          </a:bodyPr>
          <a:lstStyle/>
          <a:p>
            <a:r>
              <a:rPr lang="en-US" sz="1400" dirty="0" smtClean="0"/>
              <a:t>Typhoid </a:t>
            </a:r>
            <a:r>
              <a:rPr lang="en-US" sz="1400" dirty="0"/>
              <a:t>fever epidemic strikes New Amsterdam. </a:t>
            </a:r>
            <a:endParaRPr lang="en-US" sz="1400" dirty="0" smtClean="0"/>
          </a:p>
          <a:p>
            <a:endParaRPr lang="en-US" sz="1400" dirty="0"/>
          </a:p>
          <a:p>
            <a:r>
              <a:rPr lang="en-US" sz="1400" dirty="0" smtClean="0"/>
              <a:t>Police </a:t>
            </a:r>
            <a:r>
              <a:rPr lang="en-US" sz="1400" dirty="0"/>
              <a:t>force of 10 men is formed in New Amsterdam. The men are paid about 50 cents a night. </a:t>
            </a:r>
          </a:p>
          <a:p>
            <a:r>
              <a:rPr lang="en-US" sz="14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981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73309"/>
            <a:ext cx="762000" cy="646331"/>
          </a:xfrm>
          <a:prstGeom prst="rect">
            <a:avLst/>
          </a:prstGeom>
        </p:spPr>
        <p:txBody>
          <a:bodyPr wrap="square">
            <a:spAutoFit/>
          </a:bodyPr>
          <a:lstStyle/>
          <a:p>
            <a:r>
              <a:rPr lang="en-US" b="1" dirty="0"/>
              <a:t>1659 </a:t>
            </a:r>
            <a:r>
              <a:rPr lang="en-US" dirty="0"/>
              <a:t>	</a:t>
            </a:r>
          </a:p>
        </p:txBody>
      </p:sp>
      <p:sp>
        <p:nvSpPr>
          <p:cNvPr id="3" name="Rectangle 2"/>
          <p:cNvSpPr/>
          <p:nvPr/>
        </p:nvSpPr>
        <p:spPr>
          <a:xfrm>
            <a:off x="3366655" y="609600"/>
            <a:ext cx="3186545" cy="954107"/>
          </a:xfrm>
          <a:prstGeom prst="rect">
            <a:avLst/>
          </a:prstGeom>
        </p:spPr>
        <p:txBody>
          <a:bodyPr wrap="square">
            <a:spAutoFit/>
          </a:bodyPr>
          <a:lstStyle/>
          <a:p>
            <a:r>
              <a:rPr lang="en-US" sz="1400" dirty="0" smtClean="0"/>
              <a:t>Joseph </a:t>
            </a:r>
            <a:r>
              <a:rPr lang="en-US" sz="1400" dirty="0"/>
              <a:t>Jencks, iron worker, builds the first “fire engine,” a portable water pump with a self-contained water supply. </a:t>
            </a:r>
          </a:p>
          <a:p>
            <a:r>
              <a:rPr lang="en-US" sz="1400" dirty="0"/>
              <a:t>	</a:t>
            </a:r>
          </a:p>
        </p:txBody>
      </p:sp>
      <p:sp>
        <p:nvSpPr>
          <p:cNvPr id="4" name="Rectangle 3"/>
          <p:cNvSpPr/>
          <p:nvPr/>
        </p:nvSpPr>
        <p:spPr>
          <a:xfrm>
            <a:off x="6553200" y="635675"/>
            <a:ext cx="2590800" cy="1569660"/>
          </a:xfrm>
          <a:prstGeom prst="rect">
            <a:avLst/>
          </a:prstGeom>
        </p:spPr>
        <p:txBody>
          <a:bodyPr wrap="square">
            <a:spAutoFit/>
          </a:bodyPr>
          <a:lstStyle/>
          <a:p>
            <a:r>
              <a:rPr lang="en-US" sz="1200" dirty="0" smtClean="0"/>
              <a:t>Two </a:t>
            </a:r>
            <a:r>
              <a:rPr lang="en-US" sz="1200" dirty="0"/>
              <a:t>Quakers who return to Massachusetts after having been banished are hanged on Boston Common. </a:t>
            </a:r>
            <a:endParaRPr lang="en-US" sz="1200" dirty="0" smtClean="0"/>
          </a:p>
          <a:p>
            <a:endParaRPr lang="en-US" sz="1200" dirty="0"/>
          </a:p>
          <a:p>
            <a:r>
              <a:rPr lang="en-US" sz="1200" dirty="0" smtClean="0"/>
              <a:t>First </a:t>
            </a:r>
            <a:r>
              <a:rPr lang="en-US" sz="1200" dirty="0"/>
              <a:t>classical elementary school is established in New Amsterdam. </a:t>
            </a:r>
          </a:p>
          <a:p>
            <a:r>
              <a:rPr lang="en-US" sz="1200" dirty="0"/>
              <a:t>	</a:t>
            </a:r>
          </a:p>
        </p:txBody>
      </p:sp>
      <p:sp>
        <p:nvSpPr>
          <p:cNvPr id="6" name="Rectangle 5"/>
          <p:cNvSpPr/>
          <p:nvPr/>
        </p:nvSpPr>
        <p:spPr>
          <a:xfrm>
            <a:off x="0" y="2782669"/>
            <a:ext cx="762000" cy="646331"/>
          </a:xfrm>
          <a:prstGeom prst="rect">
            <a:avLst/>
          </a:prstGeom>
        </p:spPr>
        <p:txBody>
          <a:bodyPr wrap="square">
            <a:spAutoFit/>
          </a:bodyPr>
          <a:lstStyle/>
          <a:p>
            <a:r>
              <a:rPr lang="en-US" b="1" dirty="0"/>
              <a:t>1660 </a:t>
            </a:r>
            <a:r>
              <a:rPr lang="en-US" dirty="0"/>
              <a:t>	</a:t>
            </a:r>
          </a:p>
        </p:txBody>
      </p:sp>
      <p:sp>
        <p:nvSpPr>
          <p:cNvPr id="7" name="Rectangle 6"/>
          <p:cNvSpPr/>
          <p:nvPr/>
        </p:nvSpPr>
        <p:spPr>
          <a:xfrm>
            <a:off x="762000" y="2635351"/>
            <a:ext cx="2590800" cy="1231106"/>
          </a:xfrm>
          <a:prstGeom prst="rect">
            <a:avLst/>
          </a:prstGeom>
        </p:spPr>
        <p:txBody>
          <a:bodyPr wrap="square">
            <a:spAutoFit/>
          </a:bodyPr>
          <a:lstStyle/>
          <a:p>
            <a:r>
              <a:rPr lang="en-US" sz="1400" dirty="0" smtClean="0"/>
              <a:t>Virginia </a:t>
            </a:r>
            <a:r>
              <a:rPr lang="en-US" sz="1400" dirty="0"/>
              <a:t>Colony proclaims Charles II King of England. It restores Sir William Berkeley as governor. Puritans had ousted him in 1652. </a:t>
            </a:r>
          </a:p>
          <a:p>
            <a:r>
              <a:rPr lang="en-US" dirty="0"/>
              <a:t>	</a:t>
            </a:r>
          </a:p>
        </p:txBody>
      </p:sp>
      <p:sp>
        <p:nvSpPr>
          <p:cNvPr id="10" name="Rectangle 9"/>
          <p:cNvSpPr/>
          <p:nvPr/>
        </p:nvSpPr>
        <p:spPr>
          <a:xfrm>
            <a:off x="6546273" y="2170963"/>
            <a:ext cx="2590800" cy="2516073"/>
          </a:xfrm>
          <a:prstGeom prst="rect">
            <a:avLst/>
          </a:prstGeom>
        </p:spPr>
        <p:txBody>
          <a:bodyPr wrap="square">
            <a:spAutoFit/>
          </a:bodyPr>
          <a:lstStyle/>
          <a:p>
            <a:r>
              <a:rPr lang="en-US" sz="1050" dirty="0" smtClean="0"/>
              <a:t>Massachusetts </a:t>
            </a:r>
            <a:r>
              <a:rPr lang="en-US" sz="1050" dirty="0"/>
              <a:t>fines violators 5 shillings for celebrating Christmas. </a:t>
            </a:r>
          </a:p>
          <a:p>
            <a:endParaRPr lang="en-US" sz="1050" dirty="0" smtClean="0"/>
          </a:p>
          <a:p>
            <a:r>
              <a:rPr lang="en-US" sz="1050" dirty="0" smtClean="0"/>
              <a:t>John </a:t>
            </a:r>
            <a:r>
              <a:rPr lang="en-US" sz="1050" dirty="0"/>
              <a:t>Eliot, colonial missionary, establishes the first American Indian church in Massachusetts. </a:t>
            </a:r>
          </a:p>
          <a:p>
            <a:endParaRPr lang="en-US" sz="1050" dirty="0" smtClean="0"/>
          </a:p>
          <a:p>
            <a:r>
              <a:rPr lang="en-US" sz="1050" dirty="0" smtClean="0"/>
              <a:t>Wigs </a:t>
            </a:r>
            <a:r>
              <a:rPr lang="en-US" sz="1050" dirty="0"/>
              <a:t>come into fashion. The authorities in Massachusetts try to prevent their use. </a:t>
            </a:r>
            <a:endParaRPr lang="en-US" sz="1050" dirty="0" smtClean="0"/>
          </a:p>
          <a:p>
            <a:endParaRPr lang="en-US" sz="1050" dirty="0"/>
          </a:p>
          <a:p>
            <a:r>
              <a:rPr lang="en-US" sz="1050" dirty="0" smtClean="0"/>
              <a:t>Connecticut </a:t>
            </a:r>
            <a:r>
              <a:rPr lang="en-US" sz="1050" dirty="0"/>
              <a:t>requires all men to live with their wives. A man separated from his wife for more than 3 years is ordered out of the colony. </a:t>
            </a:r>
          </a:p>
          <a:p>
            <a:r>
              <a:rPr lang="en-US" sz="1050" dirty="0"/>
              <a:t>	</a:t>
            </a:r>
          </a:p>
        </p:txBody>
      </p:sp>
      <p:sp>
        <p:nvSpPr>
          <p:cNvPr id="20" name="Rectangle 19"/>
          <p:cNvSpPr/>
          <p:nvPr/>
        </p:nvSpPr>
        <p:spPr>
          <a:xfrm>
            <a:off x="0" y="5257800"/>
            <a:ext cx="762000" cy="646331"/>
          </a:xfrm>
          <a:prstGeom prst="rect">
            <a:avLst/>
          </a:prstGeom>
        </p:spPr>
        <p:txBody>
          <a:bodyPr wrap="square">
            <a:spAutoFit/>
          </a:bodyPr>
          <a:lstStyle/>
          <a:p>
            <a:r>
              <a:rPr lang="en-US" b="1" dirty="0"/>
              <a:t>1661 </a:t>
            </a:r>
            <a:r>
              <a:rPr lang="en-US" dirty="0"/>
              <a:t>	</a:t>
            </a:r>
          </a:p>
        </p:txBody>
      </p:sp>
      <p:sp>
        <p:nvSpPr>
          <p:cNvPr id="21" name="Rectangle 20"/>
          <p:cNvSpPr/>
          <p:nvPr/>
        </p:nvSpPr>
        <p:spPr>
          <a:xfrm>
            <a:off x="3373582" y="4803154"/>
            <a:ext cx="3179618" cy="1015663"/>
          </a:xfrm>
          <a:prstGeom prst="rect">
            <a:avLst/>
          </a:prstGeom>
        </p:spPr>
        <p:txBody>
          <a:bodyPr wrap="square">
            <a:spAutoFit/>
          </a:bodyPr>
          <a:lstStyle/>
          <a:p>
            <a:r>
              <a:rPr lang="en-US" sz="1400" dirty="0" smtClean="0"/>
              <a:t>John </a:t>
            </a:r>
            <a:r>
              <a:rPr lang="en-US" sz="1400" dirty="0"/>
              <a:t>Winthrop, Jr., is elected as the first American Fellow of the Royal Society of London. </a:t>
            </a:r>
          </a:p>
          <a:p>
            <a:r>
              <a:rPr lang="en-US" dirty="0"/>
              <a:t>	</a:t>
            </a:r>
          </a:p>
        </p:txBody>
      </p:sp>
      <p:sp>
        <p:nvSpPr>
          <p:cNvPr id="22" name="Rectangle 21"/>
          <p:cNvSpPr/>
          <p:nvPr/>
        </p:nvSpPr>
        <p:spPr>
          <a:xfrm>
            <a:off x="6553200" y="4800600"/>
            <a:ext cx="2590800" cy="1500411"/>
          </a:xfrm>
          <a:prstGeom prst="rect">
            <a:avLst/>
          </a:prstGeom>
        </p:spPr>
        <p:txBody>
          <a:bodyPr wrap="square">
            <a:spAutoFit/>
          </a:bodyPr>
          <a:lstStyle/>
          <a:p>
            <a:r>
              <a:rPr lang="en-US" sz="1050" dirty="0" smtClean="0"/>
              <a:t>John </a:t>
            </a:r>
            <a:r>
              <a:rPr lang="en-US" sz="1050" dirty="0"/>
              <a:t>Eliot’s translation of the New Testament into Algonquian is printed by Samuel Green of Cambridge, Mass. It is the first Bible printed in North America. </a:t>
            </a:r>
            <a:endParaRPr lang="en-US" sz="1050" dirty="0" smtClean="0"/>
          </a:p>
          <a:p>
            <a:endParaRPr lang="en-US" sz="1050" dirty="0"/>
          </a:p>
          <a:p>
            <a:r>
              <a:rPr lang="en-US" sz="1050" dirty="0" smtClean="0"/>
              <a:t>Persecution </a:t>
            </a:r>
            <a:r>
              <a:rPr lang="en-US" sz="1050" dirty="0"/>
              <a:t>of Quakers ends in Massachusetts. </a:t>
            </a:r>
          </a:p>
          <a:p>
            <a:r>
              <a:rPr lang="en-US" dirty="0"/>
              <a:t>	</a:t>
            </a:r>
          </a:p>
        </p:txBody>
      </p:sp>
      <p:sp>
        <p:nvSpPr>
          <p:cNvPr id="23" name="Rectangle 22"/>
          <p:cNvSpPr/>
          <p:nvPr/>
        </p:nvSpPr>
        <p:spPr>
          <a:xfrm>
            <a:off x="0" y="6211669"/>
            <a:ext cx="762000" cy="646331"/>
          </a:xfrm>
          <a:prstGeom prst="rect">
            <a:avLst/>
          </a:prstGeom>
        </p:spPr>
        <p:txBody>
          <a:bodyPr wrap="square">
            <a:spAutoFit/>
          </a:bodyPr>
          <a:lstStyle/>
          <a:p>
            <a:r>
              <a:rPr lang="en-US" b="1" dirty="0"/>
              <a:t>1662 </a:t>
            </a:r>
            <a:r>
              <a:rPr lang="en-US" dirty="0"/>
              <a:t>	</a:t>
            </a:r>
          </a:p>
        </p:txBody>
      </p:sp>
      <p:sp>
        <p:nvSpPr>
          <p:cNvPr id="24" name="Rectangle 23"/>
          <p:cNvSpPr/>
          <p:nvPr/>
        </p:nvSpPr>
        <p:spPr>
          <a:xfrm>
            <a:off x="6546273" y="5977846"/>
            <a:ext cx="2597727" cy="1138773"/>
          </a:xfrm>
          <a:prstGeom prst="rect">
            <a:avLst/>
          </a:prstGeom>
        </p:spPr>
        <p:txBody>
          <a:bodyPr wrap="square">
            <a:spAutoFit/>
          </a:bodyPr>
          <a:lstStyle/>
          <a:p>
            <a:r>
              <a:rPr lang="en-US" sz="1000" dirty="0" smtClean="0"/>
              <a:t>Virginia </a:t>
            </a:r>
            <a:r>
              <a:rPr lang="en-US" sz="1000" dirty="0"/>
              <a:t>requires that children be baptized. If they are not, parents are fined. </a:t>
            </a:r>
            <a:endParaRPr lang="en-US" sz="1000" dirty="0" smtClean="0"/>
          </a:p>
          <a:p>
            <a:endParaRPr lang="en-US" sz="1000" dirty="0"/>
          </a:p>
          <a:p>
            <a:r>
              <a:rPr lang="en-US" sz="1000" dirty="0" smtClean="0"/>
              <a:t> </a:t>
            </a:r>
            <a:r>
              <a:rPr lang="en-US" sz="1000" dirty="0"/>
              <a:t>Printed material is censored in Puritan New England.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34636" y="1828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956524"/>
            <a:ext cx="796636" cy="646331"/>
          </a:xfrm>
          <a:prstGeom prst="rect">
            <a:avLst/>
          </a:prstGeom>
        </p:spPr>
        <p:txBody>
          <a:bodyPr wrap="square">
            <a:spAutoFit/>
          </a:bodyPr>
          <a:lstStyle/>
          <a:p>
            <a:r>
              <a:rPr lang="en-US" b="1" dirty="0"/>
              <a:t>1663 </a:t>
            </a:r>
            <a:r>
              <a:rPr lang="en-US" dirty="0"/>
              <a:t>	</a:t>
            </a:r>
          </a:p>
        </p:txBody>
      </p:sp>
      <p:sp>
        <p:nvSpPr>
          <p:cNvPr id="3" name="Rectangle 2"/>
          <p:cNvSpPr/>
          <p:nvPr/>
        </p:nvSpPr>
        <p:spPr>
          <a:xfrm>
            <a:off x="6587836" y="609600"/>
            <a:ext cx="2556164" cy="1477328"/>
          </a:xfrm>
          <a:prstGeom prst="rect">
            <a:avLst/>
          </a:prstGeom>
        </p:spPr>
        <p:txBody>
          <a:bodyPr wrap="square">
            <a:spAutoFit/>
          </a:bodyPr>
          <a:lstStyle/>
          <a:p>
            <a:r>
              <a:rPr lang="en-US" sz="1200" dirty="0" smtClean="0"/>
              <a:t>John </a:t>
            </a:r>
            <a:r>
              <a:rPr lang="en-US" sz="1200" dirty="0"/>
              <a:t>Eliot completes his translation of the Old Testament into Algonquian. </a:t>
            </a:r>
            <a:endParaRPr lang="en-US" sz="1200" dirty="0" smtClean="0"/>
          </a:p>
          <a:p>
            <a:endParaRPr lang="en-US" sz="1200" dirty="0"/>
          </a:p>
          <a:p>
            <a:r>
              <a:rPr lang="en-US" sz="1200" dirty="0" smtClean="0"/>
              <a:t>A </a:t>
            </a:r>
            <a:r>
              <a:rPr lang="en-US" sz="1200" dirty="0"/>
              <a:t>New Amsterdam court sentences a man to be flogged and to have his right ear cut off for selling his wife. </a:t>
            </a:r>
          </a:p>
          <a:p>
            <a:r>
              <a:rPr lang="en-US" dirty="0"/>
              <a:t>	</a:t>
            </a:r>
          </a:p>
        </p:txBody>
      </p:sp>
      <p:sp>
        <p:nvSpPr>
          <p:cNvPr id="4" name="Rectangle 3"/>
          <p:cNvSpPr/>
          <p:nvPr/>
        </p:nvSpPr>
        <p:spPr>
          <a:xfrm>
            <a:off x="-34636" y="2831068"/>
            <a:ext cx="796636" cy="646331"/>
          </a:xfrm>
          <a:prstGeom prst="rect">
            <a:avLst/>
          </a:prstGeom>
        </p:spPr>
        <p:txBody>
          <a:bodyPr wrap="square">
            <a:spAutoFit/>
          </a:bodyPr>
          <a:lstStyle/>
          <a:p>
            <a:r>
              <a:rPr lang="en-US" b="1" dirty="0"/>
              <a:t>1664 </a:t>
            </a:r>
            <a:r>
              <a:rPr lang="en-US" dirty="0"/>
              <a:t>	</a:t>
            </a:r>
          </a:p>
        </p:txBody>
      </p:sp>
      <p:sp>
        <p:nvSpPr>
          <p:cNvPr id="6" name="Rectangle 5"/>
          <p:cNvSpPr/>
          <p:nvPr/>
        </p:nvSpPr>
        <p:spPr>
          <a:xfrm>
            <a:off x="762000" y="2354014"/>
            <a:ext cx="2590800" cy="2462213"/>
          </a:xfrm>
          <a:prstGeom prst="rect">
            <a:avLst/>
          </a:prstGeom>
        </p:spPr>
        <p:txBody>
          <a:bodyPr wrap="square">
            <a:spAutoFit/>
          </a:bodyPr>
          <a:lstStyle/>
          <a:p>
            <a:r>
              <a:rPr lang="en-US" sz="1400" dirty="0" smtClean="0"/>
              <a:t>English </a:t>
            </a:r>
            <a:r>
              <a:rPr lang="en-US" sz="1400" dirty="0"/>
              <a:t>forces capture New Amsterdam (rename it New York) and Fort Orange (rename it Albany). Dutch power in the region is broken. </a:t>
            </a:r>
            <a:endParaRPr lang="en-US" sz="1400" dirty="0" smtClean="0"/>
          </a:p>
          <a:p>
            <a:endParaRPr lang="en-US" sz="1400" dirty="0"/>
          </a:p>
          <a:p>
            <a:r>
              <a:rPr lang="en-US" sz="1400" dirty="0" smtClean="0"/>
              <a:t>England’s </a:t>
            </a:r>
            <a:r>
              <a:rPr lang="en-US" sz="1400" dirty="0"/>
              <a:t>attempt to regulate its New England colonies is opposed by General Court of Massachusetts. </a:t>
            </a:r>
          </a:p>
          <a:p>
            <a:r>
              <a:rPr lang="en-US" sz="1400" dirty="0"/>
              <a:t>	</a:t>
            </a:r>
          </a:p>
        </p:txBody>
      </p:sp>
      <p:sp>
        <p:nvSpPr>
          <p:cNvPr id="7" name="Rectangle 6"/>
          <p:cNvSpPr/>
          <p:nvPr/>
        </p:nvSpPr>
        <p:spPr>
          <a:xfrm>
            <a:off x="6518564" y="1907738"/>
            <a:ext cx="2625436" cy="2908489"/>
          </a:xfrm>
          <a:prstGeom prst="rect">
            <a:avLst/>
          </a:prstGeom>
        </p:spPr>
        <p:txBody>
          <a:bodyPr wrap="square">
            <a:spAutoFit/>
          </a:bodyPr>
          <a:lstStyle/>
          <a:p>
            <a:r>
              <a:rPr lang="en-US" sz="1100" dirty="0" smtClean="0"/>
              <a:t>Wills </a:t>
            </a:r>
            <a:r>
              <a:rPr lang="en-US" sz="1100" dirty="0"/>
              <a:t>and diaries attest to the presence of viols, guitars, and virginals in the Massachusetts Bay Colony. Drums and trumpets were used for military and civil purposes throughout New England. </a:t>
            </a:r>
            <a:endParaRPr lang="en-US" sz="1100" dirty="0" smtClean="0"/>
          </a:p>
          <a:p>
            <a:endParaRPr lang="en-US" sz="1100" dirty="0"/>
          </a:p>
          <a:p>
            <a:r>
              <a:rPr lang="en-US" sz="1100" dirty="0" smtClean="0"/>
              <a:t>Marriage </a:t>
            </a:r>
            <a:r>
              <a:rPr lang="en-US" sz="1100" dirty="0"/>
              <a:t>by a justice of the peace instead of by a clergyman is made legal in new York. </a:t>
            </a:r>
            <a:endParaRPr lang="en-US" sz="1100" dirty="0" smtClean="0"/>
          </a:p>
          <a:p>
            <a:endParaRPr lang="en-US" sz="1100" dirty="0"/>
          </a:p>
          <a:p>
            <a:r>
              <a:rPr lang="en-US" sz="1100" dirty="0" smtClean="0"/>
              <a:t>Maryland </a:t>
            </a:r>
            <a:r>
              <a:rPr lang="en-US" sz="1100" dirty="0"/>
              <a:t>law provides for life-long servitude of Negro slaves. Similar laws are passed in other colonies. </a:t>
            </a:r>
          </a:p>
          <a:p>
            <a:r>
              <a:rPr lang="en-US" sz="1100" dirty="0"/>
              <a:t>6. Horse races are run regularly on Long Island, N. Y. </a:t>
            </a:r>
          </a:p>
          <a:p>
            <a:r>
              <a:rPr lang="en-US" dirty="0"/>
              <a:t>	</a:t>
            </a:r>
          </a:p>
        </p:txBody>
      </p:sp>
      <p:sp>
        <p:nvSpPr>
          <p:cNvPr id="10" name="Rectangle 9"/>
          <p:cNvSpPr/>
          <p:nvPr/>
        </p:nvSpPr>
        <p:spPr>
          <a:xfrm>
            <a:off x="-34636" y="5650468"/>
            <a:ext cx="796636" cy="646331"/>
          </a:xfrm>
          <a:prstGeom prst="rect">
            <a:avLst/>
          </a:prstGeom>
        </p:spPr>
        <p:txBody>
          <a:bodyPr wrap="square">
            <a:spAutoFit/>
          </a:bodyPr>
          <a:lstStyle/>
          <a:p>
            <a:r>
              <a:rPr lang="en-US" b="1" dirty="0"/>
              <a:t>1665 </a:t>
            </a:r>
            <a:r>
              <a:rPr lang="en-US" dirty="0"/>
              <a:t>	</a:t>
            </a:r>
          </a:p>
        </p:txBody>
      </p:sp>
      <p:sp>
        <p:nvSpPr>
          <p:cNvPr id="20" name="Rectangle 19"/>
          <p:cNvSpPr/>
          <p:nvPr/>
        </p:nvSpPr>
        <p:spPr>
          <a:xfrm>
            <a:off x="762000" y="4832774"/>
            <a:ext cx="2590800" cy="2123658"/>
          </a:xfrm>
          <a:prstGeom prst="rect">
            <a:avLst/>
          </a:prstGeom>
        </p:spPr>
        <p:txBody>
          <a:bodyPr wrap="square">
            <a:spAutoFit/>
          </a:bodyPr>
          <a:lstStyle/>
          <a:p>
            <a:r>
              <a:rPr lang="en-US" sz="1100" dirty="0" smtClean="0"/>
              <a:t>New </a:t>
            </a:r>
            <a:r>
              <a:rPr lang="en-US" sz="1100" dirty="0"/>
              <a:t>Haven colony united with Connecticut. </a:t>
            </a:r>
            <a:endParaRPr lang="en-US" sz="1100" dirty="0" smtClean="0"/>
          </a:p>
          <a:p>
            <a:endParaRPr lang="en-US" sz="1100" dirty="0"/>
          </a:p>
          <a:p>
            <a:r>
              <a:rPr lang="en-US" sz="1100" dirty="0" smtClean="0"/>
              <a:t>English </a:t>
            </a:r>
            <a:r>
              <a:rPr lang="en-US" sz="1100" dirty="0"/>
              <a:t>laws are introduced into New York, providing for organization of courts and militia. </a:t>
            </a:r>
          </a:p>
          <a:p>
            <a:endParaRPr lang="en-US" sz="1100" dirty="0"/>
          </a:p>
          <a:p>
            <a:r>
              <a:rPr lang="en-US" sz="1100" dirty="0" smtClean="0"/>
              <a:t> </a:t>
            </a:r>
            <a:r>
              <a:rPr lang="en-US" sz="1100" dirty="0"/>
              <a:t>Colony of New Jersey is founded. </a:t>
            </a:r>
          </a:p>
          <a:p>
            <a:endParaRPr lang="en-US" sz="1100" dirty="0" smtClean="0"/>
          </a:p>
          <a:p>
            <a:r>
              <a:rPr lang="en-US" sz="1100" dirty="0" smtClean="0"/>
              <a:t>English </a:t>
            </a:r>
            <a:r>
              <a:rPr lang="en-US" sz="1100" dirty="0"/>
              <a:t>colony, called Clarendon Colony, is established near Wilmington, N. C. </a:t>
            </a:r>
          </a:p>
          <a:p>
            <a:r>
              <a:rPr lang="en-US" sz="11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981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24632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3240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753070"/>
            <a:ext cx="762000" cy="923330"/>
          </a:xfrm>
          <a:prstGeom prst="rect">
            <a:avLst/>
          </a:prstGeom>
        </p:spPr>
        <p:txBody>
          <a:bodyPr wrap="square">
            <a:spAutoFit/>
          </a:bodyPr>
          <a:lstStyle/>
          <a:p>
            <a:endParaRPr lang="en-US" dirty="0"/>
          </a:p>
          <a:p>
            <a:r>
              <a:rPr lang="en-US" dirty="0"/>
              <a:t> </a:t>
            </a:r>
            <a:r>
              <a:rPr lang="en-US" b="1" dirty="0"/>
              <a:t>1498 </a:t>
            </a:r>
            <a:r>
              <a:rPr lang="en-US" dirty="0"/>
              <a:t>	</a:t>
            </a:r>
          </a:p>
        </p:txBody>
      </p:sp>
      <p:sp>
        <p:nvSpPr>
          <p:cNvPr id="3" name="Rectangle 2"/>
          <p:cNvSpPr/>
          <p:nvPr/>
        </p:nvSpPr>
        <p:spPr>
          <a:xfrm>
            <a:off x="734291" y="626194"/>
            <a:ext cx="2618509" cy="1661993"/>
          </a:xfrm>
          <a:prstGeom prst="rect">
            <a:avLst/>
          </a:prstGeom>
        </p:spPr>
        <p:txBody>
          <a:bodyPr wrap="square">
            <a:spAutoFit/>
          </a:bodyPr>
          <a:lstStyle/>
          <a:p>
            <a:r>
              <a:rPr lang="en-US" sz="1200" dirty="0" smtClean="0"/>
              <a:t>On </a:t>
            </a:r>
            <a:r>
              <a:rPr lang="en-US" sz="1200" dirty="0"/>
              <a:t>a second voyage, Cabot sails along the New England coast and then south, possibly as far as Maryland. </a:t>
            </a:r>
            <a:endParaRPr lang="en-US" sz="1200" dirty="0" smtClean="0"/>
          </a:p>
          <a:p>
            <a:endParaRPr lang="en-US" sz="1200" dirty="0"/>
          </a:p>
          <a:p>
            <a:r>
              <a:rPr lang="en-US" sz="1200" dirty="0" smtClean="0"/>
              <a:t>Columbus</a:t>
            </a:r>
            <a:r>
              <a:rPr lang="en-US" sz="1200" dirty="0"/>
              <a:t>, on a third voyage, discovers Trinidad. He lands in South America at the mouth of the Orinoco River. </a:t>
            </a:r>
          </a:p>
          <a:p>
            <a:r>
              <a:rPr lang="en-US" dirty="0"/>
              <a:t>	</a:t>
            </a:r>
          </a:p>
        </p:txBody>
      </p:sp>
      <p:sp>
        <p:nvSpPr>
          <p:cNvPr id="4" name="Rectangle 3"/>
          <p:cNvSpPr/>
          <p:nvPr/>
        </p:nvSpPr>
        <p:spPr>
          <a:xfrm>
            <a:off x="-38100" y="2057400"/>
            <a:ext cx="838200" cy="923330"/>
          </a:xfrm>
          <a:prstGeom prst="rect">
            <a:avLst/>
          </a:prstGeom>
        </p:spPr>
        <p:txBody>
          <a:bodyPr wrap="square">
            <a:spAutoFit/>
          </a:bodyPr>
          <a:lstStyle/>
          <a:p>
            <a:endParaRPr lang="en-US" dirty="0"/>
          </a:p>
          <a:p>
            <a:r>
              <a:rPr lang="en-US" dirty="0"/>
              <a:t> </a:t>
            </a:r>
            <a:r>
              <a:rPr lang="en-US" b="1" dirty="0"/>
              <a:t>1499 </a:t>
            </a:r>
            <a:r>
              <a:rPr lang="en-US" dirty="0"/>
              <a:t>	</a:t>
            </a:r>
          </a:p>
        </p:txBody>
      </p:sp>
      <p:sp>
        <p:nvSpPr>
          <p:cNvPr id="6" name="Rectangle 5"/>
          <p:cNvSpPr/>
          <p:nvPr/>
        </p:nvSpPr>
        <p:spPr>
          <a:xfrm>
            <a:off x="762000" y="1981200"/>
            <a:ext cx="2590800" cy="1446550"/>
          </a:xfrm>
          <a:prstGeom prst="rect">
            <a:avLst/>
          </a:prstGeom>
        </p:spPr>
        <p:txBody>
          <a:bodyPr wrap="square">
            <a:spAutoFit/>
          </a:bodyPr>
          <a:lstStyle/>
          <a:p>
            <a:r>
              <a:rPr lang="en-US" sz="1400" b="1" dirty="0" err="1" smtClean="0"/>
              <a:t>Amerigo</a:t>
            </a:r>
            <a:r>
              <a:rPr lang="en-US" sz="1400" b="1" dirty="0" smtClean="0"/>
              <a:t> </a:t>
            </a:r>
            <a:r>
              <a:rPr lang="en-US" sz="1400" b="1" dirty="0"/>
              <a:t>Vespucci</a:t>
            </a:r>
            <a:r>
              <a:rPr lang="en-US" sz="1400" dirty="0"/>
              <a:t>, Italian navigator after whom America is named, explores the northern and eastern coasts of South America. </a:t>
            </a:r>
          </a:p>
          <a:p>
            <a:r>
              <a:rPr lang="en-US" dirty="0"/>
              <a:t>	</a:t>
            </a:r>
          </a:p>
        </p:txBody>
      </p:sp>
      <p:sp>
        <p:nvSpPr>
          <p:cNvPr id="7" name="Rectangle 6"/>
          <p:cNvSpPr/>
          <p:nvPr/>
        </p:nvSpPr>
        <p:spPr>
          <a:xfrm>
            <a:off x="-38100" y="3230526"/>
            <a:ext cx="800100" cy="923330"/>
          </a:xfrm>
          <a:prstGeom prst="rect">
            <a:avLst/>
          </a:prstGeom>
        </p:spPr>
        <p:txBody>
          <a:bodyPr wrap="square">
            <a:spAutoFit/>
          </a:bodyPr>
          <a:lstStyle/>
          <a:p>
            <a:endParaRPr lang="en-US" dirty="0"/>
          </a:p>
          <a:p>
            <a:r>
              <a:rPr lang="en-US" dirty="0"/>
              <a:t> </a:t>
            </a:r>
            <a:r>
              <a:rPr lang="en-US" b="1" dirty="0"/>
              <a:t>1500 </a:t>
            </a:r>
            <a:r>
              <a:rPr lang="en-US" dirty="0"/>
              <a:t>	</a:t>
            </a:r>
          </a:p>
        </p:txBody>
      </p:sp>
      <p:sp>
        <p:nvSpPr>
          <p:cNvPr id="10" name="Rectangle 9"/>
          <p:cNvSpPr/>
          <p:nvPr/>
        </p:nvSpPr>
        <p:spPr>
          <a:xfrm>
            <a:off x="762000" y="3230663"/>
            <a:ext cx="2590800" cy="1015663"/>
          </a:xfrm>
          <a:prstGeom prst="rect">
            <a:avLst/>
          </a:prstGeom>
        </p:spPr>
        <p:txBody>
          <a:bodyPr wrap="square">
            <a:spAutoFit/>
          </a:bodyPr>
          <a:lstStyle/>
          <a:p>
            <a:r>
              <a:rPr lang="en-US" sz="1400" dirty="0" smtClean="0"/>
              <a:t>Gaspar </a:t>
            </a:r>
            <a:r>
              <a:rPr lang="en-US" sz="1400" dirty="0"/>
              <a:t>Corte Real, Portuguese navigator, sails along the east coast of North America. </a:t>
            </a:r>
          </a:p>
          <a:p>
            <a:r>
              <a:rPr lang="en-US" dirty="0"/>
              <a:t>	</a:t>
            </a:r>
          </a:p>
        </p:txBody>
      </p:sp>
      <p:sp>
        <p:nvSpPr>
          <p:cNvPr id="20" name="Rectangle 19"/>
          <p:cNvSpPr/>
          <p:nvPr/>
        </p:nvSpPr>
        <p:spPr>
          <a:xfrm>
            <a:off x="6553200" y="3200400"/>
            <a:ext cx="2590800" cy="1200329"/>
          </a:xfrm>
          <a:prstGeom prst="rect">
            <a:avLst/>
          </a:prstGeom>
        </p:spPr>
        <p:txBody>
          <a:bodyPr wrap="square">
            <a:spAutoFit/>
          </a:bodyPr>
          <a:lstStyle/>
          <a:p>
            <a:r>
              <a:rPr lang="en-US" sz="1200" dirty="0" smtClean="0"/>
              <a:t>Indians </a:t>
            </a:r>
            <a:r>
              <a:rPr lang="en-US" sz="1200" dirty="0"/>
              <a:t>in Florida area produce beautiful wood carvings. </a:t>
            </a:r>
            <a:endParaRPr lang="en-US" sz="1200" dirty="0" smtClean="0"/>
          </a:p>
          <a:p>
            <a:endParaRPr lang="en-US" sz="1200" dirty="0"/>
          </a:p>
          <a:p>
            <a:r>
              <a:rPr lang="en-US" sz="1200" dirty="0" smtClean="0"/>
              <a:t> </a:t>
            </a:r>
            <a:r>
              <a:rPr lang="en-US" sz="1200" dirty="0"/>
              <a:t>Indians of Mississippi region attain artistic peak. </a:t>
            </a:r>
          </a:p>
          <a:p>
            <a:r>
              <a:rPr lang="en-US" sz="1200" dirty="0"/>
              <a:t>	</a:t>
            </a:r>
          </a:p>
        </p:txBody>
      </p:sp>
      <p:sp>
        <p:nvSpPr>
          <p:cNvPr id="21" name="Rectangle 20"/>
          <p:cNvSpPr/>
          <p:nvPr/>
        </p:nvSpPr>
        <p:spPr>
          <a:xfrm>
            <a:off x="-19050" y="4246326"/>
            <a:ext cx="800100" cy="923330"/>
          </a:xfrm>
          <a:prstGeom prst="rect">
            <a:avLst/>
          </a:prstGeom>
        </p:spPr>
        <p:txBody>
          <a:bodyPr wrap="square">
            <a:spAutoFit/>
          </a:bodyPr>
          <a:lstStyle/>
          <a:p>
            <a:endParaRPr lang="en-US" dirty="0"/>
          </a:p>
          <a:p>
            <a:r>
              <a:rPr lang="en-US" dirty="0"/>
              <a:t> </a:t>
            </a:r>
            <a:r>
              <a:rPr lang="en-US" b="1" dirty="0"/>
              <a:t>1501 </a:t>
            </a:r>
            <a:r>
              <a:rPr lang="en-US" dirty="0"/>
              <a:t>	</a:t>
            </a:r>
          </a:p>
        </p:txBody>
      </p:sp>
      <p:sp>
        <p:nvSpPr>
          <p:cNvPr id="22" name="Rectangle 21"/>
          <p:cNvSpPr/>
          <p:nvPr/>
        </p:nvSpPr>
        <p:spPr>
          <a:xfrm>
            <a:off x="734291" y="4230009"/>
            <a:ext cx="2618509" cy="1231106"/>
          </a:xfrm>
          <a:prstGeom prst="rect">
            <a:avLst/>
          </a:prstGeom>
        </p:spPr>
        <p:txBody>
          <a:bodyPr wrap="square">
            <a:spAutoFit/>
          </a:bodyPr>
          <a:lstStyle/>
          <a:p>
            <a:r>
              <a:rPr lang="en-US" sz="1400" dirty="0" smtClean="0"/>
              <a:t>On </a:t>
            </a:r>
            <a:r>
              <a:rPr lang="en-US" sz="1400" dirty="0"/>
              <a:t>a second voyage, Corte Real, with his brother, explores further south, he is lost during the expedition. </a:t>
            </a:r>
          </a:p>
          <a:p>
            <a:r>
              <a:rPr lang="en-US" dirty="0"/>
              <a:t>	</a:t>
            </a:r>
          </a:p>
        </p:txBody>
      </p:sp>
      <p:sp>
        <p:nvSpPr>
          <p:cNvPr id="23" name="Rectangle 22"/>
          <p:cNvSpPr/>
          <p:nvPr/>
        </p:nvSpPr>
        <p:spPr>
          <a:xfrm>
            <a:off x="-38100" y="5791200"/>
            <a:ext cx="838200" cy="646331"/>
          </a:xfrm>
          <a:prstGeom prst="rect">
            <a:avLst/>
          </a:prstGeom>
        </p:spPr>
        <p:txBody>
          <a:bodyPr wrap="square">
            <a:spAutoFit/>
          </a:bodyPr>
          <a:lstStyle/>
          <a:p>
            <a:r>
              <a:rPr lang="en-US" b="1" dirty="0"/>
              <a:t>1502 </a:t>
            </a:r>
            <a:r>
              <a:rPr lang="en-US" dirty="0"/>
              <a:t>	</a:t>
            </a:r>
          </a:p>
        </p:txBody>
      </p:sp>
      <p:sp>
        <p:nvSpPr>
          <p:cNvPr id="24" name="Rectangle 23"/>
          <p:cNvSpPr/>
          <p:nvPr/>
        </p:nvSpPr>
        <p:spPr>
          <a:xfrm>
            <a:off x="734291" y="5498812"/>
            <a:ext cx="2611582" cy="1231106"/>
          </a:xfrm>
          <a:prstGeom prst="rect">
            <a:avLst/>
          </a:prstGeom>
        </p:spPr>
        <p:txBody>
          <a:bodyPr wrap="square">
            <a:spAutoFit/>
          </a:bodyPr>
          <a:lstStyle/>
          <a:p>
            <a:r>
              <a:rPr lang="en-US" sz="1400" dirty="0" smtClean="0"/>
              <a:t>Columbus </a:t>
            </a:r>
            <a:r>
              <a:rPr lang="en-US" sz="1400" dirty="0"/>
              <a:t>sails on his fourth and last voyage, hoping to find Asia and Japan. He lands on Honduras and Panama.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279764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038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1666 </a:t>
            </a:r>
            <a:r>
              <a:rPr lang="en-US" dirty="0"/>
              <a:t>	</a:t>
            </a:r>
          </a:p>
        </p:txBody>
      </p:sp>
      <p:sp>
        <p:nvSpPr>
          <p:cNvPr id="3" name="Rectangle 2"/>
          <p:cNvSpPr/>
          <p:nvPr/>
        </p:nvSpPr>
        <p:spPr>
          <a:xfrm>
            <a:off x="762000" y="679525"/>
            <a:ext cx="2590800" cy="738664"/>
          </a:xfrm>
          <a:prstGeom prst="rect">
            <a:avLst/>
          </a:prstGeom>
        </p:spPr>
        <p:txBody>
          <a:bodyPr wrap="square">
            <a:spAutoFit/>
          </a:bodyPr>
          <a:lstStyle/>
          <a:p>
            <a:r>
              <a:rPr lang="en-US" sz="1400" dirty="0" smtClean="0"/>
              <a:t>Puritans </a:t>
            </a:r>
            <a:r>
              <a:rPr lang="en-US" sz="1400" dirty="0"/>
              <a:t>from Connecticut settle Newark, N. J. </a:t>
            </a:r>
          </a:p>
          <a:p>
            <a:r>
              <a:rPr lang="en-US" sz="1400" dirty="0"/>
              <a:t>	</a:t>
            </a:r>
          </a:p>
        </p:txBody>
      </p:sp>
      <p:sp>
        <p:nvSpPr>
          <p:cNvPr id="4" name="Rectangle 3"/>
          <p:cNvSpPr/>
          <p:nvPr/>
        </p:nvSpPr>
        <p:spPr>
          <a:xfrm>
            <a:off x="6553200" y="679525"/>
            <a:ext cx="2590800" cy="800219"/>
          </a:xfrm>
          <a:prstGeom prst="rect">
            <a:avLst/>
          </a:prstGeom>
        </p:spPr>
        <p:txBody>
          <a:bodyPr wrap="square">
            <a:spAutoFit/>
          </a:bodyPr>
          <a:lstStyle/>
          <a:p>
            <a:r>
              <a:rPr lang="en-US" sz="1400" dirty="0" smtClean="0"/>
              <a:t>First </a:t>
            </a:r>
            <a:r>
              <a:rPr lang="en-US" sz="1400" dirty="0"/>
              <a:t>Presbyterian Church is established in New Jersey. </a:t>
            </a:r>
          </a:p>
          <a:p>
            <a:r>
              <a:rPr lang="en-US" dirty="0"/>
              <a:t>	</a:t>
            </a:r>
          </a:p>
        </p:txBody>
      </p:sp>
      <p:sp>
        <p:nvSpPr>
          <p:cNvPr id="6" name="Rectangle 5"/>
          <p:cNvSpPr/>
          <p:nvPr/>
        </p:nvSpPr>
        <p:spPr>
          <a:xfrm>
            <a:off x="0" y="1994355"/>
            <a:ext cx="762000" cy="646331"/>
          </a:xfrm>
          <a:prstGeom prst="rect">
            <a:avLst/>
          </a:prstGeom>
        </p:spPr>
        <p:txBody>
          <a:bodyPr wrap="square">
            <a:spAutoFit/>
          </a:bodyPr>
          <a:lstStyle/>
          <a:p>
            <a:r>
              <a:rPr lang="en-US" b="1" dirty="0"/>
              <a:t>1668 </a:t>
            </a:r>
            <a:r>
              <a:rPr lang="en-US" dirty="0"/>
              <a:t>	</a:t>
            </a:r>
          </a:p>
        </p:txBody>
      </p:sp>
      <p:sp>
        <p:nvSpPr>
          <p:cNvPr id="7" name="Rectangle 6"/>
          <p:cNvSpPr/>
          <p:nvPr/>
        </p:nvSpPr>
        <p:spPr>
          <a:xfrm>
            <a:off x="762000" y="1809690"/>
            <a:ext cx="2590800" cy="1015663"/>
          </a:xfrm>
          <a:prstGeom prst="rect">
            <a:avLst/>
          </a:prstGeom>
        </p:spPr>
        <p:txBody>
          <a:bodyPr wrap="square">
            <a:spAutoFit/>
          </a:bodyPr>
          <a:lstStyle/>
          <a:p>
            <a:r>
              <a:rPr lang="en-US" sz="1400" dirty="0" smtClean="0"/>
              <a:t>French </a:t>
            </a:r>
            <a:r>
              <a:rPr lang="en-US" sz="1400" dirty="0"/>
              <a:t>establish Jesuit mission and fur-trading post at Sault Ste. Marie, Mich. </a:t>
            </a:r>
          </a:p>
          <a:p>
            <a:r>
              <a:rPr lang="en-US" dirty="0"/>
              <a:t>	</a:t>
            </a:r>
          </a:p>
        </p:txBody>
      </p:sp>
      <p:sp>
        <p:nvSpPr>
          <p:cNvPr id="10" name="Rectangle 9"/>
          <p:cNvSpPr/>
          <p:nvPr/>
        </p:nvSpPr>
        <p:spPr>
          <a:xfrm>
            <a:off x="6553200" y="1809690"/>
            <a:ext cx="2590800" cy="1169551"/>
          </a:xfrm>
          <a:prstGeom prst="rect">
            <a:avLst/>
          </a:prstGeom>
        </p:spPr>
        <p:txBody>
          <a:bodyPr wrap="square">
            <a:spAutoFit/>
          </a:bodyPr>
          <a:lstStyle/>
          <a:p>
            <a:r>
              <a:rPr lang="en-US" sz="1400" dirty="0" smtClean="0"/>
              <a:t>First </a:t>
            </a:r>
            <a:r>
              <a:rPr lang="en-US" sz="1400" dirty="0"/>
              <a:t>sports trophy, a silver porringer, is presented to the winner of a horse race on Long Island, N. Y. </a:t>
            </a:r>
          </a:p>
          <a:p>
            <a:r>
              <a:rPr lang="en-US" sz="1400" dirty="0"/>
              <a:t>	</a:t>
            </a:r>
          </a:p>
        </p:txBody>
      </p:sp>
      <p:sp>
        <p:nvSpPr>
          <p:cNvPr id="20" name="Rectangle 19"/>
          <p:cNvSpPr/>
          <p:nvPr/>
        </p:nvSpPr>
        <p:spPr>
          <a:xfrm>
            <a:off x="0" y="3105834"/>
            <a:ext cx="762000" cy="646331"/>
          </a:xfrm>
          <a:prstGeom prst="rect">
            <a:avLst/>
          </a:prstGeom>
        </p:spPr>
        <p:txBody>
          <a:bodyPr wrap="square">
            <a:spAutoFit/>
          </a:bodyPr>
          <a:lstStyle/>
          <a:p>
            <a:r>
              <a:rPr lang="en-US" b="1" dirty="0"/>
              <a:t>1669 </a:t>
            </a:r>
            <a:r>
              <a:rPr lang="en-US" dirty="0"/>
              <a:t>	</a:t>
            </a:r>
          </a:p>
        </p:txBody>
      </p:sp>
      <p:sp>
        <p:nvSpPr>
          <p:cNvPr id="21" name="Rectangle 20"/>
          <p:cNvSpPr/>
          <p:nvPr/>
        </p:nvSpPr>
        <p:spPr>
          <a:xfrm>
            <a:off x="796636" y="2797644"/>
            <a:ext cx="2556164" cy="1446550"/>
          </a:xfrm>
          <a:prstGeom prst="rect">
            <a:avLst/>
          </a:prstGeom>
        </p:spPr>
        <p:txBody>
          <a:bodyPr wrap="square">
            <a:spAutoFit/>
          </a:bodyPr>
          <a:lstStyle/>
          <a:p>
            <a:r>
              <a:rPr lang="en-US" sz="1400" dirty="0" smtClean="0"/>
              <a:t>Plan </a:t>
            </a:r>
            <a:r>
              <a:rPr lang="en-US" sz="1400" dirty="0"/>
              <a:t>of government for Carolina is drawn up; religious freedom is granted, but revision in 1670 officially recognizes only the Church of England. </a:t>
            </a:r>
          </a:p>
          <a:p>
            <a:r>
              <a:rPr lang="en-US" dirty="0"/>
              <a:t>	</a:t>
            </a:r>
          </a:p>
        </p:txBody>
      </p:sp>
      <p:sp>
        <p:nvSpPr>
          <p:cNvPr id="22" name="Rectangle 21"/>
          <p:cNvSpPr/>
          <p:nvPr/>
        </p:nvSpPr>
        <p:spPr>
          <a:xfrm>
            <a:off x="0" y="4495800"/>
            <a:ext cx="762000" cy="646331"/>
          </a:xfrm>
          <a:prstGeom prst="rect">
            <a:avLst/>
          </a:prstGeom>
        </p:spPr>
        <p:txBody>
          <a:bodyPr wrap="square">
            <a:spAutoFit/>
          </a:bodyPr>
          <a:lstStyle/>
          <a:p>
            <a:r>
              <a:rPr lang="en-US" b="1" dirty="0"/>
              <a:t>1670 </a:t>
            </a:r>
            <a:r>
              <a:rPr lang="en-US" dirty="0"/>
              <a:t>	</a:t>
            </a:r>
          </a:p>
        </p:txBody>
      </p:sp>
      <p:sp>
        <p:nvSpPr>
          <p:cNvPr id="23" name="Rectangle 22"/>
          <p:cNvSpPr/>
          <p:nvPr/>
        </p:nvSpPr>
        <p:spPr>
          <a:xfrm>
            <a:off x="762000" y="4038600"/>
            <a:ext cx="2590800" cy="2246769"/>
          </a:xfrm>
          <a:prstGeom prst="rect">
            <a:avLst/>
          </a:prstGeom>
        </p:spPr>
        <p:txBody>
          <a:bodyPr wrap="square">
            <a:spAutoFit/>
          </a:bodyPr>
          <a:lstStyle/>
          <a:p>
            <a:r>
              <a:rPr lang="en-US" sz="1400" dirty="0" smtClean="0"/>
              <a:t>First </a:t>
            </a:r>
            <a:r>
              <a:rPr lang="en-US" sz="1400" dirty="0"/>
              <a:t>permanent colony is South Carolina is established by the English at </a:t>
            </a:r>
            <a:r>
              <a:rPr lang="en-US" sz="1400" b="1" dirty="0"/>
              <a:t>Albemarle Point,</a:t>
            </a:r>
            <a:r>
              <a:rPr lang="en-US" sz="1400" dirty="0"/>
              <a:t> near present-day Charleston. </a:t>
            </a:r>
            <a:endParaRPr lang="en-US" sz="1400" dirty="0" smtClean="0"/>
          </a:p>
          <a:p>
            <a:endParaRPr lang="en-US" sz="1400" dirty="0"/>
          </a:p>
          <a:p>
            <a:r>
              <a:rPr lang="en-US" sz="1400" dirty="0" smtClean="0"/>
              <a:t>Act </a:t>
            </a:r>
            <a:r>
              <a:rPr lang="en-US" sz="1400" dirty="0"/>
              <a:t>of Virginia says that servants who are not Christians before coming to America are slaves for life. Act is repealed in 1682. </a:t>
            </a:r>
          </a:p>
          <a:p>
            <a:r>
              <a:rPr lang="en-US" sz="1400" dirty="0"/>
              <a:t>	</a:t>
            </a:r>
          </a:p>
        </p:txBody>
      </p:sp>
      <p:sp>
        <p:nvSpPr>
          <p:cNvPr id="24" name="Rectangle 23"/>
          <p:cNvSpPr/>
          <p:nvPr/>
        </p:nvSpPr>
        <p:spPr>
          <a:xfrm>
            <a:off x="6553200" y="4095690"/>
            <a:ext cx="2590800" cy="2092881"/>
          </a:xfrm>
          <a:prstGeom prst="rect">
            <a:avLst/>
          </a:prstGeom>
        </p:spPr>
        <p:txBody>
          <a:bodyPr wrap="square">
            <a:spAutoFit/>
          </a:bodyPr>
          <a:lstStyle/>
          <a:p>
            <a:r>
              <a:rPr lang="en-US" sz="1400" dirty="0" smtClean="0"/>
              <a:t>The </a:t>
            </a:r>
            <a:r>
              <a:rPr lang="en-US" sz="1400" dirty="0"/>
              <a:t>first section of Salem’s House of the Seven Gables, made famous by Hawthorne’s novel, is built. </a:t>
            </a:r>
            <a:endParaRPr lang="en-US" sz="1400" dirty="0" smtClean="0"/>
          </a:p>
          <a:p>
            <a:endParaRPr lang="en-US" sz="1400" dirty="0"/>
          </a:p>
          <a:p>
            <a:r>
              <a:rPr lang="en-US" sz="1400" dirty="0" smtClean="0"/>
              <a:t>Population </a:t>
            </a:r>
            <a:r>
              <a:rPr lang="en-US" sz="1400" dirty="0"/>
              <a:t>in the colonies is estimated at 114,500. Virginia has 40,000 residents. </a:t>
            </a:r>
          </a:p>
          <a:p>
            <a:r>
              <a:rPr lang="en-US" dirty="0"/>
              <a:t>	</a:t>
            </a:r>
          </a:p>
        </p:txBody>
      </p:sp>
      <p:sp>
        <p:nvSpPr>
          <p:cNvPr id="25" name="Rectangle 24"/>
          <p:cNvSpPr/>
          <p:nvPr/>
        </p:nvSpPr>
        <p:spPr>
          <a:xfrm>
            <a:off x="0" y="6218650"/>
            <a:ext cx="1107996" cy="369332"/>
          </a:xfrm>
          <a:prstGeom prst="rect">
            <a:avLst/>
          </a:prstGeom>
        </p:spPr>
        <p:txBody>
          <a:bodyPr wrap="none">
            <a:spAutoFit/>
          </a:bodyPr>
          <a:lstStyle/>
          <a:p>
            <a:r>
              <a:rPr lang="en-US" b="1" dirty="0"/>
              <a:t>1671 </a:t>
            </a:r>
            <a:r>
              <a:rPr lang="en-US" dirty="0"/>
              <a:t>	</a:t>
            </a:r>
          </a:p>
        </p:txBody>
      </p:sp>
      <p:sp>
        <p:nvSpPr>
          <p:cNvPr id="26" name="Rectangle 25"/>
          <p:cNvSpPr/>
          <p:nvPr/>
        </p:nvSpPr>
        <p:spPr>
          <a:xfrm>
            <a:off x="6553200" y="5987817"/>
            <a:ext cx="2590800" cy="800219"/>
          </a:xfrm>
          <a:prstGeom prst="rect">
            <a:avLst/>
          </a:prstGeom>
        </p:spPr>
        <p:txBody>
          <a:bodyPr wrap="square">
            <a:spAutoFit/>
          </a:bodyPr>
          <a:lstStyle/>
          <a:p>
            <a:r>
              <a:rPr lang="en-US" sz="1400" dirty="0" smtClean="0"/>
              <a:t>First </a:t>
            </a:r>
            <a:r>
              <a:rPr lang="en-US" sz="1400" dirty="0"/>
              <a:t>Seventh-Day Baptist Church is founded in Newport, R. I.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782" y="401693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409818"/>
            <a:ext cx="762000" cy="646331"/>
          </a:xfrm>
          <a:prstGeom prst="rect">
            <a:avLst/>
          </a:prstGeom>
        </p:spPr>
        <p:txBody>
          <a:bodyPr wrap="square">
            <a:spAutoFit/>
          </a:bodyPr>
          <a:lstStyle/>
          <a:p>
            <a:r>
              <a:rPr lang="en-US" b="1" dirty="0"/>
              <a:t>1673 </a:t>
            </a:r>
            <a:r>
              <a:rPr lang="en-US" dirty="0"/>
              <a:t>	</a:t>
            </a:r>
          </a:p>
        </p:txBody>
      </p:sp>
      <p:sp>
        <p:nvSpPr>
          <p:cNvPr id="3" name="Rectangle 2"/>
          <p:cNvSpPr/>
          <p:nvPr/>
        </p:nvSpPr>
        <p:spPr>
          <a:xfrm>
            <a:off x="782782" y="609600"/>
            <a:ext cx="2570018" cy="2246769"/>
          </a:xfrm>
          <a:prstGeom prst="rect">
            <a:avLst/>
          </a:prstGeom>
        </p:spPr>
        <p:txBody>
          <a:bodyPr wrap="square">
            <a:spAutoFit/>
          </a:bodyPr>
          <a:lstStyle/>
          <a:p>
            <a:r>
              <a:rPr lang="en-US" sz="1400" dirty="0" smtClean="0"/>
              <a:t>Dutch </a:t>
            </a:r>
            <a:r>
              <a:rPr lang="en-US" sz="1400" dirty="0"/>
              <a:t>forces occupy New York until the English regain control in early 1674. </a:t>
            </a:r>
            <a:endParaRPr lang="en-US" sz="1400" dirty="0" smtClean="0"/>
          </a:p>
          <a:p>
            <a:endParaRPr lang="en-US" sz="1400" dirty="0"/>
          </a:p>
          <a:p>
            <a:r>
              <a:rPr lang="en-US" sz="1400" b="1" dirty="0" smtClean="0"/>
              <a:t>Jacques </a:t>
            </a:r>
            <a:r>
              <a:rPr lang="en-US" sz="1400" b="1" dirty="0"/>
              <a:t>Marquette</a:t>
            </a:r>
            <a:r>
              <a:rPr lang="en-US" sz="1400" dirty="0"/>
              <a:t>, French missionary, and </a:t>
            </a:r>
            <a:r>
              <a:rPr lang="en-US" sz="1400" b="1" dirty="0"/>
              <a:t>Louis Joliet</a:t>
            </a:r>
            <a:r>
              <a:rPr lang="en-US" sz="1400" dirty="0"/>
              <a:t>, French explorer, travel down the Mississippi River as far as the Arkansas River. </a:t>
            </a:r>
          </a:p>
          <a:p>
            <a:r>
              <a:rPr lang="en-US" sz="1400" dirty="0"/>
              <a:t>	</a:t>
            </a:r>
          </a:p>
        </p:txBody>
      </p:sp>
      <p:sp>
        <p:nvSpPr>
          <p:cNvPr id="4" name="Rectangle 3"/>
          <p:cNvSpPr/>
          <p:nvPr/>
        </p:nvSpPr>
        <p:spPr>
          <a:xfrm>
            <a:off x="6553200" y="1132818"/>
            <a:ext cx="2590800" cy="1292662"/>
          </a:xfrm>
          <a:prstGeom prst="rect">
            <a:avLst/>
          </a:prstGeom>
        </p:spPr>
        <p:txBody>
          <a:bodyPr wrap="square">
            <a:spAutoFit/>
          </a:bodyPr>
          <a:lstStyle/>
          <a:p>
            <a:endParaRPr lang="en-US" dirty="0"/>
          </a:p>
          <a:p>
            <a:r>
              <a:rPr lang="en-US" sz="1400" dirty="0"/>
              <a:t>Regular mounted mail service begins between New York and Boston. </a:t>
            </a:r>
          </a:p>
          <a:p>
            <a:r>
              <a:rPr lang="en-US" dirty="0"/>
              <a:t>	</a:t>
            </a:r>
          </a:p>
        </p:txBody>
      </p:sp>
      <p:sp>
        <p:nvSpPr>
          <p:cNvPr id="6" name="Rectangle 5"/>
          <p:cNvSpPr/>
          <p:nvPr/>
        </p:nvSpPr>
        <p:spPr>
          <a:xfrm>
            <a:off x="0" y="2849442"/>
            <a:ext cx="782782" cy="646331"/>
          </a:xfrm>
          <a:prstGeom prst="rect">
            <a:avLst/>
          </a:prstGeom>
        </p:spPr>
        <p:txBody>
          <a:bodyPr wrap="square">
            <a:spAutoFit/>
          </a:bodyPr>
          <a:lstStyle/>
          <a:p>
            <a:r>
              <a:rPr lang="en-US" b="1" dirty="0"/>
              <a:t>1674 </a:t>
            </a:r>
            <a:r>
              <a:rPr lang="en-US" dirty="0"/>
              <a:t>	</a:t>
            </a:r>
          </a:p>
        </p:txBody>
      </p:sp>
      <p:sp>
        <p:nvSpPr>
          <p:cNvPr id="7" name="Rectangle 6"/>
          <p:cNvSpPr/>
          <p:nvPr/>
        </p:nvSpPr>
        <p:spPr>
          <a:xfrm>
            <a:off x="817418" y="2735804"/>
            <a:ext cx="2570018" cy="1446550"/>
          </a:xfrm>
          <a:prstGeom prst="rect">
            <a:avLst/>
          </a:prstGeom>
        </p:spPr>
        <p:txBody>
          <a:bodyPr wrap="square">
            <a:spAutoFit/>
          </a:bodyPr>
          <a:lstStyle/>
          <a:p>
            <a:r>
              <a:rPr lang="en-US" sz="1400" dirty="0" smtClean="0"/>
              <a:t>By </a:t>
            </a:r>
            <a:r>
              <a:rPr lang="en-US" sz="1400" dirty="0"/>
              <a:t>the </a:t>
            </a:r>
            <a:r>
              <a:rPr lang="en-US" sz="1400" b="1" dirty="0"/>
              <a:t>Treaty of Westminster </a:t>
            </a:r>
            <a:r>
              <a:rPr lang="en-US" sz="1400" dirty="0"/>
              <a:t>between England and the Netherlands, the inhabitants of New York and New Sweden are recognized as English subjects. </a:t>
            </a:r>
          </a:p>
          <a:p>
            <a:r>
              <a:rPr lang="en-US" dirty="0"/>
              <a:t>	</a:t>
            </a:r>
          </a:p>
        </p:txBody>
      </p:sp>
      <p:sp>
        <p:nvSpPr>
          <p:cNvPr id="10" name="Rectangle 9"/>
          <p:cNvSpPr/>
          <p:nvPr/>
        </p:nvSpPr>
        <p:spPr>
          <a:xfrm>
            <a:off x="3352800" y="2633998"/>
            <a:ext cx="3200400" cy="1077218"/>
          </a:xfrm>
          <a:prstGeom prst="rect">
            <a:avLst/>
          </a:prstGeom>
        </p:spPr>
        <p:txBody>
          <a:bodyPr wrap="square">
            <a:spAutoFit/>
          </a:bodyPr>
          <a:lstStyle/>
          <a:p>
            <a:endParaRPr lang="en-US" dirty="0"/>
          </a:p>
          <a:p>
            <a:r>
              <a:rPr lang="en-US" sz="1400" dirty="0"/>
              <a:t>First commercial corporation, the New York Fishing Company, is chartered. </a:t>
            </a:r>
          </a:p>
          <a:p>
            <a:r>
              <a:rPr lang="en-US" dirty="0"/>
              <a:t>	</a:t>
            </a:r>
          </a:p>
        </p:txBody>
      </p:sp>
      <p:sp>
        <p:nvSpPr>
          <p:cNvPr id="20" name="Rectangle 19"/>
          <p:cNvSpPr/>
          <p:nvPr/>
        </p:nvSpPr>
        <p:spPr>
          <a:xfrm>
            <a:off x="6553200" y="2735804"/>
            <a:ext cx="2590800" cy="1384995"/>
          </a:xfrm>
          <a:prstGeom prst="rect">
            <a:avLst/>
          </a:prstGeom>
        </p:spPr>
        <p:txBody>
          <a:bodyPr wrap="square">
            <a:spAutoFit/>
          </a:bodyPr>
          <a:lstStyle/>
          <a:p>
            <a:r>
              <a:rPr lang="en-US" sz="1400" dirty="0" smtClean="0"/>
              <a:t>Samuel </a:t>
            </a:r>
            <a:r>
              <a:rPr lang="en-US" sz="1400" dirty="0"/>
              <a:t>Sewall begins the diary which he kept for more than 50 years. Much of our knowledge of colonial life comes from its pages. </a:t>
            </a:r>
          </a:p>
          <a:p>
            <a:r>
              <a:rPr lang="en-US" sz="1400" dirty="0"/>
              <a:t>	</a:t>
            </a:r>
          </a:p>
        </p:txBody>
      </p:sp>
      <p:sp>
        <p:nvSpPr>
          <p:cNvPr id="21" name="Rectangle 20"/>
          <p:cNvSpPr/>
          <p:nvPr/>
        </p:nvSpPr>
        <p:spPr>
          <a:xfrm>
            <a:off x="-41564" y="5181600"/>
            <a:ext cx="1107996" cy="369332"/>
          </a:xfrm>
          <a:prstGeom prst="rect">
            <a:avLst/>
          </a:prstGeom>
        </p:spPr>
        <p:txBody>
          <a:bodyPr wrap="none">
            <a:spAutoFit/>
          </a:bodyPr>
          <a:lstStyle/>
          <a:p>
            <a:r>
              <a:rPr lang="en-US" b="1" dirty="0"/>
              <a:t>1675 </a:t>
            </a:r>
            <a:r>
              <a:rPr lang="en-US" dirty="0"/>
              <a:t>	</a:t>
            </a:r>
          </a:p>
        </p:txBody>
      </p:sp>
      <p:sp>
        <p:nvSpPr>
          <p:cNvPr id="22" name="Rectangle 21"/>
          <p:cNvSpPr/>
          <p:nvPr/>
        </p:nvSpPr>
        <p:spPr>
          <a:xfrm>
            <a:off x="6553200" y="3981271"/>
            <a:ext cx="2590800" cy="2800767"/>
          </a:xfrm>
          <a:prstGeom prst="rect">
            <a:avLst/>
          </a:prstGeom>
        </p:spPr>
        <p:txBody>
          <a:bodyPr wrap="square">
            <a:spAutoFit/>
          </a:bodyPr>
          <a:lstStyle/>
          <a:p>
            <a:r>
              <a:rPr lang="en-US" sz="1100" dirty="0" smtClean="0"/>
              <a:t>More </a:t>
            </a:r>
            <a:r>
              <a:rPr lang="en-US" sz="1100" dirty="0"/>
              <a:t>than 600 ships and 4000 men are now involved in New England fishing. </a:t>
            </a:r>
          </a:p>
          <a:p>
            <a:endParaRPr lang="en-US" sz="1100" dirty="0" smtClean="0"/>
          </a:p>
          <a:p>
            <a:r>
              <a:rPr lang="en-US" sz="1100" dirty="0" smtClean="0"/>
              <a:t>Fire </a:t>
            </a:r>
            <a:r>
              <a:rPr lang="en-US" sz="1100" dirty="0"/>
              <a:t>in Boston destroys 46 houses and other buildings. </a:t>
            </a:r>
          </a:p>
          <a:p>
            <a:endParaRPr lang="en-US" sz="1100" dirty="0" smtClean="0"/>
          </a:p>
          <a:p>
            <a:r>
              <a:rPr lang="en-US" sz="1100" dirty="0" smtClean="0"/>
              <a:t>Massachusetts </a:t>
            </a:r>
            <a:r>
              <a:rPr lang="en-US" sz="1100" dirty="0"/>
              <a:t>passes laws to control fashions, particularly that of men wearing long hair–whether it be their own hair or wigs. </a:t>
            </a:r>
          </a:p>
          <a:p>
            <a:endParaRPr lang="en-US" sz="1100" dirty="0" smtClean="0"/>
          </a:p>
          <a:p>
            <a:r>
              <a:rPr lang="en-US" sz="1100" dirty="0" smtClean="0"/>
              <a:t> </a:t>
            </a:r>
            <a:r>
              <a:rPr lang="en-US" sz="1100" dirty="0"/>
              <a:t>Massachusetts law requires that church doors be locked during services because too many people leave before the long sermon is completed. </a:t>
            </a:r>
          </a:p>
          <a:p>
            <a:r>
              <a:rPr lang="en-US" sz="11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27" y="394375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854" y="4495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1107996" cy="369332"/>
          </a:xfrm>
          <a:prstGeom prst="rect">
            <a:avLst/>
          </a:prstGeom>
        </p:spPr>
        <p:txBody>
          <a:bodyPr wrap="none">
            <a:spAutoFit/>
          </a:bodyPr>
          <a:lstStyle/>
          <a:p>
            <a:r>
              <a:rPr lang="en-US" b="1" dirty="0"/>
              <a:t>1676 </a:t>
            </a:r>
            <a:r>
              <a:rPr lang="en-US" dirty="0"/>
              <a:t>	</a:t>
            </a:r>
          </a:p>
        </p:txBody>
      </p:sp>
      <p:sp>
        <p:nvSpPr>
          <p:cNvPr id="3" name="Rectangle 2"/>
          <p:cNvSpPr/>
          <p:nvPr/>
        </p:nvSpPr>
        <p:spPr>
          <a:xfrm>
            <a:off x="762000" y="609600"/>
            <a:ext cx="2590800" cy="2585323"/>
          </a:xfrm>
          <a:prstGeom prst="rect">
            <a:avLst/>
          </a:prstGeom>
        </p:spPr>
        <p:txBody>
          <a:bodyPr wrap="square">
            <a:spAutoFit/>
          </a:bodyPr>
          <a:lstStyle/>
          <a:p>
            <a:r>
              <a:rPr lang="en-US" sz="1200" dirty="0" smtClean="0"/>
              <a:t>Indian </a:t>
            </a:r>
            <a:r>
              <a:rPr lang="en-US" sz="1200" dirty="0"/>
              <a:t>tribes under Philip, son of Massasoit, are subdued after a year of vicious Indian attacks on settlements (</a:t>
            </a:r>
            <a:r>
              <a:rPr lang="en-US" sz="1200" b="1" dirty="0"/>
              <a:t>King Philip’s War</a:t>
            </a:r>
            <a:r>
              <a:rPr lang="en-US" sz="1200" dirty="0"/>
              <a:t>). Philip is shot and killed, thus ending the bloodiest Indian war in New England. </a:t>
            </a:r>
            <a:endParaRPr lang="en-US" sz="1200" dirty="0" smtClean="0"/>
          </a:p>
          <a:p>
            <a:endParaRPr lang="en-US" sz="1200" dirty="0"/>
          </a:p>
          <a:p>
            <a:r>
              <a:rPr lang="en-US" sz="1200" b="1" dirty="0" smtClean="0"/>
              <a:t>Nathaniel </a:t>
            </a:r>
            <a:r>
              <a:rPr lang="en-US" sz="1200" b="1" dirty="0"/>
              <a:t>Bacon leads rebellion </a:t>
            </a:r>
            <a:r>
              <a:rPr lang="en-US" sz="1200" dirty="0"/>
              <a:t>against severe rule of governor of Virginia in attempt to gain protection against the Indians; Bacon dies, but Indian attacks end. </a:t>
            </a:r>
          </a:p>
          <a:p>
            <a:r>
              <a:rPr lang="en-US" dirty="0"/>
              <a:t>	</a:t>
            </a:r>
          </a:p>
        </p:txBody>
      </p:sp>
      <p:sp>
        <p:nvSpPr>
          <p:cNvPr id="4" name="Rectangle 3"/>
          <p:cNvSpPr/>
          <p:nvPr/>
        </p:nvSpPr>
        <p:spPr>
          <a:xfrm>
            <a:off x="6553200" y="609600"/>
            <a:ext cx="2590800" cy="2231380"/>
          </a:xfrm>
          <a:prstGeom prst="rect">
            <a:avLst/>
          </a:prstGeom>
        </p:spPr>
        <p:txBody>
          <a:bodyPr wrap="square">
            <a:spAutoFit/>
          </a:bodyPr>
          <a:lstStyle/>
          <a:p>
            <a:r>
              <a:rPr lang="en-US" sz="1100" dirty="0" smtClean="0"/>
              <a:t>Connecticut </a:t>
            </a:r>
            <a:r>
              <a:rPr lang="en-US" sz="1100" dirty="0"/>
              <a:t>forbids anyone to wear clothes that do not match their place in society. This applies to the wearing of silk, gold or silver lace, or any other luxurious fabric or metal. </a:t>
            </a:r>
            <a:endParaRPr lang="en-US" sz="1100" dirty="0" smtClean="0"/>
          </a:p>
          <a:p>
            <a:endParaRPr lang="en-US" sz="1100" dirty="0"/>
          </a:p>
          <a:p>
            <a:r>
              <a:rPr lang="en-US" sz="1100" dirty="0" smtClean="0"/>
              <a:t>Massachusetts </a:t>
            </a:r>
            <a:r>
              <a:rPr lang="en-US" sz="1100" dirty="0"/>
              <a:t>regulates the price of shoes: five pence half penny for all plain and wooden heeled shoes, and more than seven pence half penny for well-made “French falls.” </a:t>
            </a:r>
          </a:p>
          <a:p>
            <a:r>
              <a:rPr lang="en-US" dirty="0"/>
              <a:t>	</a:t>
            </a:r>
          </a:p>
        </p:txBody>
      </p:sp>
      <p:sp>
        <p:nvSpPr>
          <p:cNvPr id="6" name="Rectangle 5"/>
          <p:cNvSpPr/>
          <p:nvPr/>
        </p:nvSpPr>
        <p:spPr>
          <a:xfrm>
            <a:off x="-6927" y="3244334"/>
            <a:ext cx="1107996" cy="369332"/>
          </a:xfrm>
          <a:prstGeom prst="rect">
            <a:avLst/>
          </a:prstGeom>
        </p:spPr>
        <p:txBody>
          <a:bodyPr wrap="none">
            <a:spAutoFit/>
          </a:bodyPr>
          <a:lstStyle/>
          <a:p>
            <a:r>
              <a:rPr lang="en-US" b="1" dirty="0"/>
              <a:t>1677 </a:t>
            </a:r>
            <a:r>
              <a:rPr lang="en-US" dirty="0"/>
              <a:t>	</a:t>
            </a:r>
          </a:p>
        </p:txBody>
      </p:sp>
      <p:sp>
        <p:nvSpPr>
          <p:cNvPr id="7" name="Rectangle 6"/>
          <p:cNvSpPr/>
          <p:nvPr/>
        </p:nvSpPr>
        <p:spPr>
          <a:xfrm>
            <a:off x="762000" y="3194923"/>
            <a:ext cx="2590800" cy="800219"/>
          </a:xfrm>
          <a:prstGeom prst="rect">
            <a:avLst/>
          </a:prstGeom>
        </p:spPr>
        <p:txBody>
          <a:bodyPr wrap="square">
            <a:spAutoFit/>
          </a:bodyPr>
          <a:lstStyle/>
          <a:p>
            <a:r>
              <a:rPr lang="en-US" sz="1400" dirty="0" smtClean="0"/>
              <a:t>Quakers </a:t>
            </a:r>
            <a:r>
              <a:rPr lang="en-US" sz="1400" dirty="0"/>
              <a:t>from England settle in Burlington, N. J. </a:t>
            </a:r>
          </a:p>
          <a:p>
            <a:r>
              <a:rPr lang="en-US" dirty="0"/>
              <a:t>	</a:t>
            </a:r>
          </a:p>
        </p:txBody>
      </p:sp>
      <p:sp>
        <p:nvSpPr>
          <p:cNvPr id="10" name="Rectangle 9"/>
          <p:cNvSpPr/>
          <p:nvPr/>
        </p:nvSpPr>
        <p:spPr>
          <a:xfrm>
            <a:off x="-13854" y="3997512"/>
            <a:ext cx="775854" cy="646331"/>
          </a:xfrm>
          <a:prstGeom prst="rect">
            <a:avLst/>
          </a:prstGeom>
        </p:spPr>
        <p:txBody>
          <a:bodyPr wrap="square">
            <a:spAutoFit/>
          </a:bodyPr>
          <a:lstStyle/>
          <a:p>
            <a:r>
              <a:rPr lang="en-US" b="1" dirty="0"/>
              <a:t>1678 </a:t>
            </a:r>
            <a:r>
              <a:rPr lang="en-US" dirty="0"/>
              <a:t>	</a:t>
            </a:r>
          </a:p>
        </p:txBody>
      </p:sp>
      <p:sp>
        <p:nvSpPr>
          <p:cNvPr id="20" name="Rectangle 19"/>
          <p:cNvSpPr/>
          <p:nvPr/>
        </p:nvSpPr>
        <p:spPr>
          <a:xfrm>
            <a:off x="6553200" y="3943758"/>
            <a:ext cx="2590800" cy="738664"/>
          </a:xfrm>
          <a:prstGeom prst="rect">
            <a:avLst/>
          </a:prstGeom>
        </p:spPr>
        <p:txBody>
          <a:bodyPr wrap="square">
            <a:spAutoFit/>
          </a:bodyPr>
          <a:lstStyle/>
          <a:p>
            <a:r>
              <a:rPr lang="en-US" sz="1200" dirty="0" smtClean="0"/>
              <a:t>Anne </a:t>
            </a:r>
            <a:r>
              <a:rPr lang="en-US" sz="1200" dirty="0"/>
              <a:t>Bradstreet publishes </a:t>
            </a:r>
            <a:r>
              <a:rPr lang="en-US" sz="1200" i="1" dirty="0"/>
              <a:t>Several Poems </a:t>
            </a:r>
            <a:r>
              <a:rPr lang="en-US" sz="1200" dirty="0"/>
              <a:t>in Boston. </a:t>
            </a:r>
          </a:p>
          <a:p>
            <a:r>
              <a:rPr lang="en-US" dirty="0"/>
              <a:t>	</a:t>
            </a:r>
          </a:p>
        </p:txBody>
      </p:sp>
      <p:sp>
        <p:nvSpPr>
          <p:cNvPr id="21" name="Rectangle 20"/>
          <p:cNvSpPr/>
          <p:nvPr/>
        </p:nvSpPr>
        <p:spPr>
          <a:xfrm>
            <a:off x="-20781" y="4621075"/>
            <a:ext cx="782781" cy="646331"/>
          </a:xfrm>
          <a:prstGeom prst="rect">
            <a:avLst/>
          </a:prstGeom>
        </p:spPr>
        <p:txBody>
          <a:bodyPr wrap="square">
            <a:spAutoFit/>
          </a:bodyPr>
          <a:lstStyle/>
          <a:p>
            <a:r>
              <a:rPr lang="en-US" b="1" dirty="0"/>
              <a:t>1679 </a:t>
            </a:r>
            <a:r>
              <a:rPr lang="en-US" dirty="0"/>
              <a:t>	</a:t>
            </a:r>
          </a:p>
        </p:txBody>
      </p:sp>
      <p:cxnSp>
        <p:nvCxnSpPr>
          <p:cNvPr id="22" name="Straight Connector 21"/>
          <p:cNvCxnSpPr/>
          <p:nvPr/>
        </p:nvCxnSpPr>
        <p:spPr>
          <a:xfrm>
            <a:off x="0" y="518170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81" y="6248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62000" y="4504867"/>
            <a:ext cx="2590800" cy="923330"/>
          </a:xfrm>
          <a:prstGeom prst="rect">
            <a:avLst/>
          </a:prstGeom>
        </p:spPr>
        <p:txBody>
          <a:bodyPr wrap="square">
            <a:spAutoFit/>
          </a:bodyPr>
          <a:lstStyle/>
          <a:p>
            <a:r>
              <a:rPr lang="en-US" sz="1400" dirty="0" smtClean="0"/>
              <a:t>England </a:t>
            </a:r>
            <a:r>
              <a:rPr lang="en-US" sz="1400" dirty="0"/>
              <a:t>proclaims New Hampshire a royal colony, separate from Massachusetts. </a:t>
            </a:r>
          </a:p>
          <a:p>
            <a:r>
              <a:rPr lang="en-US" sz="1200" dirty="0"/>
              <a:t>	</a:t>
            </a:r>
          </a:p>
        </p:txBody>
      </p:sp>
      <p:sp>
        <p:nvSpPr>
          <p:cNvPr id="25" name="Rectangle 24"/>
          <p:cNvSpPr/>
          <p:nvPr/>
        </p:nvSpPr>
        <p:spPr>
          <a:xfrm>
            <a:off x="-20781" y="5562600"/>
            <a:ext cx="1107996" cy="369332"/>
          </a:xfrm>
          <a:prstGeom prst="rect">
            <a:avLst/>
          </a:prstGeom>
        </p:spPr>
        <p:txBody>
          <a:bodyPr wrap="none">
            <a:spAutoFit/>
          </a:bodyPr>
          <a:lstStyle/>
          <a:p>
            <a:r>
              <a:rPr lang="en-US" b="1" dirty="0"/>
              <a:t>1680 </a:t>
            </a:r>
            <a:r>
              <a:rPr lang="en-US" dirty="0"/>
              <a:t>	</a:t>
            </a:r>
          </a:p>
        </p:txBody>
      </p:sp>
      <p:sp>
        <p:nvSpPr>
          <p:cNvPr id="26" name="Rectangle 25"/>
          <p:cNvSpPr/>
          <p:nvPr/>
        </p:nvSpPr>
        <p:spPr>
          <a:xfrm>
            <a:off x="741218" y="5198071"/>
            <a:ext cx="2611582" cy="1015663"/>
          </a:xfrm>
          <a:prstGeom prst="rect">
            <a:avLst/>
          </a:prstGeom>
        </p:spPr>
        <p:txBody>
          <a:bodyPr wrap="square">
            <a:spAutoFit/>
          </a:bodyPr>
          <a:lstStyle/>
          <a:p>
            <a:r>
              <a:rPr lang="en-US" sz="1400" dirty="0" smtClean="0"/>
              <a:t>French </a:t>
            </a:r>
            <a:r>
              <a:rPr lang="en-US" sz="1400" dirty="0"/>
              <a:t>plan colonial empire stretching from Quebec to the mouth of the Mississippi River. </a:t>
            </a:r>
          </a:p>
          <a:p>
            <a:r>
              <a:rPr lang="en-US" dirty="0"/>
              <a:t>	</a:t>
            </a:r>
          </a:p>
        </p:txBody>
      </p:sp>
      <p:sp>
        <p:nvSpPr>
          <p:cNvPr id="27" name="Rectangle 26"/>
          <p:cNvSpPr/>
          <p:nvPr/>
        </p:nvSpPr>
        <p:spPr>
          <a:xfrm>
            <a:off x="6553200" y="5347156"/>
            <a:ext cx="2590800" cy="800219"/>
          </a:xfrm>
          <a:prstGeom prst="rect">
            <a:avLst/>
          </a:prstGeom>
        </p:spPr>
        <p:txBody>
          <a:bodyPr wrap="square">
            <a:spAutoFit/>
          </a:bodyPr>
          <a:lstStyle/>
          <a:p>
            <a:r>
              <a:rPr lang="en-US" sz="1400" dirty="0" smtClean="0"/>
              <a:t>Population </a:t>
            </a:r>
            <a:r>
              <a:rPr lang="en-US" sz="1400" dirty="0"/>
              <a:t>in the colonies is estimated at 155,000.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47418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564" y="539365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784866"/>
            <a:ext cx="1107996" cy="369332"/>
          </a:xfrm>
          <a:prstGeom prst="rect">
            <a:avLst/>
          </a:prstGeom>
        </p:spPr>
        <p:txBody>
          <a:bodyPr wrap="none">
            <a:spAutoFit/>
          </a:bodyPr>
          <a:lstStyle/>
          <a:p>
            <a:r>
              <a:rPr lang="en-US" b="1" dirty="0"/>
              <a:t>1681 </a:t>
            </a:r>
            <a:r>
              <a:rPr lang="en-US" dirty="0"/>
              <a:t>	</a:t>
            </a:r>
          </a:p>
        </p:txBody>
      </p:sp>
      <p:sp>
        <p:nvSpPr>
          <p:cNvPr id="3" name="Rectangle 2"/>
          <p:cNvSpPr/>
          <p:nvPr/>
        </p:nvSpPr>
        <p:spPr>
          <a:xfrm>
            <a:off x="762000" y="609600"/>
            <a:ext cx="2590800" cy="3385542"/>
          </a:xfrm>
          <a:prstGeom prst="rect">
            <a:avLst/>
          </a:prstGeom>
        </p:spPr>
        <p:txBody>
          <a:bodyPr wrap="square">
            <a:spAutoFit/>
          </a:bodyPr>
          <a:lstStyle/>
          <a:p>
            <a:r>
              <a:rPr lang="en-US" sz="1400" b="1" dirty="0" err="1" smtClean="0"/>
              <a:t>Sieur</a:t>
            </a:r>
            <a:r>
              <a:rPr lang="en-US" sz="1400" b="1" dirty="0" smtClean="0"/>
              <a:t> </a:t>
            </a:r>
            <a:r>
              <a:rPr lang="en-US" sz="1400" b="1" dirty="0"/>
              <a:t>de La Salle </a:t>
            </a:r>
            <a:r>
              <a:rPr lang="en-US" sz="1400" dirty="0"/>
              <a:t>(Robert </a:t>
            </a:r>
            <a:r>
              <a:rPr lang="en-US" sz="1400" dirty="0" err="1"/>
              <a:t>Cavelier</a:t>
            </a:r>
            <a:r>
              <a:rPr lang="en-US" sz="1400" dirty="0"/>
              <a:t>), French explorer, travels to the mouth of the Mississippi River, claims entire region from Quebec to Gulf for France, and names it Louisiana after King Louis XIV. </a:t>
            </a:r>
            <a:endParaRPr lang="en-US" sz="1400" dirty="0" smtClean="0"/>
          </a:p>
          <a:p>
            <a:endParaRPr lang="en-US" sz="1400" dirty="0"/>
          </a:p>
          <a:p>
            <a:r>
              <a:rPr lang="en-US" sz="1400" b="1" dirty="0" smtClean="0"/>
              <a:t>William </a:t>
            </a:r>
            <a:r>
              <a:rPr lang="en-US" sz="1400" b="1" dirty="0"/>
              <a:t>Penn</a:t>
            </a:r>
            <a:r>
              <a:rPr lang="en-US" sz="1400" dirty="0"/>
              <a:t>, English Quaker, receives charter from King Charles II of England for lands that become the state of Pennsylvania. He founds the city of Philadelphia. </a:t>
            </a:r>
          </a:p>
          <a:p>
            <a:r>
              <a:rPr lang="en-US" dirty="0"/>
              <a:t>	</a:t>
            </a:r>
          </a:p>
        </p:txBody>
      </p:sp>
      <p:sp>
        <p:nvSpPr>
          <p:cNvPr id="4" name="Rectangle 3"/>
          <p:cNvSpPr/>
          <p:nvPr/>
        </p:nvSpPr>
        <p:spPr>
          <a:xfrm>
            <a:off x="3352800" y="1644870"/>
            <a:ext cx="3200400" cy="1292662"/>
          </a:xfrm>
          <a:prstGeom prst="rect">
            <a:avLst/>
          </a:prstGeom>
        </p:spPr>
        <p:txBody>
          <a:bodyPr wrap="square">
            <a:spAutoFit/>
          </a:bodyPr>
          <a:lstStyle/>
          <a:p>
            <a:endParaRPr lang="en-US" dirty="0"/>
          </a:p>
          <a:p>
            <a:r>
              <a:rPr lang="en-US" sz="1400" dirty="0"/>
              <a:t>William Penn decrees that at least 30% of the land in Pennsylvania must remain forested. </a:t>
            </a:r>
          </a:p>
          <a:p>
            <a:r>
              <a:rPr lang="en-US" dirty="0"/>
              <a:t>	</a:t>
            </a:r>
          </a:p>
        </p:txBody>
      </p:sp>
      <p:sp>
        <p:nvSpPr>
          <p:cNvPr id="6" name="Rectangle 5"/>
          <p:cNvSpPr/>
          <p:nvPr/>
        </p:nvSpPr>
        <p:spPr>
          <a:xfrm>
            <a:off x="6553200" y="1000036"/>
            <a:ext cx="2590800" cy="2308324"/>
          </a:xfrm>
          <a:prstGeom prst="rect">
            <a:avLst/>
          </a:prstGeom>
        </p:spPr>
        <p:txBody>
          <a:bodyPr wrap="square">
            <a:spAutoFit/>
          </a:bodyPr>
          <a:lstStyle/>
          <a:p>
            <a:r>
              <a:rPr lang="en-US" sz="1400" dirty="0" smtClean="0"/>
              <a:t>William </a:t>
            </a:r>
            <a:r>
              <a:rPr lang="en-US" sz="1400" dirty="0"/>
              <a:t>Penn writes </a:t>
            </a:r>
            <a:r>
              <a:rPr lang="en-US" sz="1400" i="1" dirty="0"/>
              <a:t>Frame of Government</a:t>
            </a:r>
            <a:r>
              <a:rPr lang="en-US" sz="1400" dirty="0"/>
              <a:t>, giving his ideas on religious liberty. </a:t>
            </a:r>
            <a:endParaRPr lang="en-US" sz="1400" dirty="0" smtClean="0"/>
          </a:p>
          <a:p>
            <a:endParaRPr lang="en-US" sz="1400" dirty="0"/>
          </a:p>
          <a:p>
            <a:r>
              <a:rPr lang="en-US" sz="1400" dirty="0" smtClean="0"/>
              <a:t>First </a:t>
            </a:r>
            <a:r>
              <a:rPr lang="en-US" sz="1400" dirty="0"/>
              <a:t>dancing master appears in Boston and is quickly driven out by the authorities. Dancing is a constant source of complaint among ministers. </a:t>
            </a:r>
          </a:p>
          <a:p>
            <a:r>
              <a:rPr lang="en-US" dirty="0"/>
              <a:t>	</a:t>
            </a:r>
          </a:p>
        </p:txBody>
      </p:sp>
      <p:sp>
        <p:nvSpPr>
          <p:cNvPr id="7" name="Rectangle 6"/>
          <p:cNvSpPr/>
          <p:nvPr/>
        </p:nvSpPr>
        <p:spPr>
          <a:xfrm>
            <a:off x="0" y="3695604"/>
            <a:ext cx="762000" cy="646331"/>
          </a:xfrm>
          <a:prstGeom prst="rect">
            <a:avLst/>
          </a:prstGeom>
        </p:spPr>
        <p:txBody>
          <a:bodyPr wrap="square">
            <a:spAutoFit/>
          </a:bodyPr>
          <a:lstStyle/>
          <a:p>
            <a:r>
              <a:rPr lang="en-US" b="1" dirty="0"/>
              <a:t>1682 </a:t>
            </a:r>
            <a:r>
              <a:rPr lang="en-US" dirty="0"/>
              <a:t>	</a:t>
            </a:r>
          </a:p>
        </p:txBody>
      </p:sp>
      <p:sp>
        <p:nvSpPr>
          <p:cNvPr id="10" name="Rectangle 9"/>
          <p:cNvSpPr/>
          <p:nvPr/>
        </p:nvSpPr>
        <p:spPr>
          <a:xfrm>
            <a:off x="762000" y="3673963"/>
            <a:ext cx="2590800" cy="800219"/>
          </a:xfrm>
          <a:prstGeom prst="rect">
            <a:avLst/>
          </a:prstGeom>
        </p:spPr>
        <p:txBody>
          <a:bodyPr wrap="square">
            <a:spAutoFit/>
          </a:bodyPr>
          <a:lstStyle/>
          <a:p>
            <a:r>
              <a:rPr lang="en-US" sz="1400" dirty="0" smtClean="0"/>
              <a:t>French </a:t>
            </a:r>
            <a:r>
              <a:rPr lang="en-US" sz="1400" dirty="0"/>
              <a:t>establish first white settlement in Arkansas. </a:t>
            </a:r>
          </a:p>
          <a:p>
            <a:r>
              <a:rPr lang="en-US" dirty="0"/>
              <a:t>	</a:t>
            </a:r>
          </a:p>
        </p:txBody>
      </p:sp>
      <p:sp>
        <p:nvSpPr>
          <p:cNvPr id="20" name="Rectangle 19"/>
          <p:cNvSpPr/>
          <p:nvPr/>
        </p:nvSpPr>
        <p:spPr>
          <a:xfrm>
            <a:off x="6546273" y="3665125"/>
            <a:ext cx="2597727" cy="954107"/>
          </a:xfrm>
          <a:prstGeom prst="rect">
            <a:avLst/>
          </a:prstGeom>
        </p:spPr>
        <p:txBody>
          <a:bodyPr wrap="square">
            <a:spAutoFit/>
          </a:bodyPr>
          <a:lstStyle/>
          <a:p>
            <a:r>
              <a:rPr lang="en-US" sz="1400" dirty="0" smtClean="0"/>
              <a:t>Governor </a:t>
            </a:r>
            <a:r>
              <a:rPr lang="en-US" sz="1400" dirty="0"/>
              <a:t>Berkeley suppresses an attempt to establish a printing press in Virginia. </a:t>
            </a:r>
          </a:p>
          <a:p>
            <a:r>
              <a:rPr lang="en-US" sz="1400" dirty="0"/>
              <a:t>	</a:t>
            </a:r>
          </a:p>
        </p:txBody>
      </p:sp>
      <p:sp>
        <p:nvSpPr>
          <p:cNvPr id="21" name="Rectangle 20"/>
          <p:cNvSpPr/>
          <p:nvPr/>
        </p:nvSpPr>
        <p:spPr>
          <a:xfrm>
            <a:off x="0" y="4619232"/>
            <a:ext cx="762000" cy="646331"/>
          </a:xfrm>
          <a:prstGeom prst="rect">
            <a:avLst/>
          </a:prstGeom>
        </p:spPr>
        <p:txBody>
          <a:bodyPr wrap="square">
            <a:spAutoFit/>
          </a:bodyPr>
          <a:lstStyle/>
          <a:p>
            <a:r>
              <a:rPr lang="en-US" b="1" dirty="0"/>
              <a:t>1683 </a:t>
            </a:r>
            <a:r>
              <a:rPr lang="en-US" dirty="0"/>
              <a:t>	</a:t>
            </a:r>
          </a:p>
        </p:txBody>
      </p:sp>
      <p:sp>
        <p:nvSpPr>
          <p:cNvPr id="22" name="Rectangle 21"/>
          <p:cNvSpPr/>
          <p:nvPr/>
        </p:nvSpPr>
        <p:spPr>
          <a:xfrm>
            <a:off x="762000" y="4474182"/>
            <a:ext cx="2590800" cy="954107"/>
          </a:xfrm>
          <a:prstGeom prst="rect">
            <a:avLst/>
          </a:prstGeom>
        </p:spPr>
        <p:txBody>
          <a:bodyPr wrap="square">
            <a:spAutoFit/>
          </a:bodyPr>
          <a:lstStyle/>
          <a:p>
            <a:r>
              <a:rPr lang="en-US" sz="1400" dirty="0" smtClean="0"/>
              <a:t>Mennonites </a:t>
            </a:r>
            <a:r>
              <a:rPr lang="en-US" sz="1400" dirty="0"/>
              <a:t>from Germany settle Germantown, near Philadelphia. </a:t>
            </a:r>
          </a:p>
          <a:p>
            <a:r>
              <a:rPr lang="en-US" sz="1400" dirty="0"/>
              <a:t>	</a:t>
            </a:r>
          </a:p>
        </p:txBody>
      </p:sp>
      <p:sp>
        <p:nvSpPr>
          <p:cNvPr id="23" name="Rectangle 22"/>
          <p:cNvSpPr/>
          <p:nvPr/>
        </p:nvSpPr>
        <p:spPr>
          <a:xfrm>
            <a:off x="3352800" y="4443403"/>
            <a:ext cx="3200400" cy="1231106"/>
          </a:xfrm>
          <a:prstGeom prst="rect">
            <a:avLst/>
          </a:prstGeom>
        </p:spPr>
        <p:txBody>
          <a:bodyPr wrap="square">
            <a:spAutoFit/>
          </a:bodyPr>
          <a:lstStyle/>
          <a:p>
            <a:r>
              <a:rPr lang="en-US" sz="1400" dirty="0" smtClean="0"/>
              <a:t>Increase </a:t>
            </a:r>
            <a:r>
              <a:rPr lang="en-US" sz="1400" dirty="0"/>
              <a:t>Mather and others form the Philosophical Society in Boston to promote scientific research and experimentation in the colonies. </a:t>
            </a:r>
          </a:p>
          <a:p>
            <a:r>
              <a:rPr lang="en-US" dirty="0"/>
              <a:t>	</a:t>
            </a:r>
          </a:p>
        </p:txBody>
      </p:sp>
      <p:sp>
        <p:nvSpPr>
          <p:cNvPr id="24" name="Rectangle 23"/>
          <p:cNvSpPr/>
          <p:nvPr/>
        </p:nvSpPr>
        <p:spPr>
          <a:xfrm>
            <a:off x="-20782" y="5791200"/>
            <a:ext cx="782782" cy="646331"/>
          </a:xfrm>
          <a:prstGeom prst="rect">
            <a:avLst/>
          </a:prstGeom>
        </p:spPr>
        <p:txBody>
          <a:bodyPr wrap="square">
            <a:spAutoFit/>
          </a:bodyPr>
          <a:lstStyle/>
          <a:p>
            <a:r>
              <a:rPr lang="en-US" b="1" dirty="0"/>
              <a:t>1684 </a:t>
            </a:r>
            <a:r>
              <a:rPr lang="en-US" dirty="0"/>
              <a:t>	</a:t>
            </a:r>
          </a:p>
        </p:txBody>
      </p:sp>
      <p:sp>
        <p:nvSpPr>
          <p:cNvPr id="25" name="Rectangle 24"/>
          <p:cNvSpPr/>
          <p:nvPr/>
        </p:nvSpPr>
        <p:spPr>
          <a:xfrm>
            <a:off x="796636" y="5393653"/>
            <a:ext cx="2556164" cy="1384995"/>
          </a:xfrm>
          <a:prstGeom prst="rect">
            <a:avLst/>
          </a:prstGeom>
        </p:spPr>
        <p:txBody>
          <a:bodyPr wrap="square">
            <a:spAutoFit/>
          </a:bodyPr>
          <a:lstStyle/>
          <a:p>
            <a:r>
              <a:rPr lang="en-US" sz="1400" dirty="0" smtClean="0"/>
              <a:t>England </a:t>
            </a:r>
            <a:r>
              <a:rPr lang="en-US" sz="1400" dirty="0"/>
              <a:t>issues new royal charter making Maine and Plymouth part of Massachusetts, revoking original charter of Massachusetts Bay Colony. </a:t>
            </a:r>
          </a:p>
          <a:p>
            <a:r>
              <a:rPr lang="en-US" sz="1400" dirty="0"/>
              <a:t>	</a:t>
            </a:r>
          </a:p>
        </p:txBody>
      </p:sp>
      <p:sp>
        <p:nvSpPr>
          <p:cNvPr id="26" name="Rectangle 25"/>
          <p:cNvSpPr/>
          <p:nvPr/>
        </p:nvSpPr>
        <p:spPr>
          <a:xfrm>
            <a:off x="3352800" y="5714255"/>
            <a:ext cx="3200400" cy="800219"/>
          </a:xfrm>
          <a:prstGeom prst="rect">
            <a:avLst/>
          </a:prstGeom>
        </p:spPr>
        <p:txBody>
          <a:bodyPr wrap="square">
            <a:spAutoFit/>
          </a:bodyPr>
          <a:lstStyle/>
          <a:p>
            <a:r>
              <a:rPr lang="en-US" sz="1400" dirty="0" smtClean="0"/>
              <a:t>First </a:t>
            </a:r>
            <a:r>
              <a:rPr lang="en-US" sz="1400" dirty="0"/>
              <a:t>excise tax on liquor goes into effect in Pennsylvania.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362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4038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510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771858"/>
            <a:ext cx="762000" cy="923330"/>
          </a:xfrm>
          <a:prstGeom prst="rect">
            <a:avLst/>
          </a:prstGeom>
        </p:spPr>
        <p:txBody>
          <a:bodyPr wrap="square">
            <a:spAutoFit/>
          </a:bodyPr>
          <a:lstStyle/>
          <a:p>
            <a:r>
              <a:rPr lang="en-US" b="1" dirty="0"/>
              <a:t>1685 </a:t>
            </a:r>
            <a:r>
              <a:rPr lang="en-US" dirty="0"/>
              <a:t>	</a:t>
            </a:r>
          </a:p>
          <a:p>
            <a:r>
              <a:rPr lang="en-US" dirty="0"/>
              <a:t>	</a:t>
            </a:r>
          </a:p>
        </p:txBody>
      </p:sp>
      <p:sp>
        <p:nvSpPr>
          <p:cNvPr id="3" name="Rectangle 2"/>
          <p:cNvSpPr/>
          <p:nvPr/>
        </p:nvSpPr>
        <p:spPr>
          <a:xfrm>
            <a:off x="775855" y="639909"/>
            <a:ext cx="2576945" cy="1354217"/>
          </a:xfrm>
          <a:prstGeom prst="rect">
            <a:avLst/>
          </a:prstGeom>
        </p:spPr>
        <p:txBody>
          <a:bodyPr wrap="square">
            <a:spAutoFit/>
          </a:bodyPr>
          <a:lstStyle/>
          <a:p>
            <a:endParaRPr lang="en-US" dirty="0"/>
          </a:p>
          <a:p>
            <a:r>
              <a:rPr lang="en-US" sz="1400" dirty="0"/>
              <a:t>La Salle leads French expedition that explores east Texas. </a:t>
            </a:r>
          </a:p>
          <a:p>
            <a:r>
              <a:rPr lang="en-US" dirty="0"/>
              <a:t>	</a:t>
            </a:r>
          </a:p>
          <a:p>
            <a:r>
              <a:rPr lang="en-US" dirty="0"/>
              <a:t>	</a:t>
            </a:r>
          </a:p>
        </p:txBody>
      </p:sp>
      <p:sp>
        <p:nvSpPr>
          <p:cNvPr id="4" name="Rectangle 3"/>
          <p:cNvSpPr/>
          <p:nvPr/>
        </p:nvSpPr>
        <p:spPr>
          <a:xfrm>
            <a:off x="3352800" y="716853"/>
            <a:ext cx="3200400" cy="1077218"/>
          </a:xfrm>
          <a:prstGeom prst="rect">
            <a:avLst/>
          </a:prstGeom>
        </p:spPr>
        <p:txBody>
          <a:bodyPr wrap="square">
            <a:spAutoFit/>
          </a:bodyPr>
          <a:lstStyle/>
          <a:p>
            <a:endParaRPr lang="en-US" dirty="0"/>
          </a:p>
          <a:p>
            <a:r>
              <a:rPr lang="en-US" sz="1400" b="1" dirty="0"/>
              <a:t>William Bradford </a:t>
            </a:r>
            <a:r>
              <a:rPr lang="en-US" sz="1400" dirty="0"/>
              <a:t>sets up a printing press in Philadelphia, the first outside Boston. </a:t>
            </a:r>
          </a:p>
          <a:p>
            <a:r>
              <a:rPr lang="en-US" dirty="0"/>
              <a:t>	</a:t>
            </a:r>
          </a:p>
        </p:txBody>
      </p:sp>
      <p:sp>
        <p:nvSpPr>
          <p:cNvPr id="6" name="Rectangle 5"/>
          <p:cNvSpPr/>
          <p:nvPr/>
        </p:nvSpPr>
        <p:spPr>
          <a:xfrm>
            <a:off x="6553200" y="609600"/>
            <a:ext cx="2590800" cy="1985159"/>
          </a:xfrm>
          <a:prstGeom prst="rect">
            <a:avLst/>
          </a:prstGeom>
        </p:spPr>
        <p:txBody>
          <a:bodyPr wrap="square">
            <a:spAutoFit/>
          </a:bodyPr>
          <a:lstStyle/>
          <a:p>
            <a:r>
              <a:rPr lang="en-US" sz="1050" dirty="0" smtClean="0"/>
              <a:t>Pennsylvania </a:t>
            </a:r>
            <a:r>
              <a:rPr lang="en-US" sz="1050" dirty="0"/>
              <a:t>orders evacuation of caves being used for homes in order to fill them in. Because early settlers lacked sawmills, saws, and facilities for cutting and using stone, many of them lived in caves dug into the sides of hills. </a:t>
            </a:r>
          </a:p>
          <a:p>
            <a:endParaRPr lang="en-US" sz="1050" dirty="0" smtClean="0"/>
          </a:p>
          <a:p>
            <a:r>
              <a:rPr lang="en-US" sz="1050" b="1" dirty="0" smtClean="0"/>
              <a:t>Huguenots </a:t>
            </a:r>
            <a:r>
              <a:rPr lang="en-US" sz="1050" dirty="0"/>
              <a:t>flee </a:t>
            </a:r>
            <a:r>
              <a:rPr lang="en-US" sz="1050" b="1" dirty="0"/>
              <a:t>France </a:t>
            </a:r>
            <a:r>
              <a:rPr lang="en-US" sz="1050" dirty="0"/>
              <a:t>and settle in Massachusetts, Rhode Island, Virginia, and South Carolina. </a:t>
            </a:r>
          </a:p>
          <a:p>
            <a:r>
              <a:rPr lang="en-US" dirty="0"/>
              <a:t>	</a:t>
            </a:r>
          </a:p>
        </p:txBody>
      </p:sp>
      <p:sp>
        <p:nvSpPr>
          <p:cNvPr id="7" name="Rectangle 6"/>
          <p:cNvSpPr/>
          <p:nvPr/>
        </p:nvSpPr>
        <p:spPr>
          <a:xfrm>
            <a:off x="0" y="2782669"/>
            <a:ext cx="775855" cy="646331"/>
          </a:xfrm>
          <a:prstGeom prst="rect">
            <a:avLst/>
          </a:prstGeom>
        </p:spPr>
        <p:txBody>
          <a:bodyPr wrap="square">
            <a:spAutoFit/>
          </a:bodyPr>
          <a:lstStyle/>
          <a:p>
            <a:r>
              <a:rPr lang="en-US" b="1" dirty="0"/>
              <a:t>1686 </a:t>
            </a:r>
            <a:r>
              <a:rPr lang="en-US" dirty="0"/>
              <a:t>	</a:t>
            </a:r>
          </a:p>
        </p:txBody>
      </p:sp>
      <p:sp>
        <p:nvSpPr>
          <p:cNvPr id="10" name="Rectangle 9"/>
          <p:cNvSpPr/>
          <p:nvPr/>
        </p:nvSpPr>
        <p:spPr>
          <a:xfrm>
            <a:off x="762000" y="2378702"/>
            <a:ext cx="2590800" cy="1877437"/>
          </a:xfrm>
          <a:prstGeom prst="rect">
            <a:avLst/>
          </a:prstGeom>
        </p:spPr>
        <p:txBody>
          <a:bodyPr wrap="square">
            <a:spAutoFit/>
          </a:bodyPr>
          <a:lstStyle/>
          <a:p>
            <a:r>
              <a:rPr lang="en-US" sz="1400" dirty="0" smtClean="0"/>
              <a:t>England </a:t>
            </a:r>
            <a:r>
              <a:rPr lang="en-US" sz="1400" dirty="0"/>
              <a:t>establishes a </a:t>
            </a:r>
            <a:r>
              <a:rPr lang="en-US" sz="1400" b="1" dirty="0"/>
              <a:t>Dominion of New England</a:t>
            </a:r>
            <a:r>
              <a:rPr lang="en-US" sz="1400" dirty="0"/>
              <a:t>, including New York New Jersey, and Pennsylvania. It is governed by </a:t>
            </a:r>
            <a:r>
              <a:rPr lang="en-US" sz="1400" b="1" dirty="0"/>
              <a:t>Sir Edmund Andros</a:t>
            </a:r>
            <a:r>
              <a:rPr lang="en-US" sz="1400" dirty="0"/>
              <a:t>. Harsh rulings by Andros cause much colonial dissent. </a:t>
            </a:r>
          </a:p>
          <a:p>
            <a:r>
              <a:rPr lang="en-US" dirty="0"/>
              <a:t>	</a:t>
            </a:r>
          </a:p>
        </p:txBody>
      </p:sp>
      <p:sp>
        <p:nvSpPr>
          <p:cNvPr id="20" name="Rectangle 19"/>
          <p:cNvSpPr/>
          <p:nvPr/>
        </p:nvSpPr>
        <p:spPr>
          <a:xfrm>
            <a:off x="0" y="4258509"/>
            <a:ext cx="775855" cy="646331"/>
          </a:xfrm>
          <a:prstGeom prst="rect">
            <a:avLst/>
          </a:prstGeom>
        </p:spPr>
        <p:txBody>
          <a:bodyPr wrap="square">
            <a:spAutoFit/>
          </a:bodyPr>
          <a:lstStyle/>
          <a:p>
            <a:r>
              <a:rPr lang="en-US" b="1" dirty="0"/>
              <a:t>1687 </a:t>
            </a:r>
            <a:r>
              <a:rPr lang="en-US" dirty="0"/>
              <a:t>	</a:t>
            </a:r>
          </a:p>
        </p:txBody>
      </p:sp>
      <p:sp>
        <p:nvSpPr>
          <p:cNvPr id="21" name="Rectangle 20"/>
          <p:cNvSpPr/>
          <p:nvPr/>
        </p:nvSpPr>
        <p:spPr>
          <a:xfrm>
            <a:off x="775855" y="4054963"/>
            <a:ext cx="2576945" cy="954107"/>
          </a:xfrm>
          <a:prstGeom prst="rect">
            <a:avLst/>
          </a:prstGeom>
        </p:spPr>
        <p:txBody>
          <a:bodyPr wrap="square">
            <a:spAutoFit/>
          </a:bodyPr>
          <a:lstStyle/>
          <a:p>
            <a:r>
              <a:rPr lang="en-US" sz="1400" dirty="0" err="1" smtClean="0"/>
              <a:t>Yamasee</a:t>
            </a:r>
            <a:r>
              <a:rPr lang="en-US" sz="1400" dirty="0" smtClean="0"/>
              <a:t> </a:t>
            </a:r>
            <a:r>
              <a:rPr lang="en-US" sz="1400" dirty="0"/>
              <a:t>Indians revolt under Spanish rule in Florida and Georgia and flee northward. </a:t>
            </a:r>
          </a:p>
          <a:p>
            <a:r>
              <a:rPr lang="en-US" sz="1400" dirty="0"/>
              <a:t>	</a:t>
            </a:r>
          </a:p>
        </p:txBody>
      </p:sp>
      <p:sp>
        <p:nvSpPr>
          <p:cNvPr id="22" name="Rectangle 21"/>
          <p:cNvSpPr/>
          <p:nvPr/>
        </p:nvSpPr>
        <p:spPr>
          <a:xfrm>
            <a:off x="3352800" y="4054963"/>
            <a:ext cx="3200400" cy="830997"/>
          </a:xfrm>
          <a:prstGeom prst="rect">
            <a:avLst/>
          </a:prstGeom>
        </p:spPr>
        <p:txBody>
          <a:bodyPr wrap="square">
            <a:spAutoFit/>
          </a:bodyPr>
          <a:lstStyle/>
          <a:p>
            <a:r>
              <a:rPr lang="en-US" sz="1200" b="1" dirty="0" smtClean="0"/>
              <a:t>John </a:t>
            </a:r>
            <a:r>
              <a:rPr lang="en-US" sz="1200" b="1" dirty="0"/>
              <a:t>Clayton </a:t>
            </a:r>
            <a:r>
              <a:rPr lang="en-US" sz="1200" dirty="0"/>
              <a:t>writes about medical practices among the Indians. This is his first in a series of scientific papers about the New World. </a:t>
            </a:r>
          </a:p>
          <a:p>
            <a:r>
              <a:rPr lang="en-US" sz="1200" dirty="0"/>
              <a:t>	</a:t>
            </a:r>
          </a:p>
        </p:txBody>
      </p:sp>
      <p:sp>
        <p:nvSpPr>
          <p:cNvPr id="23" name="Rectangle 22"/>
          <p:cNvSpPr/>
          <p:nvPr/>
        </p:nvSpPr>
        <p:spPr>
          <a:xfrm>
            <a:off x="6553200" y="4085226"/>
            <a:ext cx="2590800" cy="1169551"/>
          </a:xfrm>
          <a:prstGeom prst="rect">
            <a:avLst/>
          </a:prstGeom>
        </p:spPr>
        <p:txBody>
          <a:bodyPr wrap="square">
            <a:spAutoFit/>
          </a:bodyPr>
          <a:lstStyle/>
          <a:p>
            <a:r>
              <a:rPr lang="en-US" sz="1400" dirty="0" smtClean="0"/>
              <a:t>First </a:t>
            </a:r>
            <a:r>
              <a:rPr lang="en-US" sz="1400" dirty="0"/>
              <a:t>Anglican service (Church of England) is held in Boston. </a:t>
            </a:r>
            <a:endParaRPr lang="en-US" sz="1400" dirty="0" smtClean="0"/>
          </a:p>
          <a:p>
            <a:endParaRPr lang="en-US" sz="1400" dirty="0"/>
          </a:p>
          <a:p>
            <a:r>
              <a:rPr lang="en-US" sz="1400" dirty="0" smtClean="0"/>
              <a:t>Malaria </a:t>
            </a:r>
            <a:r>
              <a:rPr lang="en-US" sz="1400" dirty="0"/>
              <a:t>epidemic strikes Virginia </a:t>
            </a:r>
          </a:p>
          <a:p>
            <a:r>
              <a:rPr lang="en-US" sz="1400" dirty="0"/>
              <a:t>	</a:t>
            </a:r>
          </a:p>
        </p:txBody>
      </p:sp>
      <p:sp>
        <p:nvSpPr>
          <p:cNvPr id="24" name="Rectangle 23"/>
          <p:cNvSpPr/>
          <p:nvPr/>
        </p:nvSpPr>
        <p:spPr>
          <a:xfrm>
            <a:off x="0" y="5257147"/>
            <a:ext cx="775855" cy="646331"/>
          </a:xfrm>
          <a:prstGeom prst="rect">
            <a:avLst/>
          </a:prstGeom>
        </p:spPr>
        <p:txBody>
          <a:bodyPr wrap="square">
            <a:spAutoFit/>
          </a:bodyPr>
          <a:lstStyle/>
          <a:p>
            <a:r>
              <a:rPr lang="en-US" b="1" dirty="0"/>
              <a:t>1688 </a:t>
            </a:r>
            <a:r>
              <a:rPr lang="en-US" dirty="0"/>
              <a:t>	</a:t>
            </a:r>
          </a:p>
        </p:txBody>
      </p:sp>
      <p:sp>
        <p:nvSpPr>
          <p:cNvPr id="25" name="Rectangle 24"/>
          <p:cNvSpPr/>
          <p:nvPr/>
        </p:nvSpPr>
        <p:spPr>
          <a:xfrm>
            <a:off x="6567055" y="5105400"/>
            <a:ext cx="2576945" cy="1569660"/>
          </a:xfrm>
          <a:prstGeom prst="rect">
            <a:avLst/>
          </a:prstGeom>
        </p:spPr>
        <p:txBody>
          <a:bodyPr wrap="square">
            <a:spAutoFit/>
          </a:bodyPr>
          <a:lstStyle/>
          <a:p>
            <a:r>
              <a:rPr lang="en-US" sz="1400" dirty="0" smtClean="0"/>
              <a:t>Year-long </a:t>
            </a:r>
            <a:r>
              <a:rPr lang="en-US" sz="1400" dirty="0"/>
              <a:t>measles epidemic ends in new </a:t>
            </a:r>
            <a:r>
              <a:rPr lang="en-US" sz="1400" dirty="0" smtClean="0"/>
              <a:t>England</a:t>
            </a:r>
            <a:r>
              <a:rPr lang="en-US" sz="1400" dirty="0"/>
              <a:t>. An influenza epidemic strikes Virginia. </a:t>
            </a:r>
          </a:p>
          <a:p>
            <a:r>
              <a:rPr lang="en-US" dirty="0"/>
              <a:t>	</a:t>
            </a:r>
          </a:p>
          <a:p>
            <a:endParaRPr lang="en-US" dirty="0"/>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5450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34760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76400"/>
            <a:ext cx="1107996" cy="369332"/>
          </a:xfrm>
          <a:prstGeom prst="rect">
            <a:avLst/>
          </a:prstGeom>
        </p:spPr>
        <p:txBody>
          <a:bodyPr wrap="none">
            <a:spAutoFit/>
          </a:bodyPr>
          <a:lstStyle/>
          <a:p>
            <a:r>
              <a:rPr lang="en-US" b="1" dirty="0"/>
              <a:t>1689 </a:t>
            </a:r>
            <a:r>
              <a:rPr lang="en-US" dirty="0"/>
              <a:t>	</a:t>
            </a:r>
          </a:p>
        </p:txBody>
      </p:sp>
      <p:sp>
        <p:nvSpPr>
          <p:cNvPr id="3" name="Rectangle 2"/>
          <p:cNvSpPr/>
          <p:nvPr/>
        </p:nvSpPr>
        <p:spPr>
          <a:xfrm>
            <a:off x="762000" y="614571"/>
            <a:ext cx="2590800" cy="2954655"/>
          </a:xfrm>
          <a:prstGeom prst="rect">
            <a:avLst/>
          </a:prstGeom>
        </p:spPr>
        <p:txBody>
          <a:bodyPr wrap="square">
            <a:spAutoFit/>
          </a:bodyPr>
          <a:lstStyle/>
          <a:p>
            <a:r>
              <a:rPr lang="en-US" sz="1400" dirty="0" smtClean="0"/>
              <a:t>England </a:t>
            </a:r>
            <a:r>
              <a:rPr lang="en-US" sz="1400" dirty="0"/>
              <a:t>and France seek to gain control of eastern North America. </a:t>
            </a:r>
            <a:r>
              <a:rPr lang="en-US" sz="1400" b="1" dirty="0"/>
              <a:t>King William’s War </a:t>
            </a:r>
            <a:r>
              <a:rPr lang="en-US" sz="1400" dirty="0"/>
              <a:t>begins; French, aided by Indians from Maine and Canada, attack English settlements. Iroquois Indians aid English. </a:t>
            </a:r>
            <a:endParaRPr lang="en-US" sz="1400" dirty="0" smtClean="0"/>
          </a:p>
          <a:p>
            <a:endParaRPr lang="en-US" sz="1400" dirty="0"/>
          </a:p>
          <a:p>
            <a:r>
              <a:rPr lang="en-US" sz="1400" dirty="0" smtClean="0"/>
              <a:t>Colonists </a:t>
            </a:r>
            <a:r>
              <a:rPr lang="en-US" sz="1400" dirty="0"/>
              <a:t>rebel in Boston against Governor Andros, who is ousted and sent to England to stand trial for misconduct. </a:t>
            </a:r>
          </a:p>
          <a:p>
            <a:r>
              <a:rPr lang="en-US" dirty="0"/>
              <a:t>	</a:t>
            </a:r>
          </a:p>
        </p:txBody>
      </p:sp>
      <p:sp>
        <p:nvSpPr>
          <p:cNvPr id="4" name="Rectangle 3"/>
          <p:cNvSpPr/>
          <p:nvPr/>
        </p:nvSpPr>
        <p:spPr>
          <a:xfrm>
            <a:off x="6553200" y="1399401"/>
            <a:ext cx="2590800" cy="1292662"/>
          </a:xfrm>
          <a:prstGeom prst="rect">
            <a:avLst/>
          </a:prstGeom>
        </p:spPr>
        <p:txBody>
          <a:bodyPr wrap="square">
            <a:spAutoFit/>
          </a:bodyPr>
          <a:lstStyle/>
          <a:p>
            <a:endParaRPr lang="en-US" dirty="0"/>
          </a:p>
          <a:p>
            <a:r>
              <a:rPr lang="en-US" sz="1400" dirty="0"/>
              <a:t>First public school is founded in Philadelphia. Tuition is charged only to those who can afford it. </a:t>
            </a:r>
          </a:p>
          <a:p>
            <a:r>
              <a:rPr lang="en-US" dirty="0"/>
              <a:t>	</a:t>
            </a:r>
          </a:p>
        </p:txBody>
      </p:sp>
      <p:sp>
        <p:nvSpPr>
          <p:cNvPr id="6" name="Rectangle 5"/>
          <p:cNvSpPr/>
          <p:nvPr/>
        </p:nvSpPr>
        <p:spPr>
          <a:xfrm>
            <a:off x="0" y="4131668"/>
            <a:ext cx="762000" cy="646331"/>
          </a:xfrm>
          <a:prstGeom prst="rect">
            <a:avLst/>
          </a:prstGeom>
        </p:spPr>
        <p:txBody>
          <a:bodyPr wrap="square">
            <a:spAutoFit/>
          </a:bodyPr>
          <a:lstStyle/>
          <a:p>
            <a:r>
              <a:rPr lang="en-US" b="1" dirty="0"/>
              <a:t>1690 </a:t>
            </a:r>
            <a:r>
              <a:rPr lang="en-US" dirty="0"/>
              <a:t>	</a:t>
            </a:r>
          </a:p>
        </p:txBody>
      </p:sp>
      <p:sp>
        <p:nvSpPr>
          <p:cNvPr id="7" name="Rectangle 6"/>
          <p:cNvSpPr/>
          <p:nvPr/>
        </p:nvSpPr>
        <p:spPr>
          <a:xfrm>
            <a:off x="796636" y="3870058"/>
            <a:ext cx="2583873" cy="1569660"/>
          </a:xfrm>
          <a:prstGeom prst="rect">
            <a:avLst/>
          </a:prstGeom>
        </p:spPr>
        <p:txBody>
          <a:bodyPr wrap="square">
            <a:spAutoFit/>
          </a:bodyPr>
          <a:lstStyle/>
          <a:p>
            <a:r>
              <a:rPr lang="en-US" sz="1200" dirty="0" smtClean="0"/>
              <a:t>French </a:t>
            </a:r>
            <a:r>
              <a:rPr lang="en-US" sz="1200" dirty="0"/>
              <a:t>and Indians attack and burn English settlements at Schenectady, N. Y., and Casco Bay, Me. </a:t>
            </a:r>
            <a:endParaRPr lang="en-US" sz="1200" dirty="0" smtClean="0"/>
          </a:p>
          <a:p>
            <a:endParaRPr lang="en-US" sz="1200" dirty="0"/>
          </a:p>
          <a:p>
            <a:r>
              <a:rPr lang="en-US" sz="1200" dirty="0" smtClean="0"/>
              <a:t>English </a:t>
            </a:r>
            <a:r>
              <a:rPr lang="en-US" sz="1200" dirty="0"/>
              <a:t>forces seize Port Royal, Nova Scotia, from the French, who recapture it. </a:t>
            </a:r>
          </a:p>
          <a:p>
            <a:r>
              <a:rPr lang="en-US" sz="1200" dirty="0"/>
              <a:t>	</a:t>
            </a:r>
          </a:p>
        </p:txBody>
      </p:sp>
      <p:sp>
        <p:nvSpPr>
          <p:cNvPr id="10" name="Rectangle 9"/>
          <p:cNvSpPr/>
          <p:nvPr/>
        </p:nvSpPr>
        <p:spPr>
          <a:xfrm>
            <a:off x="3380509" y="4116500"/>
            <a:ext cx="3172691" cy="1231106"/>
          </a:xfrm>
          <a:prstGeom prst="rect">
            <a:avLst/>
          </a:prstGeom>
        </p:spPr>
        <p:txBody>
          <a:bodyPr wrap="square">
            <a:spAutoFit/>
          </a:bodyPr>
          <a:lstStyle/>
          <a:p>
            <a:r>
              <a:rPr lang="en-US" sz="1400" dirty="0" smtClean="0"/>
              <a:t>William </a:t>
            </a:r>
            <a:r>
              <a:rPr lang="en-US" sz="1400" dirty="0"/>
              <a:t>Rittenhouse and William Bradford establish the first American paper mill in </a:t>
            </a:r>
            <a:r>
              <a:rPr lang="en-US" sz="1400" dirty="0" err="1"/>
              <a:t>Roxborough</a:t>
            </a:r>
            <a:r>
              <a:rPr lang="en-US" sz="1400" dirty="0"/>
              <a:t>, a town near Philadelphia, Pa. </a:t>
            </a:r>
          </a:p>
          <a:p>
            <a:r>
              <a:rPr lang="en-US" dirty="0"/>
              <a:t>	</a:t>
            </a:r>
          </a:p>
        </p:txBody>
      </p:sp>
      <p:sp>
        <p:nvSpPr>
          <p:cNvPr id="20" name="Rectangle 19"/>
          <p:cNvSpPr/>
          <p:nvPr/>
        </p:nvSpPr>
        <p:spPr>
          <a:xfrm>
            <a:off x="6553200" y="3254505"/>
            <a:ext cx="2590800" cy="2277547"/>
          </a:xfrm>
          <a:prstGeom prst="rect">
            <a:avLst/>
          </a:prstGeom>
        </p:spPr>
        <p:txBody>
          <a:bodyPr wrap="square">
            <a:spAutoFit/>
          </a:bodyPr>
          <a:lstStyle/>
          <a:p>
            <a:r>
              <a:rPr lang="en-US" sz="1000" dirty="0" smtClean="0"/>
              <a:t>Benjamin </a:t>
            </a:r>
            <a:r>
              <a:rPr lang="en-US" sz="1000" dirty="0"/>
              <a:t>Harris puts out the </a:t>
            </a:r>
            <a:r>
              <a:rPr lang="en-US" sz="1000" i="1" dirty="0"/>
              <a:t>New England Primer</a:t>
            </a:r>
            <a:r>
              <a:rPr lang="en-US" sz="1000" dirty="0"/>
              <a:t>, an elementary textbook whose rhymed sayings are designed to teach colonial youth Christian virtues along with reading. </a:t>
            </a:r>
          </a:p>
          <a:p>
            <a:endParaRPr lang="en-US" sz="1000" dirty="0" smtClean="0"/>
          </a:p>
          <a:p>
            <a:r>
              <a:rPr lang="en-US" sz="1000" dirty="0" smtClean="0"/>
              <a:t>The </a:t>
            </a:r>
            <a:r>
              <a:rPr lang="en-US" sz="1000" dirty="0"/>
              <a:t>first newspaper in the colonies, </a:t>
            </a:r>
            <a:r>
              <a:rPr lang="en-US" sz="1000" i="1" dirty="0" err="1"/>
              <a:t>Publick</a:t>
            </a:r>
            <a:r>
              <a:rPr lang="en-US" sz="1000" i="1" dirty="0"/>
              <a:t> Occurrence</a:t>
            </a:r>
            <a:r>
              <a:rPr lang="en-US" sz="1000" dirty="0"/>
              <a:t>, is soon suppressed by Boston authorities. </a:t>
            </a:r>
          </a:p>
          <a:p>
            <a:endParaRPr lang="en-US" sz="1000" dirty="0" smtClean="0"/>
          </a:p>
          <a:p>
            <a:r>
              <a:rPr lang="en-US" sz="1000" dirty="0" smtClean="0"/>
              <a:t>Paper </a:t>
            </a:r>
            <a:r>
              <a:rPr lang="en-US" sz="1000" dirty="0"/>
              <a:t>money is issued in Massachusetts. </a:t>
            </a:r>
          </a:p>
          <a:p>
            <a:endParaRPr lang="en-US" sz="1000" dirty="0" smtClean="0"/>
          </a:p>
          <a:p>
            <a:r>
              <a:rPr lang="en-US" sz="1000" dirty="0" smtClean="0"/>
              <a:t>Population </a:t>
            </a:r>
            <a:r>
              <a:rPr lang="en-US" sz="1000" dirty="0"/>
              <a:t>in the colonies is estimated at 213,000. </a:t>
            </a:r>
          </a:p>
          <a:p>
            <a:r>
              <a:rPr lang="en-US" sz="1200" dirty="0"/>
              <a:t>	</a:t>
            </a:r>
          </a:p>
        </p:txBody>
      </p:sp>
      <p:sp>
        <p:nvSpPr>
          <p:cNvPr id="21" name="Rectangle 20"/>
          <p:cNvSpPr/>
          <p:nvPr/>
        </p:nvSpPr>
        <p:spPr>
          <a:xfrm>
            <a:off x="0" y="5696634"/>
            <a:ext cx="762000" cy="646331"/>
          </a:xfrm>
          <a:prstGeom prst="rect">
            <a:avLst/>
          </a:prstGeom>
        </p:spPr>
        <p:txBody>
          <a:bodyPr wrap="square">
            <a:spAutoFit/>
          </a:bodyPr>
          <a:lstStyle/>
          <a:p>
            <a:r>
              <a:rPr lang="en-US" b="1" dirty="0"/>
              <a:t>1691 </a:t>
            </a:r>
            <a:r>
              <a:rPr lang="en-US" dirty="0"/>
              <a:t>	</a:t>
            </a:r>
          </a:p>
        </p:txBody>
      </p:sp>
      <p:sp>
        <p:nvSpPr>
          <p:cNvPr id="22" name="Rectangle 21"/>
          <p:cNvSpPr/>
          <p:nvPr/>
        </p:nvSpPr>
        <p:spPr>
          <a:xfrm>
            <a:off x="748145" y="5347606"/>
            <a:ext cx="2632364" cy="1877437"/>
          </a:xfrm>
          <a:prstGeom prst="rect">
            <a:avLst/>
          </a:prstGeom>
        </p:spPr>
        <p:txBody>
          <a:bodyPr wrap="square">
            <a:spAutoFit/>
          </a:bodyPr>
          <a:lstStyle/>
          <a:p>
            <a:r>
              <a:rPr lang="en-US" sz="1400" dirty="0" smtClean="0"/>
              <a:t>English </a:t>
            </a:r>
            <a:r>
              <a:rPr lang="en-US" sz="1400" dirty="0"/>
              <a:t>forces regain control of New York. </a:t>
            </a:r>
            <a:r>
              <a:rPr lang="en-US" sz="1400" b="1" dirty="0"/>
              <a:t>Jacob </a:t>
            </a:r>
            <a:r>
              <a:rPr lang="en-US" sz="1400" b="1" dirty="0" err="1"/>
              <a:t>Leisler</a:t>
            </a:r>
            <a:r>
              <a:rPr lang="en-US" sz="1400" dirty="0"/>
              <a:t>, German trader who led a revolt in the name of William and Mary of England and seized control (1689), is caught, tried for treason, and hanged. </a:t>
            </a:r>
          </a:p>
          <a:p>
            <a:r>
              <a:rPr lang="en-US" dirty="0"/>
              <a:t>	</a:t>
            </a:r>
          </a:p>
        </p:txBody>
      </p:sp>
      <p:sp>
        <p:nvSpPr>
          <p:cNvPr id="23" name="Rectangle 22"/>
          <p:cNvSpPr/>
          <p:nvPr/>
        </p:nvSpPr>
        <p:spPr>
          <a:xfrm>
            <a:off x="6553200" y="5545658"/>
            <a:ext cx="2590800" cy="1107996"/>
          </a:xfrm>
          <a:prstGeom prst="rect">
            <a:avLst/>
          </a:prstGeom>
        </p:spPr>
        <p:txBody>
          <a:bodyPr wrap="square">
            <a:spAutoFit/>
          </a:bodyPr>
          <a:lstStyle/>
          <a:p>
            <a:r>
              <a:rPr lang="en-US" sz="1200" dirty="0" smtClean="0"/>
              <a:t>Ducking </a:t>
            </a:r>
            <a:r>
              <a:rPr lang="en-US" sz="1200" dirty="0"/>
              <a:t>stool, a form of punishment for scolds, is built in New York. Although not used frequently in New York, it is common in the South.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34636" y="2209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581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956524"/>
            <a:ext cx="1107996" cy="369332"/>
          </a:xfrm>
          <a:prstGeom prst="rect">
            <a:avLst/>
          </a:prstGeom>
        </p:spPr>
        <p:txBody>
          <a:bodyPr wrap="none">
            <a:spAutoFit/>
          </a:bodyPr>
          <a:lstStyle/>
          <a:p>
            <a:r>
              <a:rPr lang="en-US" b="1" dirty="0"/>
              <a:t>1692 </a:t>
            </a:r>
            <a:r>
              <a:rPr lang="en-US" dirty="0"/>
              <a:t>	</a:t>
            </a:r>
          </a:p>
        </p:txBody>
      </p:sp>
      <p:sp>
        <p:nvSpPr>
          <p:cNvPr id="3" name="Rectangle 2"/>
          <p:cNvSpPr/>
          <p:nvPr/>
        </p:nvSpPr>
        <p:spPr>
          <a:xfrm>
            <a:off x="6553200" y="609600"/>
            <a:ext cx="2590800" cy="1877437"/>
          </a:xfrm>
          <a:prstGeom prst="rect">
            <a:avLst/>
          </a:prstGeom>
        </p:spPr>
        <p:txBody>
          <a:bodyPr wrap="square">
            <a:spAutoFit/>
          </a:bodyPr>
          <a:lstStyle/>
          <a:p>
            <a:r>
              <a:rPr lang="en-US" sz="1400" dirty="0" smtClean="0"/>
              <a:t>Trials </a:t>
            </a:r>
            <a:r>
              <a:rPr lang="en-US" sz="1400" dirty="0"/>
              <a:t>for </a:t>
            </a:r>
            <a:r>
              <a:rPr lang="en-US" sz="1400" b="1" dirty="0"/>
              <a:t>witchcraft</a:t>
            </a:r>
            <a:r>
              <a:rPr lang="en-US" sz="1400" dirty="0"/>
              <a:t> begin in </a:t>
            </a:r>
            <a:r>
              <a:rPr lang="en-US" sz="1400" b="1" dirty="0"/>
              <a:t>Salem</a:t>
            </a:r>
            <a:r>
              <a:rPr lang="en-US" sz="1400" dirty="0"/>
              <a:t>, Mass. Of the 20 people condemned as witches, 18 are executed and two die in prison. </a:t>
            </a:r>
            <a:endParaRPr lang="en-US" sz="1400" dirty="0" smtClean="0"/>
          </a:p>
          <a:p>
            <a:endParaRPr lang="en-US" sz="1400" dirty="0"/>
          </a:p>
          <a:p>
            <a:r>
              <a:rPr lang="en-US" sz="1400" dirty="0" smtClean="0"/>
              <a:t>Maryland </a:t>
            </a:r>
            <a:r>
              <a:rPr lang="en-US" sz="1400" dirty="0"/>
              <a:t>officially recognizes the Church of England. </a:t>
            </a:r>
          </a:p>
          <a:p>
            <a:r>
              <a:rPr lang="en-US" dirty="0"/>
              <a:t>	</a:t>
            </a:r>
          </a:p>
        </p:txBody>
      </p:sp>
      <p:sp>
        <p:nvSpPr>
          <p:cNvPr id="4" name="Rectangle 3"/>
          <p:cNvSpPr/>
          <p:nvPr/>
        </p:nvSpPr>
        <p:spPr>
          <a:xfrm>
            <a:off x="-34636" y="2572589"/>
            <a:ext cx="796636" cy="646331"/>
          </a:xfrm>
          <a:prstGeom prst="rect">
            <a:avLst/>
          </a:prstGeom>
        </p:spPr>
        <p:txBody>
          <a:bodyPr wrap="square">
            <a:spAutoFit/>
          </a:bodyPr>
          <a:lstStyle/>
          <a:p>
            <a:r>
              <a:rPr lang="en-US" b="1" dirty="0"/>
              <a:t>1693 </a:t>
            </a:r>
            <a:r>
              <a:rPr lang="en-US" dirty="0"/>
              <a:t>	</a:t>
            </a:r>
          </a:p>
        </p:txBody>
      </p:sp>
      <p:sp>
        <p:nvSpPr>
          <p:cNvPr id="6" name="Rectangle 5"/>
          <p:cNvSpPr/>
          <p:nvPr/>
        </p:nvSpPr>
        <p:spPr>
          <a:xfrm>
            <a:off x="3325091" y="2487037"/>
            <a:ext cx="3228109" cy="738664"/>
          </a:xfrm>
          <a:prstGeom prst="rect">
            <a:avLst/>
          </a:prstGeom>
        </p:spPr>
        <p:txBody>
          <a:bodyPr wrap="square">
            <a:spAutoFit/>
          </a:bodyPr>
          <a:lstStyle/>
          <a:p>
            <a:r>
              <a:rPr lang="en-US" sz="1400" dirty="0" smtClean="0"/>
              <a:t>Bradford </a:t>
            </a:r>
            <a:r>
              <a:rPr lang="en-US" sz="1400" dirty="0"/>
              <a:t>established a printing press in New York. </a:t>
            </a:r>
          </a:p>
          <a:p>
            <a:r>
              <a:rPr lang="en-US" sz="1400" dirty="0"/>
              <a:t>	</a:t>
            </a:r>
          </a:p>
        </p:txBody>
      </p:sp>
      <p:sp>
        <p:nvSpPr>
          <p:cNvPr id="7" name="Rectangle 6"/>
          <p:cNvSpPr/>
          <p:nvPr/>
        </p:nvSpPr>
        <p:spPr>
          <a:xfrm>
            <a:off x="6553200" y="2231180"/>
            <a:ext cx="2556164" cy="1661993"/>
          </a:xfrm>
          <a:prstGeom prst="rect">
            <a:avLst/>
          </a:prstGeom>
        </p:spPr>
        <p:txBody>
          <a:bodyPr wrap="square">
            <a:spAutoFit/>
          </a:bodyPr>
          <a:lstStyle/>
          <a:p>
            <a:r>
              <a:rPr lang="en-US" sz="1400" dirty="0" smtClean="0"/>
              <a:t>William </a:t>
            </a:r>
            <a:r>
              <a:rPr lang="en-US" sz="1400" dirty="0"/>
              <a:t>and Mary College is founded in Virginia. </a:t>
            </a:r>
            <a:endParaRPr lang="en-US" sz="1400" dirty="0" smtClean="0"/>
          </a:p>
          <a:p>
            <a:endParaRPr lang="en-US" sz="1400" dirty="0"/>
          </a:p>
          <a:p>
            <a:r>
              <a:rPr lang="en-US" sz="1400" dirty="0" smtClean="0"/>
              <a:t>Postal </a:t>
            </a:r>
            <a:r>
              <a:rPr lang="en-US" sz="1400" dirty="0"/>
              <a:t>service is established between New York and Philadelphia. </a:t>
            </a:r>
          </a:p>
          <a:p>
            <a:r>
              <a:rPr lang="en-US" dirty="0"/>
              <a:t>	</a:t>
            </a:r>
          </a:p>
        </p:txBody>
      </p:sp>
      <p:sp>
        <p:nvSpPr>
          <p:cNvPr id="10" name="Rectangle 9"/>
          <p:cNvSpPr/>
          <p:nvPr/>
        </p:nvSpPr>
        <p:spPr>
          <a:xfrm>
            <a:off x="-27709" y="4038600"/>
            <a:ext cx="1107996" cy="369332"/>
          </a:xfrm>
          <a:prstGeom prst="rect">
            <a:avLst/>
          </a:prstGeom>
        </p:spPr>
        <p:txBody>
          <a:bodyPr wrap="none">
            <a:spAutoFit/>
          </a:bodyPr>
          <a:lstStyle/>
          <a:p>
            <a:r>
              <a:rPr lang="en-US" b="1" dirty="0"/>
              <a:t>1696 </a:t>
            </a:r>
            <a:r>
              <a:rPr lang="en-US" dirty="0"/>
              <a:t>	</a:t>
            </a:r>
          </a:p>
        </p:txBody>
      </p:sp>
      <p:sp>
        <p:nvSpPr>
          <p:cNvPr id="20" name="Rectangle 19"/>
          <p:cNvSpPr/>
          <p:nvPr/>
        </p:nvSpPr>
        <p:spPr>
          <a:xfrm>
            <a:off x="768927" y="3623101"/>
            <a:ext cx="2583873" cy="1015663"/>
          </a:xfrm>
          <a:prstGeom prst="rect">
            <a:avLst/>
          </a:prstGeom>
        </p:spPr>
        <p:txBody>
          <a:bodyPr wrap="square">
            <a:spAutoFit/>
          </a:bodyPr>
          <a:lstStyle/>
          <a:p>
            <a:r>
              <a:rPr lang="en-US" sz="1400" dirty="0" smtClean="0"/>
              <a:t>French </a:t>
            </a:r>
            <a:r>
              <a:rPr lang="en-US" sz="1400" dirty="0"/>
              <a:t>successfully hold Quebec against attacks by the English and Iroquois. </a:t>
            </a:r>
          </a:p>
          <a:p>
            <a:r>
              <a:rPr lang="en-US" dirty="0"/>
              <a:t>	</a:t>
            </a:r>
          </a:p>
        </p:txBody>
      </p:sp>
      <p:sp>
        <p:nvSpPr>
          <p:cNvPr id="21" name="Rectangle 20"/>
          <p:cNvSpPr/>
          <p:nvPr/>
        </p:nvSpPr>
        <p:spPr>
          <a:xfrm>
            <a:off x="6553200" y="3639372"/>
            <a:ext cx="2590800" cy="1169551"/>
          </a:xfrm>
          <a:prstGeom prst="rect">
            <a:avLst/>
          </a:prstGeom>
        </p:spPr>
        <p:txBody>
          <a:bodyPr wrap="square">
            <a:spAutoFit/>
          </a:bodyPr>
          <a:lstStyle/>
          <a:p>
            <a:r>
              <a:rPr lang="en-US" sz="1400" dirty="0" smtClean="0"/>
              <a:t>The </a:t>
            </a:r>
            <a:r>
              <a:rPr lang="en-US" sz="1400" dirty="0"/>
              <a:t>first book printed in new York is </a:t>
            </a:r>
            <a:r>
              <a:rPr lang="en-US" sz="1400" i="1" dirty="0"/>
              <a:t>Advice to a Young Gentleman Leaving the University </a:t>
            </a:r>
            <a:r>
              <a:rPr lang="en-US" sz="1400" dirty="0"/>
              <a:t>by Richard Lyon. </a:t>
            </a:r>
          </a:p>
          <a:p>
            <a:r>
              <a:rPr lang="en-US" sz="1400" dirty="0"/>
              <a:t>	</a:t>
            </a:r>
          </a:p>
        </p:txBody>
      </p:sp>
      <p:sp>
        <p:nvSpPr>
          <p:cNvPr id="22" name="Rectangle 21"/>
          <p:cNvSpPr/>
          <p:nvPr/>
        </p:nvSpPr>
        <p:spPr>
          <a:xfrm>
            <a:off x="-14038" y="5440003"/>
            <a:ext cx="796636" cy="646331"/>
          </a:xfrm>
          <a:prstGeom prst="rect">
            <a:avLst/>
          </a:prstGeom>
        </p:spPr>
        <p:txBody>
          <a:bodyPr wrap="square">
            <a:spAutoFit/>
          </a:bodyPr>
          <a:lstStyle/>
          <a:p>
            <a:r>
              <a:rPr lang="en-US" b="1" dirty="0"/>
              <a:t>1697 </a:t>
            </a:r>
            <a:r>
              <a:rPr lang="en-US" dirty="0"/>
              <a:t>	</a:t>
            </a:r>
          </a:p>
        </p:txBody>
      </p:sp>
      <p:sp>
        <p:nvSpPr>
          <p:cNvPr id="23" name="Rectangle 22"/>
          <p:cNvSpPr/>
          <p:nvPr/>
        </p:nvSpPr>
        <p:spPr>
          <a:xfrm>
            <a:off x="768927" y="5136177"/>
            <a:ext cx="2590800" cy="1231106"/>
          </a:xfrm>
          <a:prstGeom prst="rect">
            <a:avLst/>
          </a:prstGeom>
        </p:spPr>
        <p:txBody>
          <a:bodyPr wrap="square">
            <a:spAutoFit/>
          </a:bodyPr>
          <a:lstStyle/>
          <a:p>
            <a:r>
              <a:rPr lang="en-US" sz="1400" dirty="0" smtClean="0"/>
              <a:t>King </a:t>
            </a:r>
            <a:r>
              <a:rPr lang="en-US" sz="1400" dirty="0"/>
              <a:t>William’s War ends; Treaty of Ryswick restores all possessions to status quo before the war. </a:t>
            </a:r>
          </a:p>
          <a:p>
            <a:r>
              <a:rPr lang="en-US" dirty="0"/>
              <a:t>	</a:t>
            </a:r>
          </a:p>
        </p:txBody>
      </p:sp>
      <p:sp>
        <p:nvSpPr>
          <p:cNvPr id="24" name="Rectangle 23"/>
          <p:cNvSpPr/>
          <p:nvPr/>
        </p:nvSpPr>
        <p:spPr>
          <a:xfrm>
            <a:off x="6553200" y="4800600"/>
            <a:ext cx="2590800" cy="2308324"/>
          </a:xfrm>
          <a:prstGeom prst="rect">
            <a:avLst/>
          </a:prstGeom>
        </p:spPr>
        <p:txBody>
          <a:bodyPr wrap="square">
            <a:spAutoFit/>
          </a:bodyPr>
          <a:lstStyle/>
          <a:p>
            <a:r>
              <a:rPr lang="en-US" sz="1400" dirty="0" smtClean="0"/>
              <a:t>Smallpox </a:t>
            </a:r>
            <a:r>
              <a:rPr lang="en-US" sz="1400" dirty="0"/>
              <a:t>strikes Charleston, S. C. </a:t>
            </a:r>
            <a:endParaRPr lang="en-US" sz="1400" dirty="0" smtClean="0"/>
          </a:p>
          <a:p>
            <a:endParaRPr lang="en-US" sz="1400" dirty="0"/>
          </a:p>
          <a:p>
            <a:r>
              <a:rPr lang="en-US" sz="1400" dirty="0" smtClean="0"/>
              <a:t>Massachusetts </a:t>
            </a:r>
            <a:r>
              <a:rPr lang="en-US" sz="1400" dirty="0"/>
              <a:t>law provides that anyone denying the divine nature of the Bible can be imprisoned for 6 months, confined to a pillory, whipped, or have his tongue bored through with a hot iron.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981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962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009150"/>
            <a:ext cx="762000" cy="646331"/>
          </a:xfrm>
          <a:prstGeom prst="rect">
            <a:avLst/>
          </a:prstGeom>
        </p:spPr>
        <p:txBody>
          <a:bodyPr wrap="square">
            <a:spAutoFit/>
          </a:bodyPr>
          <a:lstStyle/>
          <a:p>
            <a:r>
              <a:rPr lang="en-US" b="1" dirty="0"/>
              <a:t>1698 </a:t>
            </a:r>
            <a:r>
              <a:rPr lang="en-US" dirty="0"/>
              <a:t>	</a:t>
            </a:r>
          </a:p>
        </p:txBody>
      </p:sp>
      <p:sp>
        <p:nvSpPr>
          <p:cNvPr id="3" name="Rectangle 2"/>
          <p:cNvSpPr/>
          <p:nvPr/>
        </p:nvSpPr>
        <p:spPr>
          <a:xfrm>
            <a:off x="3352800" y="639818"/>
            <a:ext cx="3200400" cy="738664"/>
          </a:xfrm>
          <a:prstGeom prst="rect">
            <a:avLst/>
          </a:prstGeom>
        </p:spPr>
        <p:txBody>
          <a:bodyPr wrap="square">
            <a:spAutoFit/>
          </a:bodyPr>
          <a:lstStyle/>
          <a:p>
            <a:r>
              <a:rPr lang="en-US" sz="1400" dirty="0" smtClean="0"/>
              <a:t>Colonies </a:t>
            </a:r>
            <a:r>
              <a:rPr lang="en-US" sz="1400" dirty="0"/>
              <a:t>offer prizes of tobacco to the colonists who produce the best linen. </a:t>
            </a:r>
          </a:p>
          <a:p>
            <a:r>
              <a:rPr lang="en-US" sz="1400" dirty="0"/>
              <a:t>	</a:t>
            </a:r>
          </a:p>
        </p:txBody>
      </p:sp>
      <p:sp>
        <p:nvSpPr>
          <p:cNvPr id="4" name="Rectangle 3"/>
          <p:cNvSpPr/>
          <p:nvPr/>
        </p:nvSpPr>
        <p:spPr>
          <a:xfrm>
            <a:off x="6553200" y="609600"/>
            <a:ext cx="2590800" cy="1477328"/>
          </a:xfrm>
          <a:prstGeom prst="rect">
            <a:avLst/>
          </a:prstGeom>
        </p:spPr>
        <p:txBody>
          <a:bodyPr wrap="square">
            <a:spAutoFit/>
          </a:bodyPr>
          <a:lstStyle/>
          <a:p>
            <a:r>
              <a:rPr lang="en-US" sz="1200" dirty="0" smtClean="0"/>
              <a:t>The </a:t>
            </a:r>
            <a:r>
              <a:rPr lang="en-US" sz="1200" dirty="0"/>
              <a:t>new edition of the </a:t>
            </a:r>
            <a:r>
              <a:rPr lang="en-US" sz="1200" i="1" dirty="0"/>
              <a:t>Bay Psalm Book </a:t>
            </a:r>
            <a:r>
              <a:rPr lang="en-US" sz="1200" dirty="0"/>
              <a:t>contains music for the first time–13 tunes, in 2-part harmony. It is the oldest existing music of American imprint. The tunes come from </a:t>
            </a:r>
            <a:r>
              <a:rPr lang="en-US" sz="1200" dirty="0" err="1"/>
              <a:t>Playford’s</a:t>
            </a:r>
            <a:r>
              <a:rPr lang="en-US" sz="1200" dirty="0"/>
              <a:t> book. </a:t>
            </a:r>
          </a:p>
          <a:p>
            <a:r>
              <a:rPr lang="en-US" dirty="0"/>
              <a:t>	</a:t>
            </a:r>
          </a:p>
        </p:txBody>
      </p:sp>
      <p:sp>
        <p:nvSpPr>
          <p:cNvPr id="6" name="Rectangle 5"/>
          <p:cNvSpPr/>
          <p:nvPr/>
        </p:nvSpPr>
        <p:spPr>
          <a:xfrm>
            <a:off x="0" y="2362200"/>
            <a:ext cx="762000" cy="646331"/>
          </a:xfrm>
          <a:prstGeom prst="rect">
            <a:avLst/>
          </a:prstGeom>
        </p:spPr>
        <p:txBody>
          <a:bodyPr wrap="square">
            <a:spAutoFit/>
          </a:bodyPr>
          <a:lstStyle/>
          <a:p>
            <a:r>
              <a:rPr lang="en-US" b="1" dirty="0"/>
              <a:t>1699 </a:t>
            </a:r>
            <a:r>
              <a:rPr lang="en-US" dirty="0"/>
              <a:t>	</a:t>
            </a:r>
          </a:p>
        </p:txBody>
      </p:sp>
      <p:sp>
        <p:nvSpPr>
          <p:cNvPr id="7" name="Rectangle 6"/>
          <p:cNvSpPr/>
          <p:nvPr/>
        </p:nvSpPr>
        <p:spPr>
          <a:xfrm>
            <a:off x="762000" y="1968127"/>
            <a:ext cx="2590800" cy="1384995"/>
          </a:xfrm>
          <a:prstGeom prst="rect">
            <a:avLst/>
          </a:prstGeom>
        </p:spPr>
        <p:txBody>
          <a:bodyPr wrap="square">
            <a:spAutoFit/>
          </a:bodyPr>
          <a:lstStyle/>
          <a:p>
            <a:r>
              <a:rPr lang="en-US" sz="1400" dirty="0" err="1" smtClean="0"/>
              <a:t>Sieur</a:t>
            </a:r>
            <a:r>
              <a:rPr lang="en-US" sz="1400" dirty="0" smtClean="0"/>
              <a:t> </a:t>
            </a:r>
            <a:r>
              <a:rPr lang="en-US" sz="1400" dirty="0" err="1"/>
              <a:t>d’Iberville</a:t>
            </a:r>
            <a:r>
              <a:rPr lang="en-US" sz="1400" dirty="0"/>
              <a:t> (Pierre le Moyne) founds Old Biloxi (now Ocean Springs, Miss.)–first permanent white settlement in the French territory of Louisiana. </a:t>
            </a:r>
          </a:p>
          <a:p>
            <a:r>
              <a:rPr lang="en-US" sz="1400" dirty="0"/>
              <a:t>	</a:t>
            </a:r>
          </a:p>
        </p:txBody>
      </p:sp>
      <p:sp>
        <p:nvSpPr>
          <p:cNvPr id="10" name="Rectangle 9"/>
          <p:cNvSpPr/>
          <p:nvPr/>
        </p:nvSpPr>
        <p:spPr>
          <a:xfrm>
            <a:off x="3352800" y="1968127"/>
            <a:ext cx="3200400" cy="1661993"/>
          </a:xfrm>
          <a:prstGeom prst="rect">
            <a:avLst/>
          </a:prstGeom>
        </p:spPr>
        <p:txBody>
          <a:bodyPr wrap="square">
            <a:spAutoFit/>
          </a:bodyPr>
          <a:lstStyle/>
          <a:p>
            <a:r>
              <a:rPr lang="en-US" sz="1400" dirty="0" smtClean="0"/>
              <a:t>Connecticut </a:t>
            </a:r>
            <a:r>
              <a:rPr lang="en-US" sz="1400" dirty="0"/>
              <a:t>exempts the New Haven Iron works from taxes for seven years. Such financial inducements are becoming common and do much to stimulate increased industrialization in the colonies. </a:t>
            </a:r>
          </a:p>
          <a:p>
            <a:r>
              <a:rPr lang="en-US" dirty="0"/>
              <a:t>	</a:t>
            </a:r>
          </a:p>
        </p:txBody>
      </p:sp>
      <p:sp>
        <p:nvSpPr>
          <p:cNvPr id="20" name="Rectangle 19"/>
          <p:cNvSpPr/>
          <p:nvPr/>
        </p:nvSpPr>
        <p:spPr>
          <a:xfrm>
            <a:off x="6553200" y="1958599"/>
            <a:ext cx="2590800" cy="2215991"/>
          </a:xfrm>
          <a:prstGeom prst="rect">
            <a:avLst/>
          </a:prstGeom>
        </p:spPr>
        <p:txBody>
          <a:bodyPr wrap="square">
            <a:spAutoFit/>
          </a:bodyPr>
          <a:lstStyle/>
          <a:p>
            <a:r>
              <a:rPr lang="en-US" sz="1200" dirty="0" smtClean="0"/>
              <a:t>Yellow </a:t>
            </a:r>
            <a:r>
              <a:rPr lang="en-US" sz="1200" dirty="0"/>
              <a:t>fever epidemic in Charleston, S. C., and Philadelphia kills nearly one sixth of the population. </a:t>
            </a:r>
            <a:endParaRPr lang="en-US" sz="1200" dirty="0" smtClean="0"/>
          </a:p>
          <a:p>
            <a:endParaRPr lang="en-US" sz="1200" dirty="0"/>
          </a:p>
          <a:p>
            <a:r>
              <a:rPr lang="en-US" sz="1200" dirty="0" smtClean="0"/>
              <a:t>Captain </a:t>
            </a:r>
            <a:r>
              <a:rPr lang="en-US" sz="1200" dirty="0"/>
              <a:t>Kidd, the notorious pirate, visits a friend in Narragansett, R. I., and leaves some treasure. Legend says that Kidd murdered a helper and buried him with the treasure to keep others away. </a:t>
            </a:r>
          </a:p>
          <a:p>
            <a:r>
              <a:rPr lang="en-US" dirty="0"/>
              <a:t>	</a:t>
            </a:r>
          </a:p>
        </p:txBody>
      </p:sp>
      <p:sp>
        <p:nvSpPr>
          <p:cNvPr id="21" name="Rectangle 20"/>
          <p:cNvSpPr/>
          <p:nvPr/>
        </p:nvSpPr>
        <p:spPr>
          <a:xfrm>
            <a:off x="0" y="4800600"/>
            <a:ext cx="762000" cy="646331"/>
          </a:xfrm>
          <a:prstGeom prst="rect">
            <a:avLst/>
          </a:prstGeom>
        </p:spPr>
        <p:txBody>
          <a:bodyPr wrap="square">
            <a:spAutoFit/>
          </a:bodyPr>
          <a:lstStyle/>
          <a:p>
            <a:r>
              <a:rPr lang="en-US" b="1" dirty="0"/>
              <a:t>1700 </a:t>
            </a:r>
            <a:r>
              <a:rPr lang="en-US" dirty="0"/>
              <a:t>	</a:t>
            </a:r>
          </a:p>
        </p:txBody>
      </p:sp>
      <p:sp>
        <p:nvSpPr>
          <p:cNvPr id="22" name="Rectangle 21"/>
          <p:cNvSpPr/>
          <p:nvPr/>
        </p:nvSpPr>
        <p:spPr>
          <a:xfrm>
            <a:off x="3352800" y="4523600"/>
            <a:ext cx="3200400" cy="1077218"/>
          </a:xfrm>
          <a:prstGeom prst="rect">
            <a:avLst/>
          </a:prstGeom>
        </p:spPr>
        <p:txBody>
          <a:bodyPr wrap="square">
            <a:spAutoFit/>
          </a:bodyPr>
          <a:lstStyle/>
          <a:p>
            <a:endParaRPr lang="en-US" dirty="0"/>
          </a:p>
          <a:p>
            <a:r>
              <a:rPr lang="en-US" sz="1400" dirty="0"/>
              <a:t>Whaling increases along the New England coast. </a:t>
            </a:r>
          </a:p>
          <a:p>
            <a:r>
              <a:rPr lang="en-US" dirty="0"/>
              <a:t>	</a:t>
            </a:r>
          </a:p>
        </p:txBody>
      </p:sp>
      <p:sp>
        <p:nvSpPr>
          <p:cNvPr id="23" name="Rectangle 22"/>
          <p:cNvSpPr/>
          <p:nvPr/>
        </p:nvSpPr>
        <p:spPr>
          <a:xfrm>
            <a:off x="6587836" y="3962400"/>
            <a:ext cx="2556164" cy="2739211"/>
          </a:xfrm>
          <a:prstGeom prst="rect">
            <a:avLst/>
          </a:prstGeom>
        </p:spPr>
        <p:txBody>
          <a:bodyPr wrap="square">
            <a:spAutoFit/>
          </a:bodyPr>
          <a:lstStyle/>
          <a:p>
            <a:r>
              <a:rPr lang="en-US" sz="1400" dirty="0" smtClean="0"/>
              <a:t>Samuel </a:t>
            </a:r>
            <a:r>
              <a:rPr lang="en-US" sz="1400" dirty="0"/>
              <a:t>Sewall writes </a:t>
            </a:r>
            <a:r>
              <a:rPr lang="en-US" sz="1400" i="1" dirty="0"/>
              <a:t>The Selling of Joseph</a:t>
            </a:r>
            <a:r>
              <a:rPr lang="en-US" sz="1400" dirty="0"/>
              <a:t>, an anti-slavery tract. </a:t>
            </a:r>
          </a:p>
          <a:p>
            <a:endParaRPr lang="en-US" sz="1400" dirty="0"/>
          </a:p>
          <a:p>
            <a:r>
              <a:rPr lang="en-US" sz="1400" dirty="0" smtClean="0"/>
              <a:t> </a:t>
            </a:r>
            <a:r>
              <a:rPr lang="en-US" sz="1400" b="1" dirty="0"/>
              <a:t>Approximately 275,000 people live in the Colonies. Boston, the largest city, has about 7000 inhabitants; New York, 5000; Newport, R. I., fewer than 2000. 250 families live in Charleston, S. C., and Philadelphia has about 700 houses.</a:t>
            </a:r>
            <a:endParaRPr lang="en-US" sz="1400" dirty="0"/>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45477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648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923330"/>
          </a:xfrm>
          <a:prstGeom prst="rect">
            <a:avLst/>
          </a:prstGeom>
        </p:spPr>
        <p:txBody>
          <a:bodyPr wrap="square">
            <a:spAutoFit/>
          </a:bodyPr>
          <a:lstStyle/>
          <a:p>
            <a:endParaRPr lang="en-US" dirty="0"/>
          </a:p>
          <a:p>
            <a:r>
              <a:rPr lang="en-US" dirty="0"/>
              <a:t> </a:t>
            </a:r>
            <a:r>
              <a:rPr lang="en-US" b="1" dirty="0"/>
              <a:t>1701 </a:t>
            </a:r>
            <a:r>
              <a:rPr lang="en-US" dirty="0"/>
              <a:t>	</a:t>
            </a:r>
          </a:p>
        </p:txBody>
      </p:sp>
      <p:sp>
        <p:nvSpPr>
          <p:cNvPr id="3" name="Rectangle 2"/>
          <p:cNvSpPr/>
          <p:nvPr/>
        </p:nvSpPr>
        <p:spPr>
          <a:xfrm>
            <a:off x="762000" y="638889"/>
            <a:ext cx="2590800" cy="1815882"/>
          </a:xfrm>
          <a:prstGeom prst="rect">
            <a:avLst/>
          </a:prstGeom>
        </p:spPr>
        <p:txBody>
          <a:bodyPr wrap="square">
            <a:spAutoFit/>
          </a:bodyPr>
          <a:lstStyle/>
          <a:p>
            <a:r>
              <a:rPr lang="en-US" sz="1400" dirty="0" smtClean="0"/>
              <a:t>Antoine </a:t>
            </a:r>
            <a:r>
              <a:rPr lang="en-US" sz="1400" dirty="0"/>
              <a:t>de la </a:t>
            </a:r>
            <a:r>
              <a:rPr lang="en-US" sz="1400" dirty="0" err="1"/>
              <a:t>Mothe</a:t>
            </a:r>
            <a:r>
              <a:rPr lang="en-US" sz="1400" dirty="0"/>
              <a:t> Cadillac, with a band of French colonists, establishes Fort Pontchartrain (now Detroit, Mich.). French soon guild other forts and fur-trading posts in Michigan and Illinois region. </a:t>
            </a:r>
          </a:p>
          <a:p>
            <a:r>
              <a:rPr lang="en-US" sz="1400" dirty="0"/>
              <a:t>	</a:t>
            </a:r>
          </a:p>
        </p:txBody>
      </p:sp>
      <p:sp>
        <p:nvSpPr>
          <p:cNvPr id="4" name="Rectangle 3"/>
          <p:cNvSpPr/>
          <p:nvPr/>
        </p:nvSpPr>
        <p:spPr>
          <a:xfrm>
            <a:off x="6573982" y="609600"/>
            <a:ext cx="2570018" cy="2092881"/>
          </a:xfrm>
          <a:prstGeom prst="rect">
            <a:avLst/>
          </a:prstGeom>
        </p:spPr>
        <p:txBody>
          <a:bodyPr wrap="square">
            <a:spAutoFit/>
          </a:bodyPr>
          <a:lstStyle/>
          <a:p>
            <a:r>
              <a:rPr lang="en-US" sz="1400" dirty="0" smtClean="0"/>
              <a:t>An </a:t>
            </a:r>
            <a:r>
              <a:rPr lang="en-US" sz="1400" dirty="0"/>
              <a:t>anonymous writer calling himself “An American” publishes, in London, </a:t>
            </a:r>
            <a:r>
              <a:rPr lang="en-US" sz="1400" i="1" dirty="0"/>
              <a:t>An Essay Upon the Government of the English Plantations on the Continent of America</a:t>
            </a:r>
            <a:r>
              <a:rPr lang="en-US" sz="1400" dirty="0"/>
              <a:t>, which includes a proposed plan for a union of the colonies. </a:t>
            </a:r>
          </a:p>
          <a:p>
            <a:r>
              <a:rPr lang="en-US" dirty="0"/>
              <a:t>	</a:t>
            </a:r>
          </a:p>
        </p:txBody>
      </p:sp>
      <p:sp>
        <p:nvSpPr>
          <p:cNvPr id="6" name="Rectangle 5"/>
          <p:cNvSpPr/>
          <p:nvPr/>
        </p:nvSpPr>
        <p:spPr>
          <a:xfrm>
            <a:off x="6927" y="2819400"/>
            <a:ext cx="755073" cy="923330"/>
          </a:xfrm>
          <a:prstGeom prst="rect">
            <a:avLst/>
          </a:prstGeom>
        </p:spPr>
        <p:txBody>
          <a:bodyPr wrap="square">
            <a:spAutoFit/>
          </a:bodyPr>
          <a:lstStyle/>
          <a:p>
            <a:endParaRPr lang="en-US" dirty="0"/>
          </a:p>
          <a:p>
            <a:r>
              <a:rPr lang="en-US" dirty="0"/>
              <a:t> </a:t>
            </a:r>
            <a:r>
              <a:rPr lang="en-US" b="1" dirty="0"/>
              <a:t>1702 </a:t>
            </a:r>
            <a:r>
              <a:rPr lang="en-US" dirty="0"/>
              <a:t>	</a:t>
            </a:r>
          </a:p>
        </p:txBody>
      </p:sp>
      <p:sp>
        <p:nvSpPr>
          <p:cNvPr id="7" name="Rectangle 6"/>
          <p:cNvSpPr/>
          <p:nvPr/>
        </p:nvSpPr>
        <p:spPr>
          <a:xfrm>
            <a:off x="762000" y="2696289"/>
            <a:ext cx="2590800" cy="1169551"/>
          </a:xfrm>
          <a:prstGeom prst="rect">
            <a:avLst/>
          </a:prstGeom>
        </p:spPr>
        <p:txBody>
          <a:bodyPr wrap="square">
            <a:spAutoFit/>
          </a:bodyPr>
          <a:lstStyle/>
          <a:p>
            <a:r>
              <a:rPr lang="en-US" sz="1400" b="1" dirty="0" smtClean="0"/>
              <a:t>Queen </a:t>
            </a:r>
            <a:r>
              <a:rPr lang="en-US" sz="1400" b="1" dirty="0"/>
              <a:t>Anne’s War </a:t>
            </a:r>
            <a:r>
              <a:rPr lang="en-US" sz="1400" dirty="0"/>
              <a:t>begins; England fights France and Spain for control of territory. English sack and burn St. Augustine, Fla. </a:t>
            </a:r>
          </a:p>
          <a:p>
            <a:r>
              <a:rPr lang="en-US" sz="1400" dirty="0"/>
              <a:t>	</a:t>
            </a:r>
          </a:p>
        </p:txBody>
      </p:sp>
      <p:sp>
        <p:nvSpPr>
          <p:cNvPr id="10" name="Rectangle 9"/>
          <p:cNvSpPr/>
          <p:nvPr/>
        </p:nvSpPr>
        <p:spPr>
          <a:xfrm>
            <a:off x="6573982" y="2482680"/>
            <a:ext cx="2667000" cy="2339102"/>
          </a:xfrm>
          <a:prstGeom prst="rect">
            <a:avLst/>
          </a:prstGeom>
        </p:spPr>
        <p:txBody>
          <a:bodyPr wrap="square">
            <a:spAutoFit/>
          </a:bodyPr>
          <a:lstStyle/>
          <a:p>
            <a:r>
              <a:rPr lang="en-US" sz="1200" dirty="0" smtClean="0"/>
              <a:t>To </a:t>
            </a:r>
            <a:r>
              <a:rPr lang="en-US" sz="1200" dirty="0"/>
              <a:t>combat delinquency in Massachusetts, Cotton Mather forms the “Society for the Suppression of Disorders,” a sort of vigilante committee to keep an eye and ear open for swearing, blaspheming, and patronage of bawdy houses. </a:t>
            </a:r>
          </a:p>
          <a:p>
            <a:endParaRPr lang="en-US" sz="1200" dirty="0" smtClean="0"/>
          </a:p>
          <a:p>
            <a:r>
              <a:rPr lang="en-US" sz="1200" dirty="0" smtClean="0"/>
              <a:t>Act </a:t>
            </a:r>
            <a:r>
              <a:rPr lang="en-US" sz="1200" dirty="0"/>
              <a:t>of Establishment in Maryland officially recognizes the Church of England. </a:t>
            </a:r>
          </a:p>
          <a:p>
            <a:r>
              <a:rPr lang="en-US" sz="1400" dirty="0"/>
              <a:t>	</a:t>
            </a:r>
          </a:p>
        </p:txBody>
      </p:sp>
      <p:sp>
        <p:nvSpPr>
          <p:cNvPr id="20" name="Rectangle 19"/>
          <p:cNvSpPr/>
          <p:nvPr/>
        </p:nvSpPr>
        <p:spPr>
          <a:xfrm>
            <a:off x="6927" y="4793873"/>
            <a:ext cx="755073" cy="923330"/>
          </a:xfrm>
          <a:prstGeom prst="rect">
            <a:avLst/>
          </a:prstGeom>
        </p:spPr>
        <p:txBody>
          <a:bodyPr wrap="square">
            <a:spAutoFit/>
          </a:bodyPr>
          <a:lstStyle/>
          <a:p>
            <a:endParaRPr lang="en-US" dirty="0"/>
          </a:p>
          <a:p>
            <a:r>
              <a:rPr lang="en-US" dirty="0"/>
              <a:t> </a:t>
            </a:r>
            <a:r>
              <a:rPr lang="en-US" b="1" dirty="0"/>
              <a:t>1703 </a:t>
            </a:r>
            <a:r>
              <a:rPr lang="en-US" dirty="0"/>
              <a:t>	</a:t>
            </a:r>
          </a:p>
        </p:txBody>
      </p:sp>
      <p:sp>
        <p:nvSpPr>
          <p:cNvPr id="21" name="Rectangle 20"/>
          <p:cNvSpPr/>
          <p:nvPr/>
        </p:nvSpPr>
        <p:spPr>
          <a:xfrm>
            <a:off x="762000" y="4648200"/>
            <a:ext cx="2590800" cy="1015663"/>
          </a:xfrm>
          <a:prstGeom prst="rect">
            <a:avLst/>
          </a:prstGeom>
        </p:spPr>
        <p:txBody>
          <a:bodyPr wrap="square">
            <a:spAutoFit/>
          </a:bodyPr>
          <a:lstStyle/>
          <a:p>
            <a:r>
              <a:rPr lang="en-US" sz="1400" dirty="0" smtClean="0"/>
              <a:t>Quaker </a:t>
            </a:r>
            <a:r>
              <a:rPr lang="en-US" sz="1400" dirty="0"/>
              <a:t>colony of Pennsylvania gives three Delaware counties the right to a separate assembly. </a:t>
            </a:r>
          </a:p>
          <a:p>
            <a:r>
              <a:rPr lang="en-US" dirty="0"/>
              <a:t>	</a:t>
            </a:r>
          </a:p>
        </p:txBody>
      </p:sp>
      <p:sp>
        <p:nvSpPr>
          <p:cNvPr id="22" name="Rectangle 21"/>
          <p:cNvSpPr/>
          <p:nvPr/>
        </p:nvSpPr>
        <p:spPr>
          <a:xfrm>
            <a:off x="6567055" y="4657774"/>
            <a:ext cx="2653145" cy="1661993"/>
          </a:xfrm>
          <a:prstGeom prst="rect">
            <a:avLst/>
          </a:prstGeom>
        </p:spPr>
        <p:txBody>
          <a:bodyPr wrap="square">
            <a:spAutoFit/>
          </a:bodyPr>
          <a:lstStyle/>
          <a:p>
            <a:r>
              <a:rPr lang="en-US" sz="1200" dirty="0" smtClean="0"/>
              <a:t>First </a:t>
            </a:r>
            <a:r>
              <a:rPr lang="en-US" sz="1200" dirty="0"/>
              <a:t>professional actors to perform in the colonies present a play in Charleston, S. C. </a:t>
            </a:r>
          </a:p>
          <a:p>
            <a:endParaRPr lang="en-US" sz="1200" dirty="0" smtClean="0"/>
          </a:p>
          <a:p>
            <a:r>
              <a:rPr lang="en-US" sz="1200" dirty="0" smtClean="0"/>
              <a:t>Instrumental </a:t>
            </a:r>
            <a:r>
              <a:rPr lang="en-US" sz="1200" dirty="0"/>
              <a:t>and organ music flourishes in some colonies of Pennsylvania.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6927" y="2362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886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5638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0" name="Rectangle 19"/>
          <p:cNvSpPr/>
          <p:nvPr/>
        </p:nvSpPr>
        <p:spPr>
          <a:xfrm>
            <a:off x="762000" y="609600"/>
            <a:ext cx="2590800" cy="1569660"/>
          </a:xfrm>
          <a:prstGeom prst="rect">
            <a:avLst/>
          </a:prstGeom>
        </p:spPr>
        <p:txBody>
          <a:bodyPr wrap="square">
            <a:spAutoFit/>
          </a:bodyPr>
          <a:lstStyle/>
          <a:p>
            <a:r>
              <a:rPr lang="en-US" sz="1200" dirty="0" smtClean="0"/>
              <a:t>French </a:t>
            </a:r>
            <a:r>
              <a:rPr lang="en-US" sz="1200" dirty="0"/>
              <a:t>and Indians massacre 50 men, women, and children at Deerfield, Mass., and carry off more than 100 others. </a:t>
            </a:r>
            <a:endParaRPr lang="en-US" sz="1200" dirty="0" smtClean="0"/>
          </a:p>
          <a:p>
            <a:endParaRPr lang="en-US" sz="1200" dirty="0"/>
          </a:p>
          <a:p>
            <a:r>
              <a:rPr lang="en-US" sz="1200" dirty="0"/>
              <a:t>English colonial forces attack the French fort of Port Royal, Nova Scotia. </a:t>
            </a:r>
          </a:p>
          <a:p>
            <a:r>
              <a:rPr lang="en-US" sz="1200" dirty="0"/>
              <a:t>	</a:t>
            </a:r>
          </a:p>
        </p:txBody>
      </p:sp>
      <p:sp>
        <p:nvSpPr>
          <p:cNvPr id="21" name="Rectangle 20"/>
          <p:cNvSpPr/>
          <p:nvPr/>
        </p:nvSpPr>
        <p:spPr>
          <a:xfrm>
            <a:off x="6927" y="932765"/>
            <a:ext cx="755073" cy="923330"/>
          </a:xfrm>
          <a:prstGeom prst="rect">
            <a:avLst/>
          </a:prstGeom>
        </p:spPr>
        <p:txBody>
          <a:bodyPr wrap="square">
            <a:spAutoFit/>
          </a:bodyPr>
          <a:lstStyle/>
          <a:p>
            <a:endParaRPr lang="en-US" dirty="0"/>
          </a:p>
          <a:p>
            <a:r>
              <a:rPr lang="en-US" dirty="0"/>
              <a:t> </a:t>
            </a:r>
            <a:r>
              <a:rPr lang="en-US" b="1" dirty="0" smtClean="0"/>
              <a:t>1704 </a:t>
            </a:r>
            <a:r>
              <a:rPr lang="en-US" dirty="0"/>
              <a:t>	</a:t>
            </a:r>
          </a:p>
        </p:txBody>
      </p:sp>
      <p:sp>
        <p:nvSpPr>
          <p:cNvPr id="2" name="Rectangle 1"/>
          <p:cNvSpPr/>
          <p:nvPr/>
        </p:nvSpPr>
        <p:spPr>
          <a:xfrm>
            <a:off x="6553200" y="609600"/>
            <a:ext cx="2590800" cy="1938992"/>
          </a:xfrm>
          <a:prstGeom prst="rect">
            <a:avLst/>
          </a:prstGeom>
        </p:spPr>
        <p:txBody>
          <a:bodyPr wrap="square">
            <a:spAutoFit/>
          </a:bodyPr>
          <a:lstStyle/>
          <a:p>
            <a:r>
              <a:rPr lang="en-US" sz="1200" dirty="0" smtClean="0"/>
              <a:t>First </a:t>
            </a:r>
            <a:r>
              <a:rPr lang="en-US" sz="1200" dirty="0"/>
              <a:t>continuous newspaper, the </a:t>
            </a:r>
            <a:r>
              <a:rPr lang="en-US" sz="1200" i="1" dirty="0"/>
              <a:t>News-Letter</a:t>
            </a:r>
            <a:r>
              <a:rPr lang="en-US" sz="1200" dirty="0"/>
              <a:t>, is printed in Boston. </a:t>
            </a:r>
            <a:endParaRPr lang="en-US" sz="1200" dirty="0" smtClean="0"/>
          </a:p>
          <a:p>
            <a:endParaRPr lang="en-US" sz="1200" dirty="0"/>
          </a:p>
          <a:p>
            <a:r>
              <a:rPr lang="en-US" sz="1200" dirty="0" smtClean="0"/>
              <a:t>Ministers </a:t>
            </a:r>
            <a:r>
              <a:rPr lang="en-US" sz="1200" dirty="0"/>
              <a:t>in Maryland have the right to separate a man and a woman if the minister disapproves of her. If the man does not obey, he can be brought into court, and, if convicted, can be fined, or whipped until blood begins to flow. </a:t>
            </a:r>
          </a:p>
          <a:p>
            <a:r>
              <a:rPr lang="en-US" sz="1200" dirty="0"/>
              <a:t>	</a:t>
            </a:r>
          </a:p>
        </p:txBody>
      </p:sp>
      <p:sp>
        <p:nvSpPr>
          <p:cNvPr id="3" name="Rectangle 2"/>
          <p:cNvSpPr/>
          <p:nvPr/>
        </p:nvSpPr>
        <p:spPr>
          <a:xfrm>
            <a:off x="13854" y="2667000"/>
            <a:ext cx="755073" cy="923330"/>
          </a:xfrm>
          <a:prstGeom prst="rect">
            <a:avLst/>
          </a:prstGeom>
        </p:spPr>
        <p:txBody>
          <a:bodyPr wrap="square">
            <a:spAutoFit/>
          </a:bodyPr>
          <a:lstStyle/>
          <a:p>
            <a:endParaRPr lang="en-US" dirty="0"/>
          </a:p>
          <a:p>
            <a:r>
              <a:rPr lang="en-US" dirty="0"/>
              <a:t> </a:t>
            </a:r>
            <a:r>
              <a:rPr lang="en-US" b="1" dirty="0"/>
              <a:t>1705 </a:t>
            </a:r>
            <a:r>
              <a:rPr lang="en-US" dirty="0"/>
              <a:t>	</a:t>
            </a:r>
          </a:p>
        </p:txBody>
      </p:sp>
      <p:sp>
        <p:nvSpPr>
          <p:cNvPr id="4" name="Rectangle 3"/>
          <p:cNvSpPr/>
          <p:nvPr/>
        </p:nvSpPr>
        <p:spPr>
          <a:xfrm>
            <a:off x="789709" y="2797191"/>
            <a:ext cx="2583873" cy="923330"/>
          </a:xfrm>
          <a:prstGeom prst="rect">
            <a:avLst/>
          </a:prstGeom>
        </p:spPr>
        <p:txBody>
          <a:bodyPr wrap="square">
            <a:spAutoFit/>
          </a:bodyPr>
          <a:lstStyle/>
          <a:p>
            <a:r>
              <a:rPr lang="en-US" sz="1200" dirty="0" smtClean="0"/>
              <a:t>Virginia’s </a:t>
            </a:r>
            <a:r>
              <a:rPr lang="en-US" sz="1200" dirty="0"/>
              <a:t>slavery act </a:t>
            </a:r>
            <a:r>
              <a:rPr lang="en-US" sz="1200" dirty="0" smtClean="0"/>
              <a:t>states </a:t>
            </a:r>
            <a:r>
              <a:rPr lang="en-US" sz="1200" dirty="0"/>
              <a:t>all imported Negroes are to be life-long slaves unless they are Christians. </a:t>
            </a:r>
          </a:p>
          <a:p>
            <a:r>
              <a:rPr lang="en-US" dirty="0"/>
              <a:t>	</a:t>
            </a:r>
          </a:p>
        </p:txBody>
      </p:sp>
      <p:sp>
        <p:nvSpPr>
          <p:cNvPr id="6" name="Rectangle 5"/>
          <p:cNvSpPr/>
          <p:nvPr/>
        </p:nvSpPr>
        <p:spPr>
          <a:xfrm>
            <a:off x="6553200" y="2381693"/>
            <a:ext cx="2597727" cy="1754326"/>
          </a:xfrm>
          <a:prstGeom prst="rect">
            <a:avLst/>
          </a:prstGeom>
        </p:spPr>
        <p:txBody>
          <a:bodyPr wrap="square">
            <a:spAutoFit/>
          </a:bodyPr>
          <a:lstStyle/>
          <a:p>
            <a:r>
              <a:rPr lang="en-US" sz="1200" dirty="0" smtClean="0"/>
              <a:t>Thomas </a:t>
            </a:r>
            <a:r>
              <a:rPr lang="en-US" sz="1200" dirty="0"/>
              <a:t>Odell of Boston, arrested for counterfeiting the new pound note, is sentenced to pay a fine and to spend a year in jail. Counterfeiting is a new crime since paper money is just coming into use. </a:t>
            </a:r>
          </a:p>
          <a:p>
            <a:r>
              <a:rPr lang="en-US" sz="1200" dirty="0"/>
              <a:t>3.Anglican Church is established by law in North Carolina. </a:t>
            </a:r>
          </a:p>
          <a:p>
            <a:r>
              <a:rPr lang="en-US" sz="1200" dirty="0"/>
              <a:t>	</a:t>
            </a:r>
          </a:p>
        </p:txBody>
      </p:sp>
      <p:sp>
        <p:nvSpPr>
          <p:cNvPr id="7" name="Rectangle 6"/>
          <p:cNvSpPr/>
          <p:nvPr/>
        </p:nvSpPr>
        <p:spPr>
          <a:xfrm>
            <a:off x="-6927" y="4343400"/>
            <a:ext cx="775854" cy="923330"/>
          </a:xfrm>
          <a:prstGeom prst="rect">
            <a:avLst/>
          </a:prstGeom>
        </p:spPr>
        <p:txBody>
          <a:bodyPr wrap="square">
            <a:spAutoFit/>
          </a:bodyPr>
          <a:lstStyle/>
          <a:p>
            <a:endParaRPr lang="en-US" dirty="0"/>
          </a:p>
          <a:p>
            <a:r>
              <a:rPr lang="en-US" dirty="0"/>
              <a:t> </a:t>
            </a:r>
            <a:r>
              <a:rPr lang="en-US" b="1" dirty="0"/>
              <a:t>1706 </a:t>
            </a:r>
            <a:r>
              <a:rPr lang="en-US" dirty="0"/>
              <a:t>	</a:t>
            </a:r>
          </a:p>
        </p:txBody>
      </p:sp>
      <p:sp>
        <p:nvSpPr>
          <p:cNvPr id="10" name="Rectangle 9"/>
          <p:cNvSpPr/>
          <p:nvPr/>
        </p:nvSpPr>
        <p:spPr>
          <a:xfrm>
            <a:off x="768927" y="3886200"/>
            <a:ext cx="2604655" cy="1938992"/>
          </a:xfrm>
          <a:prstGeom prst="rect">
            <a:avLst/>
          </a:prstGeom>
        </p:spPr>
        <p:txBody>
          <a:bodyPr wrap="square">
            <a:spAutoFit/>
          </a:bodyPr>
          <a:lstStyle/>
          <a:p>
            <a:r>
              <a:rPr lang="en-US" sz="1200" dirty="0" smtClean="0"/>
              <a:t>Invading </a:t>
            </a:r>
            <a:r>
              <a:rPr lang="en-US" sz="1200" dirty="0"/>
              <a:t>Spanish-French flotilla is driven out of the harbor at Charleston, S. C. </a:t>
            </a:r>
            <a:endParaRPr lang="en-US" sz="1200" dirty="0" smtClean="0"/>
          </a:p>
          <a:p>
            <a:endParaRPr lang="en-US" sz="1200" dirty="0"/>
          </a:p>
          <a:p>
            <a:r>
              <a:rPr lang="en-US" sz="1200" dirty="0" smtClean="0"/>
              <a:t>Customhouse </a:t>
            </a:r>
            <a:r>
              <a:rPr lang="en-US" sz="1200" dirty="0"/>
              <a:t>(government office for collecting revenue) is built at Yorktown, Va.–port of entry for New York, Philadelphia, and other northern towns. </a:t>
            </a:r>
          </a:p>
          <a:p>
            <a:r>
              <a:rPr lang="en-US" sz="1200" dirty="0"/>
              <a:t>	</a:t>
            </a:r>
          </a:p>
        </p:txBody>
      </p:sp>
      <p:sp>
        <p:nvSpPr>
          <p:cNvPr id="22" name="Rectangle 21"/>
          <p:cNvSpPr/>
          <p:nvPr/>
        </p:nvSpPr>
        <p:spPr>
          <a:xfrm>
            <a:off x="6553200" y="3902793"/>
            <a:ext cx="2597727" cy="2508379"/>
          </a:xfrm>
          <a:prstGeom prst="rect">
            <a:avLst/>
          </a:prstGeom>
        </p:spPr>
        <p:txBody>
          <a:bodyPr wrap="square">
            <a:spAutoFit/>
          </a:bodyPr>
          <a:lstStyle/>
          <a:p>
            <a:r>
              <a:rPr lang="en-US" sz="1100" dirty="0" smtClean="0"/>
              <a:t>Hunting season on deer is limited on Long Island, N. Y., because continued hunting has almost eliminated them. </a:t>
            </a:r>
          </a:p>
          <a:p>
            <a:endParaRPr lang="en-US" sz="1100" dirty="0" smtClean="0"/>
          </a:p>
          <a:p>
            <a:r>
              <a:rPr lang="en-US" sz="1100" dirty="0" smtClean="0"/>
              <a:t>First Anglican parish is established in Connecticut. </a:t>
            </a:r>
          </a:p>
          <a:p>
            <a:endParaRPr lang="en-US" sz="1100" dirty="0" smtClean="0"/>
          </a:p>
          <a:p>
            <a:r>
              <a:rPr lang="en-US" sz="1100" dirty="0" smtClean="0"/>
              <a:t>First Presbytery, an organization of the </a:t>
            </a:r>
          </a:p>
          <a:p>
            <a:r>
              <a:rPr lang="en-US" sz="1100" dirty="0" smtClean="0"/>
              <a:t>Presbyterian Church, is established in Philadelphia. </a:t>
            </a:r>
          </a:p>
          <a:p>
            <a:r>
              <a:rPr lang="en-US" sz="1100" dirty="0" smtClean="0"/>
              <a:t>	</a:t>
            </a:r>
          </a:p>
          <a:p>
            <a:endParaRPr lang="en-US" dirty="0" smtClean="0"/>
          </a:p>
          <a:p>
            <a:r>
              <a:rPr lang="en-US" dirty="0" smtClean="0"/>
              <a:t>	</a:t>
            </a:r>
            <a:endParaRPr lang="en-US" dirty="0"/>
          </a:p>
        </p:txBody>
      </p:sp>
      <p:sp>
        <p:nvSpPr>
          <p:cNvPr id="23" name="Rectangle 22"/>
          <p:cNvSpPr/>
          <p:nvPr/>
        </p:nvSpPr>
        <p:spPr>
          <a:xfrm>
            <a:off x="-6927" y="6044210"/>
            <a:ext cx="768927" cy="646331"/>
          </a:xfrm>
          <a:prstGeom prst="rect">
            <a:avLst/>
          </a:prstGeom>
        </p:spPr>
        <p:txBody>
          <a:bodyPr wrap="square">
            <a:spAutoFit/>
          </a:bodyPr>
          <a:lstStyle/>
          <a:p>
            <a:r>
              <a:rPr lang="en-US" b="1" dirty="0"/>
              <a:t>1707 </a:t>
            </a:r>
            <a:r>
              <a:rPr lang="en-US" dirty="0"/>
              <a:t>	</a:t>
            </a:r>
          </a:p>
        </p:txBody>
      </p:sp>
      <p:sp>
        <p:nvSpPr>
          <p:cNvPr id="24" name="Rectangle 23"/>
          <p:cNvSpPr/>
          <p:nvPr/>
        </p:nvSpPr>
        <p:spPr>
          <a:xfrm>
            <a:off x="751609" y="5750004"/>
            <a:ext cx="2611582" cy="1107996"/>
          </a:xfrm>
          <a:prstGeom prst="rect">
            <a:avLst/>
          </a:prstGeom>
        </p:spPr>
        <p:txBody>
          <a:bodyPr wrap="square">
            <a:spAutoFit/>
          </a:bodyPr>
          <a:lstStyle/>
          <a:p>
            <a:r>
              <a:rPr lang="en-US" sz="1200" dirty="0" smtClean="0"/>
              <a:t>English </a:t>
            </a:r>
            <a:r>
              <a:rPr lang="en-US" sz="1200" dirty="0"/>
              <a:t>expedition tries to capture the French colony of Acadia (now Nova Scotia, New Brunswick, and Prince Edward Island). </a:t>
            </a:r>
          </a:p>
          <a:p>
            <a:r>
              <a:rPr lang="en-US" dirty="0"/>
              <a:t>	</a:t>
            </a:r>
          </a:p>
        </p:txBody>
      </p:sp>
      <p:sp>
        <p:nvSpPr>
          <p:cNvPr id="25" name="Rectangle 24"/>
          <p:cNvSpPr/>
          <p:nvPr/>
        </p:nvSpPr>
        <p:spPr>
          <a:xfrm>
            <a:off x="6553200" y="5857174"/>
            <a:ext cx="2590800" cy="738664"/>
          </a:xfrm>
          <a:prstGeom prst="rect">
            <a:avLst/>
          </a:prstGeom>
        </p:spPr>
        <p:txBody>
          <a:bodyPr wrap="square">
            <a:spAutoFit/>
          </a:bodyPr>
          <a:lstStyle/>
          <a:p>
            <a:r>
              <a:rPr lang="en-US" sz="1200" dirty="0" smtClean="0"/>
              <a:t>First </a:t>
            </a:r>
            <a:r>
              <a:rPr lang="en-US" sz="1200" dirty="0"/>
              <a:t>meeting of the Baptist Association is held in Philadelphia.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483" y="276607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483" y="575173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956524"/>
            <a:ext cx="796636" cy="646331"/>
          </a:xfrm>
          <a:prstGeom prst="rect">
            <a:avLst/>
          </a:prstGeom>
        </p:spPr>
        <p:txBody>
          <a:bodyPr wrap="square">
            <a:spAutoFit/>
          </a:bodyPr>
          <a:lstStyle/>
          <a:p>
            <a:pPr algn="ctr"/>
            <a:r>
              <a:rPr lang="en-US" b="1" dirty="0"/>
              <a:t>1507 </a:t>
            </a:r>
            <a:r>
              <a:rPr lang="en-US" dirty="0"/>
              <a:t>	</a:t>
            </a:r>
          </a:p>
        </p:txBody>
      </p:sp>
      <p:sp>
        <p:nvSpPr>
          <p:cNvPr id="3" name="Rectangle 2"/>
          <p:cNvSpPr/>
          <p:nvPr/>
        </p:nvSpPr>
        <p:spPr>
          <a:xfrm>
            <a:off x="762000" y="612154"/>
            <a:ext cx="2590800" cy="1169551"/>
          </a:xfrm>
          <a:prstGeom prst="rect">
            <a:avLst/>
          </a:prstGeom>
        </p:spPr>
        <p:txBody>
          <a:bodyPr wrap="square">
            <a:spAutoFit/>
          </a:bodyPr>
          <a:lstStyle/>
          <a:p>
            <a:r>
              <a:rPr lang="en-US" sz="1400" dirty="0" smtClean="0"/>
              <a:t>Martin </a:t>
            </a:r>
            <a:r>
              <a:rPr lang="en-US" sz="1400" dirty="0" err="1"/>
              <a:t>Waldseemüller</a:t>
            </a:r>
            <a:r>
              <a:rPr lang="en-US" sz="1400" dirty="0"/>
              <a:t>, German geographer, is the first map maker to call the New World “America.” </a:t>
            </a:r>
          </a:p>
          <a:p>
            <a:r>
              <a:rPr lang="en-US" sz="1400" dirty="0"/>
              <a:t>	</a:t>
            </a:r>
          </a:p>
        </p:txBody>
      </p:sp>
      <p:sp>
        <p:nvSpPr>
          <p:cNvPr id="4" name="Rectangle 3"/>
          <p:cNvSpPr/>
          <p:nvPr/>
        </p:nvSpPr>
        <p:spPr>
          <a:xfrm>
            <a:off x="-5264" y="1849719"/>
            <a:ext cx="706398" cy="646331"/>
          </a:xfrm>
          <a:prstGeom prst="rect">
            <a:avLst/>
          </a:prstGeom>
        </p:spPr>
        <p:txBody>
          <a:bodyPr wrap="square">
            <a:spAutoFit/>
          </a:bodyPr>
          <a:lstStyle/>
          <a:p>
            <a:r>
              <a:rPr lang="en-US" b="1" dirty="0"/>
              <a:t>1508 </a:t>
            </a:r>
            <a:r>
              <a:rPr lang="en-US" dirty="0"/>
              <a:t>	</a:t>
            </a:r>
          </a:p>
        </p:txBody>
      </p:sp>
      <p:sp>
        <p:nvSpPr>
          <p:cNvPr id="6" name="Rectangle 5"/>
          <p:cNvSpPr/>
          <p:nvPr/>
        </p:nvSpPr>
        <p:spPr>
          <a:xfrm>
            <a:off x="3352800" y="1665054"/>
            <a:ext cx="3200400" cy="1015663"/>
          </a:xfrm>
          <a:prstGeom prst="rect">
            <a:avLst/>
          </a:prstGeom>
        </p:spPr>
        <p:txBody>
          <a:bodyPr wrap="square">
            <a:spAutoFit/>
          </a:bodyPr>
          <a:lstStyle/>
          <a:p>
            <a:endParaRPr lang="en-US" dirty="0"/>
          </a:p>
          <a:p>
            <a:r>
              <a:rPr lang="en-US" sz="1400" dirty="0"/>
              <a:t>First New World sugar mill is established in the West Indies. </a:t>
            </a:r>
          </a:p>
          <a:p>
            <a:r>
              <a:rPr lang="en-US" sz="1400" dirty="0"/>
              <a:t>	</a:t>
            </a:r>
          </a:p>
        </p:txBody>
      </p:sp>
      <p:sp>
        <p:nvSpPr>
          <p:cNvPr id="7" name="Rectangle 6"/>
          <p:cNvSpPr/>
          <p:nvPr/>
        </p:nvSpPr>
        <p:spPr>
          <a:xfrm>
            <a:off x="0" y="3260559"/>
            <a:ext cx="782598" cy="646331"/>
          </a:xfrm>
          <a:prstGeom prst="rect">
            <a:avLst/>
          </a:prstGeom>
        </p:spPr>
        <p:txBody>
          <a:bodyPr wrap="square">
            <a:spAutoFit/>
          </a:bodyPr>
          <a:lstStyle/>
          <a:p>
            <a:r>
              <a:rPr lang="en-US" b="1" dirty="0"/>
              <a:t>1513 </a:t>
            </a:r>
            <a:r>
              <a:rPr lang="en-US" dirty="0"/>
              <a:t>	</a:t>
            </a:r>
          </a:p>
        </p:txBody>
      </p:sp>
      <p:sp>
        <p:nvSpPr>
          <p:cNvPr id="10" name="Rectangle 9"/>
          <p:cNvSpPr/>
          <p:nvPr/>
        </p:nvSpPr>
        <p:spPr>
          <a:xfrm>
            <a:off x="789525" y="2766076"/>
            <a:ext cx="2576945" cy="2123658"/>
          </a:xfrm>
          <a:prstGeom prst="rect">
            <a:avLst/>
          </a:prstGeom>
        </p:spPr>
        <p:txBody>
          <a:bodyPr wrap="square">
            <a:spAutoFit/>
          </a:bodyPr>
          <a:lstStyle/>
          <a:p>
            <a:r>
              <a:rPr lang="en-US" sz="1200" dirty="0" smtClean="0"/>
              <a:t>Juan </a:t>
            </a:r>
            <a:r>
              <a:rPr lang="en-US" sz="1200" b="1" dirty="0"/>
              <a:t>Ponce de León</a:t>
            </a:r>
            <a:r>
              <a:rPr lang="en-US" sz="1200" dirty="0"/>
              <a:t>, Spanish explorer in search of the Fountain of Youth, lands on the Florida peninsula and claims it for Spain. </a:t>
            </a:r>
            <a:endParaRPr lang="en-US" sz="1200" dirty="0" smtClean="0"/>
          </a:p>
          <a:p>
            <a:endParaRPr lang="en-US" sz="1200" dirty="0"/>
          </a:p>
          <a:p>
            <a:r>
              <a:rPr lang="en-US" sz="1200" dirty="0" smtClean="0"/>
              <a:t>Vasco </a:t>
            </a:r>
            <a:r>
              <a:rPr lang="en-US" sz="1200" dirty="0" err="1"/>
              <a:t>Núñez</a:t>
            </a:r>
            <a:r>
              <a:rPr lang="en-US" sz="1200" dirty="0"/>
              <a:t> de </a:t>
            </a:r>
            <a:r>
              <a:rPr lang="en-US" sz="1200" b="1" dirty="0"/>
              <a:t>Balboa</a:t>
            </a:r>
            <a:r>
              <a:rPr lang="en-US" sz="1200" dirty="0"/>
              <a:t>, Spanish conquistador, leads an expedition across the Isthmus of Panama. He becomes the first European to see the Pacific from the New World. </a:t>
            </a:r>
          </a:p>
          <a:p>
            <a:r>
              <a:rPr lang="en-US" sz="1200" dirty="0"/>
              <a:t>	</a:t>
            </a:r>
          </a:p>
        </p:txBody>
      </p:sp>
      <p:sp>
        <p:nvSpPr>
          <p:cNvPr id="20" name="Rectangle 19"/>
          <p:cNvSpPr/>
          <p:nvPr/>
        </p:nvSpPr>
        <p:spPr>
          <a:xfrm>
            <a:off x="38100" y="5105400"/>
            <a:ext cx="706398" cy="646331"/>
          </a:xfrm>
          <a:prstGeom prst="rect">
            <a:avLst/>
          </a:prstGeom>
        </p:spPr>
        <p:txBody>
          <a:bodyPr wrap="square">
            <a:spAutoFit/>
          </a:bodyPr>
          <a:lstStyle/>
          <a:p>
            <a:r>
              <a:rPr lang="en-US" b="1" dirty="0"/>
              <a:t>1517 </a:t>
            </a:r>
            <a:r>
              <a:rPr lang="en-US" dirty="0"/>
              <a:t>	</a:t>
            </a:r>
          </a:p>
        </p:txBody>
      </p:sp>
      <p:sp>
        <p:nvSpPr>
          <p:cNvPr id="21" name="Rectangle 20"/>
          <p:cNvSpPr/>
          <p:nvPr/>
        </p:nvSpPr>
        <p:spPr>
          <a:xfrm>
            <a:off x="762000" y="4800600"/>
            <a:ext cx="2604470" cy="954107"/>
          </a:xfrm>
          <a:prstGeom prst="rect">
            <a:avLst/>
          </a:prstGeom>
        </p:spPr>
        <p:txBody>
          <a:bodyPr wrap="square">
            <a:spAutoFit/>
          </a:bodyPr>
          <a:lstStyle/>
          <a:p>
            <a:r>
              <a:rPr lang="en-US" sz="1400" dirty="0" smtClean="0"/>
              <a:t>Francisco </a:t>
            </a:r>
            <a:r>
              <a:rPr lang="en-US" sz="1400" dirty="0" err="1"/>
              <a:t>Fernández</a:t>
            </a:r>
            <a:r>
              <a:rPr lang="en-US" sz="1400" dirty="0"/>
              <a:t> de Córdoba discovers the Yucatan peninsula in Mexico. </a:t>
            </a:r>
          </a:p>
          <a:p>
            <a:r>
              <a:rPr lang="en-US" sz="1400" dirty="0"/>
              <a:t>	</a:t>
            </a:r>
          </a:p>
        </p:txBody>
      </p:sp>
      <p:sp>
        <p:nvSpPr>
          <p:cNvPr id="22" name="Rectangle 21"/>
          <p:cNvSpPr/>
          <p:nvPr/>
        </p:nvSpPr>
        <p:spPr>
          <a:xfrm>
            <a:off x="24338" y="6019800"/>
            <a:ext cx="706398" cy="646331"/>
          </a:xfrm>
          <a:prstGeom prst="rect">
            <a:avLst/>
          </a:prstGeom>
        </p:spPr>
        <p:txBody>
          <a:bodyPr wrap="square">
            <a:spAutoFit/>
          </a:bodyPr>
          <a:lstStyle/>
          <a:p>
            <a:r>
              <a:rPr lang="en-US" b="1" dirty="0"/>
              <a:t>1518 </a:t>
            </a:r>
            <a:r>
              <a:rPr lang="en-US" dirty="0"/>
              <a:t>	</a:t>
            </a:r>
          </a:p>
        </p:txBody>
      </p:sp>
      <p:sp>
        <p:nvSpPr>
          <p:cNvPr id="23" name="Rectangle 22"/>
          <p:cNvSpPr/>
          <p:nvPr/>
        </p:nvSpPr>
        <p:spPr>
          <a:xfrm>
            <a:off x="744498" y="5771070"/>
            <a:ext cx="2621972" cy="954107"/>
          </a:xfrm>
          <a:prstGeom prst="rect">
            <a:avLst/>
          </a:prstGeom>
        </p:spPr>
        <p:txBody>
          <a:bodyPr wrap="square">
            <a:spAutoFit/>
          </a:bodyPr>
          <a:lstStyle/>
          <a:p>
            <a:r>
              <a:rPr lang="en-US" sz="1400" dirty="0" smtClean="0"/>
              <a:t>Juan </a:t>
            </a:r>
            <a:r>
              <a:rPr lang="en-US" sz="1400" dirty="0"/>
              <a:t>de </a:t>
            </a:r>
            <a:r>
              <a:rPr lang="en-US" sz="1400" dirty="0" err="1"/>
              <a:t>Frijalva</a:t>
            </a:r>
            <a:r>
              <a:rPr lang="en-US" sz="1400" dirty="0"/>
              <a:t> lands on the coast of Mexico and hears of Montezuma’s empire. </a:t>
            </a:r>
          </a:p>
          <a:p>
            <a:r>
              <a:rPr lang="en-US" sz="1400"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27709"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709"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27" y="509819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1709 </a:t>
            </a:r>
            <a:r>
              <a:rPr lang="en-US" dirty="0"/>
              <a:t>	</a:t>
            </a:r>
          </a:p>
        </p:txBody>
      </p:sp>
      <p:sp>
        <p:nvSpPr>
          <p:cNvPr id="3" name="Rectangle 2"/>
          <p:cNvSpPr/>
          <p:nvPr/>
        </p:nvSpPr>
        <p:spPr>
          <a:xfrm>
            <a:off x="6553200" y="584538"/>
            <a:ext cx="2618509" cy="1754326"/>
          </a:xfrm>
          <a:prstGeom prst="rect">
            <a:avLst/>
          </a:prstGeom>
        </p:spPr>
        <p:txBody>
          <a:bodyPr wrap="square">
            <a:spAutoFit/>
          </a:bodyPr>
          <a:lstStyle/>
          <a:p>
            <a:r>
              <a:rPr lang="en-US" sz="1200" dirty="0" smtClean="0"/>
              <a:t>German </a:t>
            </a:r>
            <a:r>
              <a:rPr lang="en-US" sz="1200" dirty="0"/>
              <a:t>and Swiss Protestants flee from Europe and settle in the Carolinas. </a:t>
            </a:r>
            <a:endParaRPr lang="en-US" sz="1200" dirty="0" smtClean="0"/>
          </a:p>
          <a:p>
            <a:endParaRPr lang="en-US" sz="1200" dirty="0"/>
          </a:p>
          <a:p>
            <a:r>
              <a:rPr lang="en-US" sz="1200" dirty="0" smtClean="0"/>
              <a:t>Quakers </a:t>
            </a:r>
            <a:r>
              <a:rPr lang="en-US" sz="1200" dirty="0"/>
              <a:t>of Philadelphia establish the first private home for mental illness. In 1751 it becomes part of Pennsylvania Hospital. </a:t>
            </a:r>
          </a:p>
          <a:p>
            <a:r>
              <a:rPr lang="en-US" sz="1200" dirty="0"/>
              <a:t>	</a:t>
            </a:r>
          </a:p>
        </p:txBody>
      </p:sp>
      <p:sp>
        <p:nvSpPr>
          <p:cNvPr id="4" name="Rectangle 3"/>
          <p:cNvSpPr/>
          <p:nvPr/>
        </p:nvSpPr>
        <p:spPr>
          <a:xfrm>
            <a:off x="0" y="2590800"/>
            <a:ext cx="762000" cy="646331"/>
          </a:xfrm>
          <a:prstGeom prst="rect">
            <a:avLst/>
          </a:prstGeom>
        </p:spPr>
        <p:txBody>
          <a:bodyPr wrap="square">
            <a:spAutoFit/>
          </a:bodyPr>
          <a:lstStyle/>
          <a:p>
            <a:r>
              <a:rPr lang="en-US" b="1" dirty="0"/>
              <a:t>1710 </a:t>
            </a:r>
            <a:r>
              <a:rPr lang="en-US" dirty="0"/>
              <a:t>	</a:t>
            </a:r>
          </a:p>
        </p:txBody>
      </p:sp>
      <p:sp>
        <p:nvSpPr>
          <p:cNvPr id="6" name="Rectangle 5"/>
          <p:cNvSpPr/>
          <p:nvPr/>
        </p:nvSpPr>
        <p:spPr>
          <a:xfrm>
            <a:off x="748145" y="2099423"/>
            <a:ext cx="2604655" cy="1200329"/>
          </a:xfrm>
          <a:prstGeom prst="rect">
            <a:avLst/>
          </a:prstGeom>
        </p:spPr>
        <p:txBody>
          <a:bodyPr wrap="square">
            <a:spAutoFit/>
          </a:bodyPr>
          <a:lstStyle/>
          <a:p>
            <a:r>
              <a:rPr lang="en-US" sz="1200" dirty="0" smtClean="0"/>
              <a:t>New </a:t>
            </a:r>
            <a:r>
              <a:rPr lang="en-US" sz="1200" dirty="0"/>
              <a:t>Englanders, aided by British ships and marines, capture Port Royal from the French. It is renamed Annapolis Royal, and part of Acadia becomes the British province of Nova Scotia. </a:t>
            </a:r>
          </a:p>
          <a:p>
            <a:r>
              <a:rPr lang="en-US" sz="1200" dirty="0"/>
              <a:t>	</a:t>
            </a:r>
          </a:p>
        </p:txBody>
      </p:sp>
      <p:sp>
        <p:nvSpPr>
          <p:cNvPr id="7" name="Rectangle 6"/>
          <p:cNvSpPr/>
          <p:nvPr/>
        </p:nvSpPr>
        <p:spPr>
          <a:xfrm>
            <a:off x="6553200" y="2133600"/>
            <a:ext cx="2618509" cy="1569660"/>
          </a:xfrm>
          <a:prstGeom prst="rect">
            <a:avLst/>
          </a:prstGeom>
        </p:spPr>
        <p:txBody>
          <a:bodyPr wrap="square">
            <a:spAutoFit/>
          </a:bodyPr>
          <a:lstStyle/>
          <a:p>
            <a:r>
              <a:rPr lang="en-US" sz="1200" dirty="0" smtClean="0"/>
              <a:t>Colonial </a:t>
            </a:r>
            <a:r>
              <a:rPr lang="en-US" sz="1200" dirty="0"/>
              <a:t>population is estimated at 357,000</a:t>
            </a:r>
            <a:r>
              <a:rPr lang="en-US" sz="1200" dirty="0" smtClean="0"/>
              <a:t>.</a:t>
            </a:r>
          </a:p>
          <a:p>
            <a:endParaRPr lang="en-US" sz="1200" dirty="0"/>
          </a:p>
          <a:p>
            <a:r>
              <a:rPr lang="en-US" sz="1200" dirty="0" smtClean="0"/>
              <a:t>Colonial </a:t>
            </a:r>
            <a:r>
              <a:rPr lang="en-US" sz="1200" dirty="0"/>
              <a:t>fashion includes high heels and stiff stays (corsets). Large curled wigs are worn by both men and women. </a:t>
            </a:r>
          </a:p>
          <a:p>
            <a:r>
              <a:rPr lang="en-US" sz="1200" dirty="0"/>
              <a:t>	</a:t>
            </a:r>
          </a:p>
        </p:txBody>
      </p:sp>
      <p:sp>
        <p:nvSpPr>
          <p:cNvPr id="10" name="Rectangle 9"/>
          <p:cNvSpPr/>
          <p:nvPr/>
        </p:nvSpPr>
        <p:spPr>
          <a:xfrm>
            <a:off x="-6927" y="4082534"/>
            <a:ext cx="1107996" cy="369332"/>
          </a:xfrm>
          <a:prstGeom prst="rect">
            <a:avLst/>
          </a:prstGeom>
        </p:spPr>
        <p:txBody>
          <a:bodyPr wrap="none">
            <a:spAutoFit/>
          </a:bodyPr>
          <a:lstStyle/>
          <a:p>
            <a:r>
              <a:rPr lang="en-US" b="1" dirty="0"/>
              <a:t>1711 </a:t>
            </a:r>
            <a:r>
              <a:rPr lang="en-US" dirty="0"/>
              <a:t>	</a:t>
            </a:r>
          </a:p>
        </p:txBody>
      </p:sp>
      <p:sp>
        <p:nvSpPr>
          <p:cNvPr id="20" name="Rectangle 19"/>
          <p:cNvSpPr/>
          <p:nvPr/>
        </p:nvSpPr>
        <p:spPr>
          <a:xfrm>
            <a:off x="748145" y="3805535"/>
            <a:ext cx="2590800" cy="1292662"/>
          </a:xfrm>
          <a:prstGeom prst="rect">
            <a:avLst/>
          </a:prstGeom>
        </p:spPr>
        <p:txBody>
          <a:bodyPr wrap="square">
            <a:spAutoFit/>
          </a:bodyPr>
          <a:lstStyle/>
          <a:p>
            <a:r>
              <a:rPr lang="en-US" sz="1200" dirty="0" smtClean="0"/>
              <a:t>Tuscarora </a:t>
            </a:r>
            <a:r>
              <a:rPr lang="en-US" sz="1200" dirty="0"/>
              <a:t>Indians massacre more than 150 settlers in North Carolina</a:t>
            </a:r>
            <a:r>
              <a:rPr lang="en-US" sz="1200" dirty="0" smtClean="0"/>
              <a:t>.</a:t>
            </a:r>
          </a:p>
          <a:p>
            <a:r>
              <a:rPr lang="en-US" sz="1200" dirty="0" smtClean="0"/>
              <a:t> </a:t>
            </a:r>
            <a:endParaRPr lang="en-US" sz="1200" dirty="0"/>
          </a:p>
          <a:p>
            <a:r>
              <a:rPr lang="en-US" sz="1200" dirty="0" smtClean="0"/>
              <a:t>Campaign </a:t>
            </a:r>
            <a:r>
              <a:rPr lang="en-US" sz="1200" dirty="0"/>
              <a:t>by British colonials against Montreal and Quebec fails. </a:t>
            </a:r>
          </a:p>
          <a:p>
            <a:r>
              <a:rPr lang="en-US" dirty="0"/>
              <a:t>	</a:t>
            </a:r>
          </a:p>
        </p:txBody>
      </p:sp>
      <p:sp>
        <p:nvSpPr>
          <p:cNvPr id="21" name="Rectangle 20"/>
          <p:cNvSpPr/>
          <p:nvPr/>
        </p:nvSpPr>
        <p:spPr>
          <a:xfrm>
            <a:off x="3387436" y="3620869"/>
            <a:ext cx="3165764" cy="1477328"/>
          </a:xfrm>
          <a:prstGeom prst="rect">
            <a:avLst/>
          </a:prstGeom>
        </p:spPr>
        <p:txBody>
          <a:bodyPr wrap="square">
            <a:spAutoFit/>
          </a:bodyPr>
          <a:lstStyle/>
          <a:p>
            <a:r>
              <a:rPr lang="en-US" sz="1200" dirty="0" smtClean="0"/>
              <a:t>Sperm </a:t>
            </a:r>
            <a:r>
              <a:rPr lang="en-US" sz="1200" dirty="0"/>
              <a:t>whale is captured by a whaling boat from Nantucket. </a:t>
            </a:r>
            <a:endParaRPr lang="en-US" sz="1200" dirty="0" smtClean="0"/>
          </a:p>
          <a:p>
            <a:endParaRPr lang="en-US" sz="1200" dirty="0"/>
          </a:p>
          <a:p>
            <a:r>
              <a:rPr lang="en-US" sz="1200" dirty="0" smtClean="0"/>
              <a:t>Parliament </a:t>
            </a:r>
            <a:r>
              <a:rPr lang="en-US" sz="1200" dirty="0"/>
              <a:t>prohibits Americans from cutting trees in the colonies. All lumber is reserved for use by the Royal Navy. </a:t>
            </a:r>
          </a:p>
          <a:p>
            <a:r>
              <a:rPr lang="en-US" dirty="0"/>
              <a:t>	</a:t>
            </a:r>
          </a:p>
        </p:txBody>
      </p:sp>
      <p:sp>
        <p:nvSpPr>
          <p:cNvPr id="22" name="Rectangle 21"/>
          <p:cNvSpPr/>
          <p:nvPr/>
        </p:nvSpPr>
        <p:spPr>
          <a:xfrm>
            <a:off x="6553200" y="3775318"/>
            <a:ext cx="2618509" cy="830997"/>
          </a:xfrm>
          <a:prstGeom prst="rect">
            <a:avLst/>
          </a:prstGeom>
        </p:spPr>
        <p:txBody>
          <a:bodyPr wrap="square">
            <a:spAutoFit/>
          </a:bodyPr>
          <a:lstStyle/>
          <a:p>
            <a:r>
              <a:rPr lang="en-US" sz="1200" dirty="0" smtClean="0"/>
              <a:t>Book </a:t>
            </a:r>
            <a:r>
              <a:rPr lang="en-US" sz="1200" dirty="0"/>
              <a:t>selling flourishes. There are almost 30 shops in Boston doing a profitable business. </a:t>
            </a:r>
          </a:p>
          <a:p>
            <a:r>
              <a:rPr lang="en-US" sz="1200" dirty="0"/>
              <a:t>	</a:t>
            </a:r>
          </a:p>
        </p:txBody>
      </p:sp>
      <p:sp>
        <p:nvSpPr>
          <p:cNvPr id="23" name="Rectangle 22"/>
          <p:cNvSpPr/>
          <p:nvPr/>
        </p:nvSpPr>
        <p:spPr>
          <a:xfrm>
            <a:off x="-6927" y="5791200"/>
            <a:ext cx="768927" cy="646331"/>
          </a:xfrm>
          <a:prstGeom prst="rect">
            <a:avLst/>
          </a:prstGeom>
        </p:spPr>
        <p:txBody>
          <a:bodyPr wrap="square">
            <a:spAutoFit/>
          </a:bodyPr>
          <a:lstStyle/>
          <a:p>
            <a:r>
              <a:rPr lang="en-US" b="1" dirty="0"/>
              <a:t>1712 </a:t>
            </a:r>
            <a:r>
              <a:rPr lang="en-US" dirty="0"/>
              <a:t>	</a:t>
            </a:r>
          </a:p>
        </p:txBody>
      </p:sp>
      <p:sp>
        <p:nvSpPr>
          <p:cNvPr id="24" name="Rectangle 23"/>
          <p:cNvSpPr/>
          <p:nvPr/>
        </p:nvSpPr>
        <p:spPr>
          <a:xfrm>
            <a:off x="762000" y="5098702"/>
            <a:ext cx="2625436" cy="1569660"/>
          </a:xfrm>
          <a:prstGeom prst="rect">
            <a:avLst/>
          </a:prstGeom>
        </p:spPr>
        <p:txBody>
          <a:bodyPr wrap="square">
            <a:spAutoFit/>
          </a:bodyPr>
          <a:lstStyle/>
          <a:p>
            <a:r>
              <a:rPr lang="en-US" sz="1200" dirty="0" smtClean="0"/>
              <a:t>Carolina </a:t>
            </a:r>
            <a:r>
              <a:rPr lang="en-US" sz="1200" dirty="0"/>
              <a:t>militia, aided by friendly Indians, attacks and kills more than 300 Tuscarora Indians near the Neuse River. </a:t>
            </a:r>
            <a:endParaRPr lang="en-US" sz="1200" dirty="0" smtClean="0"/>
          </a:p>
          <a:p>
            <a:endParaRPr lang="en-US" sz="1200" dirty="0"/>
          </a:p>
          <a:p>
            <a:r>
              <a:rPr lang="en-US" sz="1200" dirty="0" smtClean="0"/>
              <a:t>Negro </a:t>
            </a:r>
            <a:r>
              <a:rPr lang="en-US" sz="1200" dirty="0"/>
              <a:t>slave uprising in New York City results in the execution of more than 100 Negroes.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5105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762000" cy="646331"/>
          </a:xfrm>
          <a:prstGeom prst="rect">
            <a:avLst/>
          </a:prstGeom>
        </p:spPr>
        <p:txBody>
          <a:bodyPr wrap="square">
            <a:spAutoFit/>
          </a:bodyPr>
          <a:lstStyle/>
          <a:p>
            <a:r>
              <a:rPr lang="en-US" b="1" dirty="0"/>
              <a:t>1713 </a:t>
            </a:r>
            <a:r>
              <a:rPr lang="en-US" dirty="0"/>
              <a:t>	</a:t>
            </a:r>
          </a:p>
        </p:txBody>
      </p:sp>
      <p:sp>
        <p:nvSpPr>
          <p:cNvPr id="3" name="Rectangle 2"/>
          <p:cNvSpPr/>
          <p:nvPr/>
        </p:nvSpPr>
        <p:spPr>
          <a:xfrm>
            <a:off x="762000" y="609600"/>
            <a:ext cx="2590800" cy="2769989"/>
          </a:xfrm>
          <a:prstGeom prst="rect">
            <a:avLst/>
          </a:prstGeom>
        </p:spPr>
        <p:txBody>
          <a:bodyPr wrap="square">
            <a:spAutoFit/>
          </a:bodyPr>
          <a:lstStyle/>
          <a:p>
            <a:r>
              <a:rPr lang="en-US" sz="1200" dirty="0" smtClean="0"/>
              <a:t>Territory </a:t>
            </a:r>
            <a:r>
              <a:rPr lang="en-US" sz="1200" dirty="0"/>
              <a:t>of Carolina is divided into North and South Carolina. </a:t>
            </a:r>
            <a:endParaRPr lang="en-US" sz="1200" dirty="0" smtClean="0"/>
          </a:p>
          <a:p>
            <a:endParaRPr lang="en-US" sz="1200" dirty="0"/>
          </a:p>
          <a:p>
            <a:r>
              <a:rPr lang="en-US" sz="1200" dirty="0" smtClean="0"/>
              <a:t>Tuscarora </a:t>
            </a:r>
            <a:r>
              <a:rPr lang="en-US" sz="1200" dirty="0"/>
              <a:t>War ends with the capture of the Indians’ stronghold in South Carolina. Tuscarora Indians flee north and join the Iroquois Confederacy. </a:t>
            </a:r>
            <a:endParaRPr lang="en-US" sz="1200" dirty="0" smtClean="0"/>
          </a:p>
          <a:p>
            <a:endParaRPr lang="en-US" sz="1200" dirty="0"/>
          </a:p>
          <a:p>
            <a:r>
              <a:rPr lang="en-US" sz="1200" dirty="0" smtClean="0"/>
              <a:t>Treaty </a:t>
            </a:r>
            <a:r>
              <a:rPr lang="en-US" sz="1200" dirty="0"/>
              <a:t>of Utrecht ends Queen Anne’s War. Britain receives Hudson Bay region, Newfoundland, and Nova Scotia. France retains Cape Breton Island. </a:t>
            </a:r>
          </a:p>
          <a:p>
            <a:r>
              <a:rPr lang="en-US" dirty="0"/>
              <a:t>	</a:t>
            </a:r>
          </a:p>
        </p:txBody>
      </p:sp>
      <p:sp>
        <p:nvSpPr>
          <p:cNvPr id="4" name="Rectangle 3"/>
          <p:cNvSpPr/>
          <p:nvPr/>
        </p:nvSpPr>
        <p:spPr>
          <a:xfrm>
            <a:off x="6553200" y="1507867"/>
            <a:ext cx="2590800" cy="738664"/>
          </a:xfrm>
          <a:prstGeom prst="rect">
            <a:avLst/>
          </a:prstGeom>
        </p:spPr>
        <p:txBody>
          <a:bodyPr wrap="square">
            <a:spAutoFit/>
          </a:bodyPr>
          <a:lstStyle/>
          <a:p>
            <a:r>
              <a:rPr lang="en-US" sz="1200" dirty="0" smtClean="0"/>
              <a:t>New </a:t>
            </a:r>
            <a:r>
              <a:rPr lang="en-US" sz="1200" dirty="0"/>
              <a:t>York City prohibits children from sleighing and coasting in the winter. </a:t>
            </a:r>
          </a:p>
          <a:p>
            <a:r>
              <a:rPr lang="en-US" dirty="0"/>
              <a:t>	</a:t>
            </a:r>
          </a:p>
        </p:txBody>
      </p:sp>
      <p:sp>
        <p:nvSpPr>
          <p:cNvPr id="6" name="Rectangle 5"/>
          <p:cNvSpPr/>
          <p:nvPr/>
        </p:nvSpPr>
        <p:spPr>
          <a:xfrm>
            <a:off x="0" y="3810000"/>
            <a:ext cx="762000" cy="646331"/>
          </a:xfrm>
          <a:prstGeom prst="rect">
            <a:avLst/>
          </a:prstGeom>
        </p:spPr>
        <p:txBody>
          <a:bodyPr wrap="square">
            <a:spAutoFit/>
          </a:bodyPr>
          <a:lstStyle/>
          <a:p>
            <a:r>
              <a:rPr lang="en-US" b="1" dirty="0"/>
              <a:t>1714 </a:t>
            </a:r>
            <a:r>
              <a:rPr lang="en-US" dirty="0"/>
              <a:t>	</a:t>
            </a:r>
          </a:p>
        </p:txBody>
      </p:sp>
      <p:sp>
        <p:nvSpPr>
          <p:cNvPr id="7" name="Rectangle 6"/>
          <p:cNvSpPr/>
          <p:nvPr/>
        </p:nvSpPr>
        <p:spPr>
          <a:xfrm>
            <a:off x="6553200" y="3193473"/>
            <a:ext cx="2590800" cy="2215991"/>
          </a:xfrm>
          <a:prstGeom prst="rect">
            <a:avLst/>
          </a:prstGeom>
        </p:spPr>
        <p:txBody>
          <a:bodyPr wrap="square">
            <a:spAutoFit/>
          </a:bodyPr>
          <a:lstStyle/>
          <a:p>
            <a:r>
              <a:rPr lang="en-US" sz="1200" dirty="0" smtClean="0"/>
              <a:t>The </a:t>
            </a:r>
            <a:r>
              <a:rPr lang="en-US" sz="1200" dirty="0"/>
              <a:t>first play composed and printed in the colonies is </a:t>
            </a:r>
            <a:r>
              <a:rPr lang="en-US" sz="1200" i="1" dirty="0" err="1"/>
              <a:t>Androboros</a:t>
            </a:r>
            <a:r>
              <a:rPr lang="en-US" sz="1200" dirty="0"/>
              <a:t>, a political satire by Robert Hunter, the governor of New York. </a:t>
            </a:r>
            <a:endParaRPr lang="en-US" sz="1200" dirty="0" smtClean="0"/>
          </a:p>
          <a:p>
            <a:endParaRPr lang="en-US" sz="1200" dirty="0"/>
          </a:p>
          <a:p>
            <a:r>
              <a:rPr lang="en-US" sz="1200" dirty="0" smtClean="0"/>
              <a:t>Tea </a:t>
            </a:r>
            <a:r>
              <a:rPr lang="en-US" sz="1200" dirty="0"/>
              <a:t>is introduced into the colonies. The favorite nonalcoholic beverage is chocolate, but rum is popular in New England and beer in the Middle Colonies. </a:t>
            </a:r>
          </a:p>
          <a:p>
            <a:r>
              <a:rPr lang="en-US" dirty="0"/>
              <a:t>	</a:t>
            </a:r>
          </a:p>
        </p:txBody>
      </p:sp>
      <p:sp>
        <p:nvSpPr>
          <p:cNvPr id="10" name="Rectangle 9"/>
          <p:cNvSpPr/>
          <p:nvPr/>
        </p:nvSpPr>
        <p:spPr>
          <a:xfrm>
            <a:off x="-27710" y="5715000"/>
            <a:ext cx="789709" cy="646331"/>
          </a:xfrm>
          <a:prstGeom prst="rect">
            <a:avLst/>
          </a:prstGeom>
        </p:spPr>
        <p:txBody>
          <a:bodyPr wrap="square">
            <a:spAutoFit/>
          </a:bodyPr>
          <a:lstStyle/>
          <a:p>
            <a:r>
              <a:rPr lang="en-US" b="1" dirty="0"/>
              <a:t>1715 </a:t>
            </a:r>
            <a:r>
              <a:rPr lang="en-US" dirty="0"/>
              <a:t>	</a:t>
            </a:r>
          </a:p>
        </p:txBody>
      </p:sp>
      <p:sp>
        <p:nvSpPr>
          <p:cNvPr id="20" name="Rectangle 19"/>
          <p:cNvSpPr/>
          <p:nvPr/>
        </p:nvSpPr>
        <p:spPr>
          <a:xfrm>
            <a:off x="762000" y="5100935"/>
            <a:ext cx="2590800" cy="1477328"/>
          </a:xfrm>
          <a:prstGeom prst="rect">
            <a:avLst/>
          </a:prstGeom>
        </p:spPr>
        <p:txBody>
          <a:bodyPr wrap="square">
            <a:spAutoFit/>
          </a:bodyPr>
          <a:lstStyle/>
          <a:p>
            <a:r>
              <a:rPr lang="en-US" sz="1200" dirty="0" err="1" smtClean="0"/>
              <a:t>Yamasee</a:t>
            </a:r>
            <a:r>
              <a:rPr lang="en-US" sz="1200" dirty="0" smtClean="0"/>
              <a:t> </a:t>
            </a:r>
            <a:r>
              <a:rPr lang="en-US" sz="1200" dirty="0"/>
              <a:t>Indians go on the warpath and massacre more than 200 settlers in South Carolina. The Indians are driven southward into Georgia and Florida where they become allies of the Spanish against the British. </a:t>
            </a:r>
          </a:p>
          <a:p>
            <a:r>
              <a:rPr lang="en-US" dirty="0"/>
              <a:t>	</a:t>
            </a:r>
          </a:p>
        </p:txBody>
      </p:sp>
      <p:sp>
        <p:nvSpPr>
          <p:cNvPr id="21" name="Rectangle 20"/>
          <p:cNvSpPr/>
          <p:nvPr/>
        </p:nvSpPr>
        <p:spPr>
          <a:xfrm>
            <a:off x="3345873" y="5163419"/>
            <a:ext cx="3207327" cy="1107996"/>
          </a:xfrm>
          <a:prstGeom prst="rect">
            <a:avLst/>
          </a:prstGeom>
        </p:spPr>
        <p:txBody>
          <a:bodyPr wrap="square">
            <a:spAutoFit/>
          </a:bodyPr>
          <a:lstStyle/>
          <a:p>
            <a:r>
              <a:rPr lang="en-US" sz="1200" dirty="0" smtClean="0"/>
              <a:t>Alexander </a:t>
            </a:r>
            <a:r>
              <a:rPr lang="en-US" sz="1200" dirty="0"/>
              <a:t>Spotswood, governor of Virginia, opens an iron plant near Fredericksburg and establishes the town of </a:t>
            </a:r>
            <a:r>
              <a:rPr lang="en-US" sz="1200" dirty="0" err="1"/>
              <a:t>Germanna</a:t>
            </a:r>
            <a:r>
              <a:rPr lang="en-US" sz="1200" dirty="0"/>
              <a:t> for the workers, most of whom are German.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72749"/>
            <a:ext cx="762000" cy="646331"/>
          </a:xfrm>
          <a:prstGeom prst="rect">
            <a:avLst/>
          </a:prstGeom>
        </p:spPr>
        <p:txBody>
          <a:bodyPr wrap="square">
            <a:spAutoFit/>
          </a:bodyPr>
          <a:lstStyle/>
          <a:p>
            <a:r>
              <a:rPr lang="en-US" b="1" dirty="0"/>
              <a:t>1717 </a:t>
            </a:r>
            <a:r>
              <a:rPr lang="en-US" dirty="0"/>
              <a:t>	</a:t>
            </a:r>
          </a:p>
        </p:txBody>
      </p:sp>
      <p:sp>
        <p:nvSpPr>
          <p:cNvPr id="3" name="Rectangle 2"/>
          <p:cNvSpPr/>
          <p:nvPr/>
        </p:nvSpPr>
        <p:spPr>
          <a:xfrm>
            <a:off x="762000" y="587192"/>
            <a:ext cx="2590800" cy="1107996"/>
          </a:xfrm>
          <a:prstGeom prst="rect">
            <a:avLst/>
          </a:prstGeom>
        </p:spPr>
        <p:txBody>
          <a:bodyPr wrap="square">
            <a:spAutoFit/>
          </a:bodyPr>
          <a:lstStyle/>
          <a:p>
            <a:r>
              <a:rPr lang="en-US" sz="1200" dirty="0" smtClean="0"/>
              <a:t>John </a:t>
            </a:r>
            <a:r>
              <a:rPr lang="en-US" sz="1200" dirty="0"/>
              <a:t>Law, a Scottish financier in France, acquires monopoly of trade rights in Louisiana and forms the Mississippi Company. </a:t>
            </a:r>
          </a:p>
          <a:p>
            <a:r>
              <a:rPr lang="en-US" dirty="0"/>
              <a:t>	</a:t>
            </a:r>
          </a:p>
        </p:txBody>
      </p:sp>
      <p:sp>
        <p:nvSpPr>
          <p:cNvPr id="4" name="Rectangle 3"/>
          <p:cNvSpPr/>
          <p:nvPr/>
        </p:nvSpPr>
        <p:spPr>
          <a:xfrm>
            <a:off x="-6927" y="2209800"/>
            <a:ext cx="768927" cy="646331"/>
          </a:xfrm>
          <a:prstGeom prst="rect">
            <a:avLst/>
          </a:prstGeom>
        </p:spPr>
        <p:txBody>
          <a:bodyPr wrap="square">
            <a:spAutoFit/>
          </a:bodyPr>
          <a:lstStyle/>
          <a:p>
            <a:r>
              <a:rPr lang="en-US" b="1" dirty="0"/>
              <a:t>1718 </a:t>
            </a:r>
            <a:r>
              <a:rPr lang="en-US" dirty="0"/>
              <a:t>	</a:t>
            </a:r>
          </a:p>
        </p:txBody>
      </p:sp>
      <p:sp>
        <p:nvSpPr>
          <p:cNvPr id="6" name="Rectangle 5"/>
          <p:cNvSpPr/>
          <p:nvPr/>
        </p:nvSpPr>
        <p:spPr>
          <a:xfrm>
            <a:off x="762000" y="1676400"/>
            <a:ext cx="2590800" cy="1384995"/>
          </a:xfrm>
          <a:prstGeom prst="rect">
            <a:avLst/>
          </a:prstGeom>
        </p:spPr>
        <p:txBody>
          <a:bodyPr wrap="square">
            <a:spAutoFit/>
          </a:bodyPr>
          <a:lstStyle/>
          <a:p>
            <a:r>
              <a:rPr lang="en-US" sz="1200" dirty="0" smtClean="0"/>
              <a:t>New </a:t>
            </a:r>
            <a:r>
              <a:rPr lang="en-US" sz="1200" dirty="0"/>
              <a:t>Orleans, La., is founded by French settlers from Canada and France. </a:t>
            </a:r>
            <a:endParaRPr lang="en-US" sz="1200" dirty="0" smtClean="0"/>
          </a:p>
          <a:p>
            <a:endParaRPr lang="en-US" sz="1200" dirty="0"/>
          </a:p>
          <a:p>
            <a:r>
              <a:rPr lang="en-US" sz="1200" dirty="0" smtClean="0"/>
              <a:t>San </a:t>
            </a:r>
            <a:r>
              <a:rPr lang="en-US" sz="1200" dirty="0"/>
              <a:t>Antonio, Tex., is founded as a Spanish mission and presidio (military post). </a:t>
            </a:r>
          </a:p>
          <a:p>
            <a:r>
              <a:rPr lang="en-US" sz="1200" dirty="0"/>
              <a:t>	</a:t>
            </a:r>
          </a:p>
        </p:txBody>
      </p:sp>
      <p:sp>
        <p:nvSpPr>
          <p:cNvPr id="7" name="Rectangle 6"/>
          <p:cNvSpPr/>
          <p:nvPr/>
        </p:nvSpPr>
        <p:spPr>
          <a:xfrm>
            <a:off x="3352800" y="1706663"/>
            <a:ext cx="3200400" cy="923330"/>
          </a:xfrm>
          <a:prstGeom prst="rect">
            <a:avLst/>
          </a:prstGeom>
        </p:spPr>
        <p:txBody>
          <a:bodyPr wrap="square">
            <a:spAutoFit/>
          </a:bodyPr>
          <a:lstStyle/>
          <a:p>
            <a:r>
              <a:rPr lang="en-US" sz="1200" dirty="0" smtClean="0"/>
              <a:t>William </a:t>
            </a:r>
            <a:r>
              <a:rPr lang="en-US" sz="1200" dirty="0"/>
              <a:t>Douglass opens medical practice as one of the first colonial physicians with a medical degree and license. </a:t>
            </a:r>
          </a:p>
          <a:p>
            <a:r>
              <a:rPr lang="en-US" dirty="0"/>
              <a:t>	</a:t>
            </a:r>
          </a:p>
        </p:txBody>
      </p:sp>
      <p:sp>
        <p:nvSpPr>
          <p:cNvPr id="10" name="Rectangle 9"/>
          <p:cNvSpPr/>
          <p:nvPr/>
        </p:nvSpPr>
        <p:spPr>
          <a:xfrm>
            <a:off x="6553200" y="1635627"/>
            <a:ext cx="2590800" cy="1661993"/>
          </a:xfrm>
          <a:prstGeom prst="rect">
            <a:avLst/>
          </a:prstGeom>
        </p:spPr>
        <p:txBody>
          <a:bodyPr wrap="square">
            <a:spAutoFit/>
          </a:bodyPr>
          <a:lstStyle/>
          <a:p>
            <a:r>
              <a:rPr lang="en-US" sz="1200" dirty="0" smtClean="0"/>
              <a:t>Alexander </a:t>
            </a:r>
            <a:r>
              <a:rPr lang="en-US" sz="1200" dirty="0"/>
              <a:t>Spotswood, governor of Virginia, offers rewards for pirates–dead or alive. Aimed chiefly at Blackbeard who has a hideout in North Carolina, it brings results. The Governor’s men capture Blackbeard’s ship and bring his head back on a pole. </a:t>
            </a:r>
          </a:p>
          <a:p>
            <a:r>
              <a:rPr lang="en-US" dirty="0"/>
              <a:t>	</a:t>
            </a:r>
          </a:p>
        </p:txBody>
      </p:sp>
      <p:sp>
        <p:nvSpPr>
          <p:cNvPr id="20" name="Rectangle 19"/>
          <p:cNvSpPr/>
          <p:nvPr/>
        </p:nvSpPr>
        <p:spPr>
          <a:xfrm>
            <a:off x="-13854" y="3886200"/>
            <a:ext cx="775854" cy="646331"/>
          </a:xfrm>
          <a:prstGeom prst="rect">
            <a:avLst/>
          </a:prstGeom>
        </p:spPr>
        <p:txBody>
          <a:bodyPr wrap="square">
            <a:spAutoFit/>
          </a:bodyPr>
          <a:lstStyle/>
          <a:p>
            <a:r>
              <a:rPr lang="en-US" b="1" dirty="0"/>
              <a:t>1719 </a:t>
            </a:r>
            <a:r>
              <a:rPr lang="en-US" dirty="0"/>
              <a:t>	</a:t>
            </a:r>
          </a:p>
        </p:txBody>
      </p:sp>
      <p:sp>
        <p:nvSpPr>
          <p:cNvPr id="21" name="Rectangle 20"/>
          <p:cNvSpPr/>
          <p:nvPr/>
        </p:nvSpPr>
        <p:spPr>
          <a:xfrm>
            <a:off x="762000" y="3567500"/>
            <a:ext cx="2590800" cy="923330"/>
          </a:xfrm>
          <a:prstGeom prst="rect">
            <a:avLst/>
          </a:prstGeom>
        </p:spPr>
        <p:txBody>
          <a:bodyPr wrap="square">
            <a:spAutoFit/>
          </a:bodyPr>
          <a:lstStyle/>
          <a:p>
            <a:r>
              <a:rPr lang="en-US" sz="1200" dirty="0" smtClean="0"/>
              <a:t>French </a:t>
            </a:r>
            <a:r>
              <a:rPr lang="en-US" sz="1200" dirty="0"/>
              <a:t>Mississippi Company encourages settlement in the southern Mississippi Valley. </a:t>
            </a:r>
          </a:p>
          <a:p>
            <a:r>
              <a:rPr lang="en-US" dirty="0"/>
              <a:t>	</a:t>
            </a:r>
          </a:p>
        </p:txBody>
      </p:sp>
      <p:sp>
        <p:nvSpPr>
          <p:cNvPr id="22" name="Rectangle 21"/>
          <p:cNvSpPr/>
          <p:nvPr/>
        </p:nvSpPr>
        <p:spPr>
          <a:xfrm>
            <a:off x="6553200" y="3516868"/>
            <a:ext cx="2590800" cy="1107996"/>
          </a:xfrm>
          <a:prstGeom prst="rect">
            <a:avLst/>
          </a:prstGeom>
        </p:spPr>
        <p:txBody>
          <a:bodyPr wrap="square">
            <a:spAutoFit/>
          </a:bodyPr>
          <a:lstStyle/>
          <a:p>
            <a:r>
              <a:rPr lang="en-US" sz="1200" dirty="0" smtClean="0"/>
              <a:t>New </a:t>
            </a:r>
            <a:r>
              <a:rPr lang="en-US" sz="1200" dirty="0"/>
              <a:t>Jersey law states that a person under 21 years of age cannot be married without the consent of a parent or guardian. </a:t>
            </a:r>
          </a:p>
          <a:p>
            <a:r>
              <a:rPr lang="en-US" dirty="0"/>
              <a:t>	</a:t>
            </a:r>
          </a:p>
        </p:txBody>
      </p:sp>
      <p:sp>
        <p:nvSpPr>
          <p:cNvPr id="23" name="Rectangle 22"/>
          <p:cNvSpPr/>
          <p:nvPr/>
        </p:nvSpPr>
        <p:spPr>
          <a:xfrm>
            <a:off x="-13854" y="5410200"/>
            <a:ext cx="775854" cy="646331"/>
          </a:xfrm>
          <a:prstGeom prst="rect">
            <a:avLst/>
          </a:prstGeom>
        </p:spPr>
        <p:txBody>
          <a:bodyPr wrap="square">
            <a:spAutoFit/>
          </a:bodyPr>
          <a:lstStyle/>
          <a:p>
            <a:r>
              <a:rPr lang="en-US" b="1" dirty="0"/>
              <a:t>1720 </a:t>
            </a:r>
            <a:r>
              <a:rPr lang="en-US" dirty="0"/>
              <a:t>	</a:t>
            </a:r>
          </a:p>
        </p:txBody>
      </p:sp>
      <p:sp>
        <p:nvSpPr>
          <p:cNvPr id="24" name="Rectangle 23"/>
          <p:cNvSpPr/>
          <p:nvPr/>
        </p:nvSpPr>
        <p:spPr>
          <a:xfrm>
            <a:off x="762000" y="4810035"/>
            <a:ext cx="2590800" cy="2231380"/>
          </a:xfrm>
          <a:prstGeom prst="rect">
            <a:avLst/>
          </a:prstGeom>
        </p:spPr>
        <p:txBody>
          <a:bodyPr wrap="square">
            <a:spAutoFit/>
          </a:bodyPr>
          <a:lstStyle/>
          <a:p>
            <a:r>
              <a:rPr lang="en-US" sz="1100" dirty="0" smtClean="0"/>
              <a:t>William </a:t>
            </a:r>
            <a:r>
              <a:rPr lang="en-US" sz="1100" dirty="0"/>
              <a:t>Burnet, English governor in New York and New Jersey, extends trade with the Indians. He seeks to bind the Iroquois to the British and keep them away from the French</a:t>
            </a:r>
            <a:r>
              <a:rPr lang="en-US" sz="1100" dirty="0" smtClean="0"/>
              <a:t>.</a:t>
            </a:r>
          </a:p>
          <a:p>
            <a:r>
              <a:rPr lang="en-US" sz="1100" dirty="0" smtClean="0"/>
              <a:t> </a:t>
            </a:r>
            <a:endParaRPr lang="en-US" sz="1100" dirty="0"/>
          </a:p>
          <a:p>
            <a:r>
              <a:rPr lang="en-US" sz="1100" dirty="0" smtClean="0"/>
              <a:t>French </a:t>
            </a:r>
            <a:r>
              <a:rPr lang="en-US" sz="1100" dirty="0"/>
              <a:t>Canadians begin settling the Illinois region. </a:t>
            </a:r>
            <a:endParaRPr lang="en-US" sz="1100" dirty="0" smtClean="0"/>
          </a:p>
          <a:p>
            <a:endParaRPr lang="en-US" sz="1100" dirty="0"/>
          </a:p>
          <a:p>
            <a:r>
              <a:rPr lang="en-US" sz="1100" dirty="0" smtClean="0"/>
              <a:t>Spanish </a:t>
            </a:r>
            <a:r>
              <a:rPr lang="en-US" sz="1100" dirty="0"/>
              <a:t>set up missions in Texas to counter the French threat from Louisiana. </a:t>
            </a:r>
          </a:p>
          <a:p>
            <a:r>
              <a:rPr lang="en-US" dirty="0"/>
              <a:t>	</a:t>
            </a:r>
          </a:p>
        </p:txBody>
      </p:sp>
      <p:sp>
        <p:nvSpPr>
          <p:cNvPr id="25" name="Rectangle 24"/>
          <p:cNvSpPr/>
          <p:nvPr/>
        </p:nvSpPr>
        <p:spPr>
          <a:xfrm>
            <a:off x="6553200" y="4789253"/>
            <a:ext cx="2590800" cy="1292662"/>
          </a:xfrm>
          <a:prstGeom prst="rect">
            <a:avLst/>
          </a:prstGeom>
        </p:spPr>
        <p:txBody>
          <a:bodyPr wrap="square">
            <a:spAutoFit/>
          </a:bodyPr>
          <a:lstStyle/>
          <a:p>
            <a:endParaRPr lang="en-US" dirty="0"/>
          </a:p>
          <a:p>
            <a:r>
              <a:rPr lang="en-US" sz="1200" dirty="0"/>
              <a:t>Colonial population is estimated at 474,388: Boston, 12,000; Philadelphia, 10,000; New York, 7000; Charleston, S. C., 3500; Newport, R. I., 3800.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819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03107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636"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1524000"/>
            <a:ext cx="796636" cy="646331"/>
          </a:xfrm>
          <a:prstGeom prst="rect">
            <a:avLst/>
          </a:prstGeom>
        </p:spPr>
        <p:txBody>
          <a:bodyPr wrap="square">
            <a:spAutoFit/>
          </a:bodyPr>
          <a:lstStyle/>
          <a:p>
            <a:r>
              <a:rPr lang="en-US" b="1" dirty="0"/>
              <a:t>1721 </a:t>
            </a:r>
            <a:r>
              <a:rPr lang="en-US" dirty="0"/>
              <a:t>	</a:t>
            </a:r>
          </a:p>
        </p:txBody>
      </p:sp>
      <p:sp>
        <p:nvSpPr>
          <p:cNvPr id="3" name="Rectangle 2"/>
          <p:cNvSpPr/>
          <p:nvPr/>
        </p:nvSpPr>
        <p:spPr>
          <a:xfrm>
            <a:off x="3352800" y="545297"/>
            <a:ext cx="3200400" cy="2677656"/>
          </a:xfrm>
          <a:prstGeom prst="rect">
            <a:avLst/>
          </a:prstGeom>
        </p:spPr>
        <p:txBody>
          <a:bodyPr wrap="square">
            <a:spAutoFit/>
          </a:bodyPr>
          <a:lstStyle/>
          <a:p>
            <a:r>
              <a:rPr lang="en-US" sz="1200" dirty="0" smtClean="0"/>
              <a:t>Cotton </a:t>
            </a:r>
            <a:r>
              <a:rPr lang="en-US" sz="1200" dirty="0"/>
              <a:t>Mather publishes the first report on American hybrid plants. </a:t>
            </a:r>
            <a:endParaRPr lang="en-US" sz="1200" dirty="0" smtClean="0"/>
          </a:p>
          <a:p>
            <a:endParaRPr lang="en-US" sz="1200" dirty="0"/>
          </a:p>
          <a:p>
            <a:r>
              <a:rPr lang="en-US" sz="1200" dirty="0" smtClean="0"/>
              <a:t> </a:t>
            </a:r>
            <a:r>
              <a:rPr lang="en-US" sz="1200" dirty="0"/>
              <a:t>Smallpox epidemic strikes Boston. </a:t>
            </a:r>
            <a:endParaRPr lang="en-US" sz="1200" dirty="0" smtClean="0"/>
          </a:p>
          <a:p>
            <a:endParaRPr lang="en-US" sz="1200" dirty="0"/>
          </a:p>
          <a:p>
            <a:r>
              <a:rPr lang="en-US" sz="1200" dirty="0" smtClean="0"/>
              <a:t>William </a:t>
            </a:r>
            <a:r>
              <a:rPr lang="en-US" sz="1200" dirty="0"/>
              <a:t>Douglass leads opposition of smallpox </a:t>
            </a:r>
          </a:p>
          <a:p>
            <a:r>
              <a:rPr lang="en-US" sz="1200" dirty="0" smtClean="0"/>
              <a:t>inoculations</a:t>
            </a:r>
            <a:r>
              <a:rPr lang="en-US" sz="1200" dirty="0"/>
              <a:t>. </a:t>
            </a:r>
          </a:p>
          <a:p>
            <a:endParaRPr lang="en-US" sz="1200" dirty="0" smtClean="0"/>
          </a:p>
          <a:p>
            <a:r>
              <a:rPr lang="en-US" sz="1200" dirty="0" err="1" smtClean="0"/>
              <a:t>Zabdiel</a:t>
            </a:r>
            <a:r>
              <a:rPr lang="en-US" sz="1200" dirty="0" smtClean="0"/>
              <a:t> </a:t>
            </a:r>
            <a:r>
              <a:rPr lang="en-US" sz="1200" dirty="0"/>
              <a:t>Boylston, Boston physician, is the first American to inoculate patients against smallpox. When 6 of 250 patients die, riots break out. </a:t>
            </a:r>
          </a:p>
          <a:p>
            <a:r>
              <a:rPr lang="en-US" dirty="0"/>
              <a:t>	</a:t>
            </a:r>
          </a:p>
          <a:p>
            <a:r>
              <a:rPr lang="en-US" dirty="0"/>
              <a:t>	</a:t>
            </a:r>
          </a:p>
        </p:txBody>
      </p:sp>
      <p:sp>
        <p:nvSpPr>
          <p:cNvPr id="4" name="Rectangle 3"/>
          <p:cNvSpPr/>
          <p:nvPr/>
        </p:nvSpPr>
        <p:spPr>
          <a:xfrm>
            <a:off x="6553200" y="1108501"/>
            <a:ext cx="2590800" cy="1384995"/>
          </a:xfrm>
          <a:prstGeom prst="rect">
            <a:avLst/>
          </a:prstGeom>
        </p:spPr>
        <p:txBody>
          <a:bodyPr wrap="square">
            <a:spAutoFit/>
          </a:bodyPr>
          <a:lstStyle/>
          <a:p>
            <a:endParaRPr lang="en-US" dirty="0"/>
          </a:p>
          <a:p>
            <a:r>
              <a:rPr lang="en-US" sz="1200" dirty="0"/>
              <a:t>Connecticut law provides that no person may leave home on Sunday except to attend worship or to do some essential task. </a:t>
            </a:r>
          </a:p>
          <a:p>
            <a:r>
              <a:rPr lang="en-US" dirty="0"/>
              <a:t>	</a:t>
            </a:r>
          </a:p>
        </p:txBody>
      </p:sp>
      <p:sp>
        <p:nvSpPr>
          <p:cNvPr id="6" name="Rectangle 5"/>
          <p:cNvSpPr/>
          <p:nvPr/>
        </p:nvSpPr>
        <p:spPr>
          <a:xfrm>
            <a:off x="0" y="3059668"/>
            <a:ext cx="762000" cy="646331"/>
          </a:xfrm>
          <a:prstGeom prst="rect">
            <a:avLst/>
          </a:prstGeom>
        </p:spPr>
        <p:txBody>
          <a:bodyPr wrap="square">
            <a:spAutoFit/>
          </a:bodyPr>
          <a:lstStyle/>
          <a:p>
            <a:r>
              <a:rPr lang="en-US" b="1" dirty="0"/>
              <a:t>1722 </a:t>
            </a:r>
            <a:r>
              <a:rPr lang="en-US" dirty="0"/>
              <a:t>	</a:t>
            </a:r>
          </a:p>
        </p:txBody>
      </p:sp>
      <p:sp>
        <p:nvSpPr>
          <p:cNvPr id="7" name="Rectangle 6"/>
          <p:cNvSpPr/>
          <p:nvPr/>
        </p:nvSpPr>
        <p:spPr>
          <a:xfrm>
            <a:off x="789709" y="2861101"/>
            <a:ext cx="2563091" cy="1477328"/>
          </a:xfrm>
          <a:prstGeom prst="rect">
            <a:avLst/>
          </a:prstGeom>
        </p:spPr>
        <p:txBody>
          <a:bodyPr wrap="square">
            <a:spAutoFit/>
          </a:bodyPr>
          <a:lstStyle/>
          <a:p>
            <a:r>
              <a:rPr lang="en-US" sz="1200" b="1" dirty="0" smtClean="0"/>
              <a:t>Iroquois </a:t>
            </a:r>
            <a:r>
              <a:rPr lang="en-US" sz="1200" b="1" dirty="0"/>
              <a:t>Confederation </a:t>
            </a:r>
            <a:r>
              <a:rPr lang="en-US" sz="1200" dirty="0"/>
              <a:t>of Six Nations (Mohawk, Oneida, Onondaga, Cayuga, Seneca, and Tuscarora Indians) makes treaty with Virginia settlers, agreeing not to cross the Potomac River of the Blue Ridge Mountains. </a:t>
            </a:r>
          </a:p>
          <a:p>
            <a:r>
              <a:rPr lang="en-US" dirty="0"/>
              <a:t>	</a:t>
            </a:r>
          </a:p>
        </p:txBody>
      </p:sp>
      <p:sp>
        <p:nvSpPr>
          <p:cNvPr id="10" name="Rectangle 9"/>
          <p:cNvSpPr/>
          <p:nvPr/>
        </p:nvSpPr>
        <p:spPr>
          <a:xfrm>
            <a:off x="3352800" y="2999600"/>
            <a:ext cx="3200400" cy="1015663"/>
          </a:xfrm>
          <a:prstGeom prst="rect">
            <a:avLst/>
          </a:prstGeom>
        </p:spPr>
        <p:txBody>
          <a:bodyPr wrap="square">
            <a:spAutoFit/>
          </a:bodyPr>
          <a:lstStyle/>
          <a:p>
            <a:endParaRPr lang="en-US" dirty="0"/>
          </a:p>
          <a:p>
            <a:r>
              <a:rPr lang="en-US" sz="1200" dirty="0"/>
              <a:t>Boylston uses statistics to prove the success of his smallpox inoculations. </a:t>
            </a:r>
          </a:p>
          <a:p>
            <a:r>
              <a:rPr lang="en-US" dirty="0"/>
              <a:t>	</a:t>
            </a:r>
          </a:p>
        </p:txBody>
      </p:sp>
      <p:sp>
        <p:nvSpPr>
          <p:cNvPr id="22" name="Rectangle 21"/>
          <p:cNvSpPr/>
          <p:nvPr/>
        </p:nvSpPr>
        <p:spPr>
          <a:xfrm>
            <a:off x="6553200" y="3059668"/>
            <a:ext cx="2590800" cy="1107996"/>
          </a:xfrm>
          <a:prstGeom prst="rect">
            <a:avLst/>
          </a:prstGeom>
        </p:spPr>
        <p:txBody>
          <a:bodyPr wrap="square">
            <a:spAutoFit/>
          </a:bodyPr>
          <a:lstStyle/>
          <a:p>
            <a:r>
              <a:rPr lang="en-US" sz="1200" dirty="0" smtClean="0"/>
              <a:t>Benjamin </a:t>
            </a:r>
            <a:r>
              <a:rPr lang="en-US" sz="1200" dirty="0"/>
              <a:t>Franklin contributes a series of 14 satirical essays to the </a:t>
            </a:r>
            <a:r>
              <a:rPr lang="en-US" sz="1200" i="1" dirty="0"/>
              <a:t>New-England Courant </a:t>
            </a:r>
            <a:r>
              <a:rPr lang="en-US" sz="1200" dirty="0"/>
              <a:t>under the pseudonym “Silence </a:t>
            </a:r>
            <a:r>
              <a:rPr lang="en-US" sz="1200" dirty="0" err="1"/>
              <a:t>Dogood</a:t>
            </a:r>
            <a:r>
              <a:rPr lang="en-US" sz="1200" dirty="0"/>
              <a:t>.” </a:t>
            </a:r>
          </a:p>
          <a:p>
            <a:r>
              <a:rPr lang="en-US" dirty="0"/>
              <a:t>	</a:t>
            </a:r>
          </a:p>
        </p:txBody>
      </p:sp>
      <p:sp>
        <p:nvSpPr>
          <p:cNvPr id="23" name="Rectangle 22"/>
          <p:cNvSpPr/>
          <p:nvPr/>
        </p:nvSpPr>
        <p:spPr>
          <a:xfrm>
            <a:off x="-27709" y="4494694"/>
            <a:ext cx="824345" cy="646331"/>
          </a:xfrm>
          <a:prstGeom prst="rect">
            <a:avLst/>
          </a:prstGeom>
        </p:spPr>
        <p:txBody>
          <a:bodyPr wrap="square">
            <a:spAutoFit/>
          </a:bodyPr>
          <a:lstStyle/>
          <a:p>
            <a:r>
              <a:rPr lang="en-US" b="1" dirty="0"/>
              <a:t>1723 </a:t>
            </a:r>
            <a:r>
              <a:rPr lang="en-US" dirty="0"/>
              <a:t>	</a:t>
            </a:r>
          </a:p>
        </p:txBody>
      </p:sp>
      <p:sp>
        <p:nvSpPr>
          <p:cNvPr id="24" name="Rectangle 23"/>
          <p:cNvSpPr/>
          <p:nvPr/>
        </p:nvSpPr>
        <p:spPr>
          <a:xfrm>
            <a:off x="6553200" y="4033030"/>
            <a:ext cx="2590800" cy="1569660"/>
          </a:xfrm>
          <a:prstGeom prst="rect">
            <a:avLst/>
          </a:prstGeom>
        </p:spPr>
        <p:txBody>
          <a:bodyPr wrap="square">
            <a:spAutoFit/>
          </a:bodyPr>
          <a:lstStyle/>
          <a:p>
            <a:r>
              <a:rPr lang="en-US" sz="1200" dirty="0" smtClean="0"/>
              <a:t>Boston </a:t>
            </a:r>
            <a:r>
              <a:rPr lang="en-US" sz="1200" dirty="0"/>
              <a:t>police force consists of 12 men. Their beats are designated by the Selectmen, who instruct them to walk silently and slowly, to stand still now and then, and listen to what is going on. They are not allowed to smoke on their rounds. </a:t>
            </a:r>
          </a:p>
          <a:p>
            <a:r>
              <a:rPr lang="en-US" sz="1200" dirty="0"/>
              <a:t>	</a:t>
            </a:r>
          </a:p>
        </p:txBody>
      </p:sp>
      <p:sp>
        <p:nvSpPr>
          <p:cNvPr id="25" name="Rectangle 24"/>
          <p:cNvSpPr/>
          <p:nvPr/>
        </p:nvSpPr>
        <p:spPr>
          <a:xfrm>
            <a:off x="-27709" y="5867400"/>
            <a:ext cx="789709" cy="646331"/>
          </a:xfrm>
          <a:prstGeom prst="rect">
            <a:avLst/>
          </a:prstGeom>
        </p:spPr>
        <p:txBody>
          <a:bodyPr wrap="square">
            <a:spAutoFit/>
          </a:bodyPr>
          <a:lstStyle/>
          <a:p>
            <a:r>
              <a:rPr lang="en-US" b="1" dirty="0"/>
              <a:t>1724 </a:t>
            </a:r>
            <a:r>
              <a:rPr lang="en-US" dirty="0"/>
              <a:t>	</a:t>
            </a:r>
          </a:p>
        </p:txBody>
      </p:sp>
      <p:sp>
        <p:nvSpPr>
          <p:cNvPr id="26" name="Rectangle 25"/>
          <p:cNvSpPr/>
          <p:nvPr/>
        </p:nvSpPr>
        <p:spPr>
          <a:xfrm>
            <a:off x="741218" y="5334000"/>
            <a:ext cx="2611582" cy="1015663"/>
          </a:xfrm>
          <a:prstGeom prst="rect">
            <a:avLst/>
          </a:prstGeom>
        </p:spPr>
        <p:txBody>
          <a:bodyPr wrap="square">
            <a:spAutoFit/>
          </a:bodyPr>
          <a:lstStyle/>
          <a:p>
            <a:r>
              <a:rPr lang="en-US" sz="1200" dirty="0" smtClean="0"/>
              <a:t>To </a:t>
            </a:r>
            <a:r>
              <a:rPr lang="en-US" sz="1200" dirty="0"/>
              <a:t>protect settlers from Indians, English build Fort </a:t>
            </a:r>
            <a:r>
              <a:rPr lang="en-US" sz="1200" dirty="0" err="1"/>
              <a:t>Dummer</a:t>
            </a:r>
            <a:r>
              <a:rPr lang="en-US" sz="1200" dirty="0"/>
              <a:t> (near Brattleboro), first permanent white settlement in Vermont. </a:t>
            </a:r>
          </a:p>
          <a:p>
            <a:r>
              <a:rPr lang="en-US" sz="1200" dirty="0"/>
              <a:t>	</a:t>
            </a:r>
          </a:p>
        </p:txBody>
      </p:sp>
      <p:sp>
        <p:nvSpPr>
          <p:cNvPr id="27" name="Rectangle 26"/>
          <p:cNvSpPr/>
          <p:nvPr/>
        </p:nvSpPr>
        <p:spPr>
          <a:xfrm>
            <a:off x="3352800" y="5334000"/>
            <a:ext cx="3200400" cy="738664"/>
          </a:xfrm>
          <a:prstGeom prst="rect">
            <a:avLst/>
          </a:prstGeom>
        </p:spPr>
        <p:txBody>
          <a:bodyPr wrap="square">
            <a:spAutoFit/>
          </a:bodyPr>
          <a:lstStyle/>
          <a:p>
            <a:endParaRPr lang="en-US" dirty="0"/>
          </a:p>
          <a:p>
            <a:r>
              <a:rPr lang="en-US" sz="1200" dirty="0"/>
              <a:t>Irrigation of rice fields begins in South Carolina.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20782" y="1905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2507672"/>
            <a:ext cx="91232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20782" y="956524"/>
            <a:ext cx="782782" cy="646331"/>
          </a:xfrm>
          <a:prstGeom prst="rect">
            <a:avLst/>
          </a:prstGeom>
        </p:spPr>
        <p:txBody>
          <a:bodyPr wrap="square">
            <a:spAutoFit/>
          </a:bodyPr>
          <a:lstStyle/>
          <a:p>
            <a:r>
              <a:rPr lang="en-US" b="1" dirty="0"/>
              <a:t>1725 </a:t>
            </a:r>
            <a:r>
              <a:rPr lang="en-US" dirty="0"/>
              <a:t>	</a:t>
            </a:r>
          </a:p>
        </p:txBody>
      </p:sp>
      <p:sp>
        <p:nvSpPr>
          <p:cNvPr id="3" name="Rectangle 2"/>
          <p:cNvSpPr/>
          <p:nvPr/>
        </p:nvSpPr>
        <p:spPr>
          <a:xfrm>
            <a:off x="762000" y="609600"/>
            <a:ext cx="2590800" cy="1661993"/>
          </a:xfrm>
          <a:prstGeom prst="rect">
            <a:avLst/>
          </a:prstGeom>
        </p:spPr>
        <p:txBody>
          <a:bodyPr wrap="square">
            <a:spAutoFit/>
          </a:bodyPr>
          <a:lstStyle/>
          <a:p>
            <a:r>
              <a:rPr lang="en-US" sz="1200" dirty="0" smtClean="0"/>
              <a:t>British </a:t>
            </a:r>
            <a:r>
              <a:rPr lang="en-US" sz="1200" dirty="0"/>
              <a:t>settlers in northern Maine kill French Jesuit missionary for inciting trouble among the </a:t>
            </a:r>
            <a:r>
              <a:rPr lang="en-US" sz="1200" dirty="0" err="1"/>
              <a:t>Abenaki</a:t>
            </a:r>
            <a:r>
              <a:rPr lang="en-US" sz="1200" dirty="0"/>
              <a:t> Indians. British build border forts to contain French expansion. </a:t>
            </a:r>
            <a:r>
              <a:rPr lang="en-US" sz="1200" dirty="0" err="1"/>
              <a:t>Abenakis</a:t>
            </a:r>
            <a:r>
              <a:rPr lang="en-US" sz="1200" dirty="0"/>
              <a:t> ally themselves with French against the British. </a:t>
            </a:r>
          </a:p>
          <a:p>
            <a:r>
              <a:rPr lang="en-US" dirty="0"/>
              <a:t>	</a:t>
            </a:r>
          </a:p>
        </p:txBody>
      </p:sp>
      <p:sp>
        <p:nvSpPr>
          <p:cNvPr id="4" name="Rectangle 3"/>
          <p:cNvSpPr/>
          <p:nvPr/>
        </p:nvSpPr>
        <p:spPr>
          <a:xfrm>
            <a:off x="3338945" y="718341"/>
            <a:ext cx="3214255" cy="923330"/>
          </a:xfrm>
          <a:prstGeom prst="rect">
            <a:avLst/>
          </a:prstGeom>
        </p:spPr>
        <p:txBody>
          <a:bodyPr wrap="square">
            <a:spAutoFit/>
          </a:bodyPr>
          <a:lstStyle/>
          <a:p>
            <a:r>
              <a:rPr lang="en-US" sz="1200" dirty="0" smtClean="0"/>
              <a:t>Dudley </a:t>
            </a:r>
            <a:r>
              <a:rPr lang="en-US" sz="1200" dirty="0"/>
              <a:t>discovers that ambergris, a fragrant liquid later used in perfume, is produced by male sperm whales. </a:t>
            </a:r>
          </a:p>
          <a:p>
            <a:r>
              <a:rPr lang="en-US" dirty="0"/>
              <a:t>	</a:t>
            </a:r>
          </a:p>
        </p:txBody>
      </p:sp>
      <p:sp>
        <p:nvSpPr>
          <p:cNvPr id="6" name="Rectangle 5"/>
          <p:cNvSpPr/>
          <p:nvPr/>
        </p:nvSpPr>
        <p:spPr>
          <a:xfrm>
            <a:off x="6553200" y="609600"/>
            <a:ext cx="2590800" cy="1569660"/>
          </a:xfrm>
          <a:prstGeom prst="rect">
            <a:avLst/>
          </a:prstGeom>
        </p:spPr>
        <p:txBody>
          <a:bodyPr wrap="square">
            <a:spAutoFit/>
          </a:bodyPr>
          <a:lstStyle/>
          <a:p>
            <a:r>
              <a:rPr lang="en-US" sz="1200" dirty="0" smtClean="0"/>
              <a:t>First </a:t>
            </a:r>
            <a:r>
              <a:rPr lang="en-US" sz="1200" dirty="0"/>
              <a:t>newspaper in New York is the </a:t>
            </a:r>
            <a:r>
              <a:rPr lang="en-US" sz="1200" i="1" dirty="0"/>
              <a:t>Gazette</a:t>
            </a:r>
            <a:r>
              <a:rPr lang="en-US" sz="1200" dirty="0"/>
              <a:t>, operated by William Bradford. </a:t>
            </a:r>
            <a:endParaRPr lang="en-US" sz="1200" dirty="0" smtClean="0"/>
          </a:p>
          <a:p>
            <a:endParaRPr lang="en-US" sz="1200" dirty="0"/>
          </a:p>
          <a:p>
            <a:r>
              <a:rPr lang="en-US" sz="1200" dirty="0" smtClean="0"/>
              <a:t>First separate church </a:t>
            </a:r>
            <a:r>
              <a:rPr lang="en-US" sz="1200" dirty="0"/>
              <a:t>of Colored Baptists is established at Williamsburg, Va. </a:t>
            </a:r>
          </a:p>
          <a:p>
            <a:r>
              <a:rPr lang="en-US" sz="1200" dirty="0"/>
              <a:t>	</a:t>
            </a:r>
          </a:p>
        </p:txBody>
      </p:sp>
      <p:sp>
        <p:nvSpPr>
          <p:cNvPr id="7" name="Rectangle 6"/>
          <p:cNvSpPr/>
          <p:nvPr/>
        </p:nvSpPr>
        <p:spPr>
          <a:xfrm>
            <a:off x="0" y="1990680"/>
            <a:ext cx="762000" cy="646331"/>
          </a:xfrm>
          <a:prstGeom prst="rect">
            <a:avLst/>
          </a:prstGeom>
        </p:spPr>
        <p:txBody>
          <a:bodyPr wrap="square">
            <a:spAutoFit/>
          </a:bodyPr>
          <a:lstStyle/>
          <a:p>
            <a:r>
              <a:rPr lang="en-US" b="1" dirty="0"/>
              <a:t>1726 </a:t>
            </a:r>
            <a:r>
              <a:rPr lang="en-US" dirty="0"/>
              <a:t>	</a:t>
            </a:r>
          </a:p>
        </p:txBody>
      </p:sp>
      <p:sp>
        <p:nvSpPr>
          <p:cNvPr id="10" name="Rectangle 9"/>
          <p:cNvSpPr/>
          <p:nvPr/>
        </p:nvSpPr>
        <p:spPr>
          <a:xfrm>
            <a:off x="810491" y="2009046"/>
            <a:ext cx="2563091" cy="738664"/>
          </a:xfrm>
          <a:prstGeom prst="rect">
            <a:avLst/>
          </a:prstGeom>
        </p:spPr>
        <p:txBody>
          <a:bodyPr wrap="square">
            <a:spAutoFit/>
          </a:bodyPr>
          <a:lstStyle/>
          <a:p>
            <a:r>
              <a:rPr lang="en-US" sz="1200" dirty="0" smtClean="0"/>
              <a:t>British </a:t>
            </a:r>
            <a:r>
              <a:rPr lang="en-US" sz="1200" dirty="0"/>
              <a:t>governor puts down riot by the poor in Philadelphia. </a:t>
            </a:r>
          </a:p>
          <a:p>
            <a:r>
              <a:rPr lang="en-US" dirty="0"/>
              <a:t>	</a:t>
            </a:r>
          </a:p>
        </p:txBody>
      </p:sp>
      <p:sp>
        <p:nvSpPr>
          <p:cNvPr id="20" name="Rectangle 19"/>
          <p:cNvSpPr/>
          <p:nvPr/>
        </p:nvSpPr>
        <p:spPr>
          <a:xfrm>
            <a:off x="0" y="3429000"/>
            <a:ext cx="762000" cy="646331"/>
          </a:xfrm>
          <a:prstGeom prst="rect">
            <a:avLst/>
          </a:prstGeom>
        </p:spPr>
        <p:txBody>
          <a:bodyPr wrap="square">
            <a:spAutoFit/>
          </a:bodyPr>
          <a:lstStyle/>
          <a:p>
            <a:r>
              <a:rPr lang="en-US" b="1" dirty="0"/>
              <a:t>1727 </a:t>
            </a:r>
            <a:r>
              <a:rPr lang="en-US" dirty="0"/>
              <a:t>	</a:t>
            </a:r>
          </a:p>
        </p:txBody>
      </p:sp>
      <p:sp>
        <p:nvSpPr>
          <p:cNvPr id="21" name="Rectangle 20"/>
          <p:cNvSpPr/>
          <p:nvPr/>
        </p:nvSpPr>
        <p:spPr>
          <a:xfrm>
            <a:off x="6553200" y="2547878"/>
            <a:ext cx="2597727" cy="2862322"/>
          </a:xfrm>
          <a:prstGeom prst="rect">
            <a:avLst/>
          </a:prstGeom>
        </p:spPr>
        <p:txBody>
          <a:bodyPr wrap="square">
            <a:spAutoFit/>
          </a:bodyPr>
          <a:lstStyle/>
          <a:p>
            <a:r>
              <a:rPr lang="en-US" sz="1200" dirty="0" smtClean="0"/>
              <a:t>Reverend </a:t>
            </a:r>
            <a:r>
              <a:rPr lang="en-US" sz="1200" dirty="0"/>
              <a:t>Jonathan Edwards goes to the church at Northampton, Mass., the most influential parish in the Connecticut Valley. He remains there more than 20 years. </a:t>
            </a:r>
          </a:p>
          <a:p>
            <a:endParaRPr lang="en-US" sz="1200" dirty="0"/>
          </a:p>
          <a:p>
            <a:r>
              <a:rPr lang="en-US" sz="1200" dirty="0" smtClean="0"/>
              <a:t> </a:t>
            </a:r>
            <a:r>
              <a:rPr lang="en-US" sz="1200" dirty="0"/>
              <a:t>James Franklin establishes the first printing press in Rhode Island. </a:t>
            </a:r>
          </a:p>
          <a:p>
            <a:endParaRPr lang="en-US" sz="1200" dirty="0"/>
          </a:p>
          <a:p>
            <a:r>
              <a:rPr lang="en-US" sz="1200" dirty="0" smtClean="0"/>
              <a:t>Benjamin </a:t>
            </a:r>
            <a:r>
              <a:rPr lang="en-US" sz="1200" dirty="0"/>
              <a:t>Franklin establishes </a:t>
            </a:r>
            <a:r>
              <a:rPr lang="en-US" sz="1200" i="1" dirty="0" err="1"/>
              <a:t>Junto</a:t>
            </a:r>
            <a:r>
              <a:rPr lang="en-US" sz="1200" dirty="0"/>
              <a:t>, a society for scientific and philosophical discussion. </a:t>
            </a:r>
            <a:r>
              <a:rPr lang="en-US" sz="1200" i="1" dirty="0" err="1"/>
              <a:t>Junto</a:t>
            </a:r>
            <a:r>
              <a:rPr lang="en-US" sz="1200" i="1" dirty="0"/>
              <a:t> </a:t>
            </a:r>
            <a:r>
              <a:rPr lang="en-US" sz="1200" dirty="0"/>
              <a:t>later inspires the formation of the American Philosophical Society. </a:t>
            </a:r>
          </a:p>
          <a:p>
            <a:r>
              <a:rPr lang="en-US" sz="1200" dirty="0"/>
              <a:t>	</a:t>
            </a:r>
          </a:p>
        </p:txBody>
      </p:sp>
      <p:sp>
        <p:nvSpPr>
          <p:cNvPr id="22" name="Rectangle 21"/>
          <p:cNvSpPr/>
          <p:nvPr/>
        </p:nvSpPr>
        <p:spPr>
          <a:xfrm>
            <a:off x="0" y="5715000"/>
            <a:ext cx="762000" cy="646331"/>
          </a:xfrm>
          <a:prstGeom prst="rect">
            <a:avLst/>
          </a:prstGeom>
        </p:spPr>
        <p:txBody>
          <a:bodyPr wrap="square">
            <a:spAutoFit/>
          </a:bodyPr>
          <a:lstStyle/>
          <a:p>
            <a:r>
              <a:rPr lang="en-US" b="1" dirty="0"/>
              <a:t>1728 </a:t>
            </a:r>
            <a:r>
              <a:rPr lang="en-US" dirty="0"/>
              <a:t>	</a:t>
            </a:r>
          </a:p>
        </p:txBody>
      </p:sp>
      <p:sp>
        <p:nvSpPr>
          <p:cNvPr id="26" name="Rectangle 25"/>
          <p:cNvSpPr/>
          <p:nvPr/>
        </p:nvSpPr>
        <p:spPr>
          <a:xfrm>
            <a:off x="3332018" y="5202382"/>
            <a:ext cx="3221182" cy="2031325"/>
          </a:xfrm>
          <a:prstGeom prst="rect">
            <a:avLst/>
          </a:prstGeom>
        </p:spPr>
        <p:txBody>
          <a:bodyPr wrap="square">
            <a:spAutoFit/>
          </a:bodyPr>
          <a:lstStyle/>
          <a:p>
            <a:r>
              <a:rPr lang="en-US" sz="1200" dirty="0" smtClean="0"/>
              <a:t>John </a:t>
            </a:r>
            <a:r>
              <a:rPr lang="en-US" sz="1200" dirty="0"/>
              <a:t>Bartram plants America’s first botanical gardens near Philadelphia and begins experiments with hybrids. </a:t>
            </a:r>
          </a:p>
          <a:p>
            <a:endParaRPr lang="en-US" sz="1200" dirty="0"/>
          </a:p>
          <a:p>
            <a:r>
              <a:rPr lang="en-US" sz="1200" dirty="0" smtClean="0"/>
              <a:t>Samuel </a:t>
            </a:r>
            <a:r>
              <a:rPr lang="en-US" sz="1200" dirty="0" err="1"/>
              <a:t>Higby</a:t>
            </a:r>
            <a:r>
              <a:rPr lang="en-US" sz="1200" dirty="0"/>
              <a:t> produces America’s first steel in Hartford, Ct. </a:t>
            </a:r>
          </a:p>
          <a:p>
            <a:endParaRPr lang="en-US" sz="1200" dirty="0"/>
          </a:p>
          <a:p>
            <a:r>
              <a:rPr lang="en-US" sz="1200" dirty="0" smtClean="0"/>
              <a:t> </a:t>
            </a:r>
            <a:r>
              <a:rPr lang="en-US" sz="1200" dirty="0"/>
              <a:t>William Byrd surveys the border between North Carolina and Virginia. </a:t>
            </a:r>
          </a:p>
          <a:p>
            <a:r>
              <a:rPr lang="en-US" dirty="0"/>
              <a:t>	</a:t>
            </a:r>
          </a:p>
        </p:txBody>
      </p:sp>
      <p:sp>
        <p:nvSpPr>
          <p:cNvPr id="28" name="Rectangle 27"/>
          <p:cNvSpPr/>
          <p:nvPr/>
        </p:nvSpPr>
        <p:spPr>
          <a:xfrm>
            <a:off x="6553200" y="5202382"/>
            <a:ext cx="2597727" cy="1754326"/>
          </a:xfrm>
          <a:prstGeom prst="rect">
            <a:avLst/>
          </a:prstGeom>
        </p:spPr>
        <p:txBody>
          <a:bodyPr wrap="square">
            <a:spAutoFit/>
          </a:bodyPr>
          <a:lstStyle/>
          <a:p>
            <a:r>
              <a:rPr lang="en-US" sz="1200" dirty="0" smtClean="0"/>
              <a:t>Boston </a:t>
            </a:r>
            <a:r>
              <a:rPr lang="en-US" sz="1200" dirty="0"/>
              <a:t>begins to enclose the Common to preserve the grass from carts and horses. Soon it becomes the custom after tea for people to stroll about the green. </a:t>
            </a:r>
            <a:endParaRPr lang="en-US" sz="1200" dirty="0" smtClean="0"/>
          </a:p>
          <a:p>
            <a:endParaRPr lang="en-US" sz="1200" dirty="0"/>
          </a:p>
          <a:p>
            <a:r>
              <a:rPr lang="en-US" sz="1200" dirty="0" smtClean="0"/>
              <a:t>Jews </a:t>
            </a:r>
            <a:r>
              <a:rPr lang="en-US" sz="1200" dirty="0"/>
              <a:t>in New York build the first synagogue.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810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8894"/>
            <a:ext cx="762000" cy="646331"/>
          </a:xfrm>
          <a:prstGeom prst="rect">
            <a:avLst/>
          </a:prstGeom>
        </p:spPr>
        <p:txBody>
          <a:bodyPr wrap="square">
            <a:spAutoFit/>
          </a:bodyPr>
          <a:lstStyle/>
          <a:p>
            <a:r>
              <a:rPr lang="en-US" b="1" dirty="0"/>
              <a:t>1729 </a:t>
            </a:r>
            <a:r>
              <a:rPr lang="en-US" dirty="0"/>
              <a:t>	</a:t>
            </a:r>
          </a:p>
        </p:txBody>
      </p:sp>
      <p:sp>
        <p:nvSpPr>
          <p:cNvPr id="3" name="Rectangle 2"/>
          <p:cNvSpPr/>
          <p:nvPr/>
        </p:nvSpPr>
        <p:spPr>
          <a:xfrm>
            <a:off x="762000" y="609600"/>
            <a:ext cx="2590800" cy="1754326"/>
          </a:xfrm>
          <a:prstGeom prst="rect">
            <a:avLst/>
          </a:prstGeom>
        </p:spPr>
        <p:txBody>
          <a:bodyPr wrap="square">
            <a:spAutoFit/>
          </a:bodyPr>
          <a:lstStyle/>
          <a:p>
            <a:r>
              <a:rPr lang="en-US" sz="1200" dirty="0" smtClean="0"/>
              <a:t>North </a:t>
            </a:r>
            <a:r>
              <a:rPr lang="en-US" sz="1200" dirty="0"/>
              <a:t>and South Carolina become royal colonies after giving up their charters. </a:t>
            </a:r>
          </a:p>
          <a:p>
            <a:endParaRPr lang="en-US" sz="1200" dirty="0"/>
          </a:p>
          <a:p>
            <a:r>
              <a:rPr lang="en-US" sz="1200" dirty="0" smtClean="0"/>
              <a:t>Indian </a:t>
            </a:r>
            <a:r>
              <a:rPr lang="en-US" sz="1200" dirty="0"/>
              <a:t>raids force French settlements in Mississippi Valley to be confined to the lower part (now the state of Louisiana. </a:t>
            </a:r>
          </a:p>
          <a:p>
            <a:r>
              <a:rPr lang="en-US" sz="1200" dirty="0"/>
              <a:t>	</a:t>
            </a:r>
          </a:p>
        </p:txBody>
      </p:sp>
      <p:sp>
        <p:nvSpPr>
          <p:cNvPr id="4" name="Rectangle 3"/>
          <p:cNvSpPr/>
          <p:nvPr/>
        </p:nvSpPr>
        <p:spPr>
          <a:xfrm>
            <a:off x="6573982" y="748099"/>
            <a:ext cx="2570018" cy="1107996"/>
          </a:xfrm>
          <a:prstGeom prst="rect">
            <a:avLst/>
          </a:prstGeom>
        </p:spPr>
        <p:txBody>
          <a:bodyPr wrap="square">
            <a:spAutoFit/>
          </a:bodyPr>
          <a:lstStyle/>
          <a:p>
            <a:r>
              <a:rPr lang="en-US" sz="1200" dirty="0" smtClean="0"/>
              <a:t>Isaac </a:t>
            </a:r>
            <a:r>
              <a:rPr lang="en-US" sz="1200" dirty="0"/>
              <a:t>Greenwood publishes </a:t>
            </a:r>
            <a:r>
              <a:rPr lang="en-US" sz="1200" i="1" dirty="0" err="1"/>
              <a:t>Arithmetick</a:t>
            </a:r>
            <a:r>
              <a:rPr lang="en-US" sz="1200" i="1" dirty="0"/>
              <a:t> Vulgar and Decimal</a:t>
            </a:r>
            <a:r>
              <a:rPr lang="en-US" sz="1200" dirty="0"/>
              <a:t>, America’s first textbook in mathematics. </a:t>
            </a:r>
          </a:p>
          <a:p>
            <a:r>
              <a:rPr lang="en-US" dirty="0"/>
              <a:t>	</a:t>
            </a:r>
          </a:p>
        </p:txBody>
      </p:sp>
      <p:sp>
        <p:nvSpPr>
          <p:cNvPr id="6" name="Rectangle 5"/>
          <p:cNvSpPr/>
          <p:nvPr/>
        </p:nvSpPr>
        <p:spPr>
          <a:xfrm>
            <a:off x="0" y="2548591"/>
            <a:ext cx="762000" cy="646331"/>
          </a:xfrm>
          <a:prstGeom prst="rect">
            <a:avLst/>
          </a:prstGeom>
        </p:spPr>
        <p:txBody>
          <a:bodyPr wrap="square">
            <a:spAutoFit/>
          </a:bodyPr>
          <a:lstStyle/>
          <a:p>
            <a:r>
              <a:rPr lang="en-US" b="1" dirty="0"/>
              <a:t>1730 </a:t>
            </a:r>
            <a:r>
              <a:rPr lang="en-US" dirty="0"/>
              <a:t>	</a:t>
            </a:r>
          </a:p>
        </p:txBody>
      </p:sp>
      <p:sp>
        <p:nvSpPr>
          <p:cNvPr id="7" name="Rectangle 6"/>
          <p:cNvSpPr/>
          <p:nvPr/>
        </p:nvSpPr>
        <p:spPr>
          <a:xfrm>
            <a:off x="796636" y="2225426"/>
            <a:ext cx="2556164" cy="646331"/>
          </a:xfrm>
          <a:prstGeom prst="rect">
            <a:avLst/>
          </a:prstGeom>
        </p:spPr>
        <p:txBody>
          <a:bodyPr wrap="square">
            <a:spAutoFit/>
          </a:bodyPr>
          <a:lstStyle/>
          <a:p>
            <a:r>
              <a:rPr lang="en-US" sz="1200" dirty="0" smtClean="0"/>
              <a:t>French </a:t>
            </a:r>
            <a:r>
              <a:rPr lang="en-US" sz="1200" dirty="0"/>
              <a:t>construct a stone fort at Crown Point on Lake Champlain, N. Y. </a:t>
            </a:r>
          </a:p>
          <a:p>
            <a:r>
              <a:rPr lang="en-US" sz="1200" dirty="0"/>
              <a:t>	</a:t>
            </a:r>
          </a:p>
        </p:txBody>
      </p:sp>
      <p:sp>
        <p:nvSpPr>
          <p:cNvPr id="10" name="Rectangle 9"/>
          <p:cNvSpPr/>
          <p:nvPr/>
        </p:nvSpPr>
        <p:spPr>
          <a:xfrm>
            <a:off x="3352800" y="2146764"/>
            <a:ext cx="3200400" cy="738664"/>
          </a:xfrm>
          <a:prstGeom prst="rect">
            <a:avLst/>
          </a:prstGeom>
        </p:spPr>
        <p:txBody>
          <a:bodyPr wrap="square">
            <a:spAutoFit/>
          </a:bodyPr>
          <a:lstStyle/>
          <a:p>
            <a:r>
              <a:rPr lang="en-US" sz="1200" dirty="0" smtClean="0"/>
              <a:t>Thomas </a:t>
            </a:r>
            <a:r>
              <a:rPr lang="en-US" sz="1200" dirty="0"/>
              <a:t>Godfrey invents the reflecting quadrant, an instrument for determining position at sea. </a:t>
            </a:r>
          </a:p>
          <a:p>
            <a:r>
              <a:rPr lang="en-US" dirty="0"/>
              <a:t>	</a:t>
            </a:r>
          </a:p>
        </p:txBody>
      </p:sp>
      <p:sp>
        <p:nvSpPr>
          <p:cNvPr id="20" name="Rectangle 19"/>
          <p:cNvSpPr/>
          <p:nvPr/>
        </p:nvSpPr>
        <p:spPr>
          <a:xfrm>
            <a:off x="6553200" y="2112128"/>
            <a:ext cx="2590800" cy="2031325"/>
          </a:xfrm>
          <a:prstGeom prst="rect">
            <a:avLst/>
          </a:prstGeom>
        </p:spPr>
        <p:txBody>
          <a:bodyPr wrap="square">
            <a:spAutoFit/>
          </a:bodyPr>
          <a:lstStyle/>
          <a:p>
            <a:r>
              <a:rPr lang="en-US" sz="1200" dirty="0" smtClean="0"/>
              <a:t>A </a:t>
            </a:r>
            <a:r>
              <a:rPr lang="en-US" sz="1200" dirty="0"/>
              <a:t>craze for white stockings for both men and women sets in. Made mostly of silk or cotton thread, they are supported by means of fancy garters. Often the name of a gentleman or a lady is woven into the garter. </a:t>
            </a:r>
          </a:p>
          <a:p>
            <a:endParaRPr lang="en-US" sz="1200" dirty="0" smtClean="0"/>
          </a:p>
          <a:p>
            <a:r>
              <a:rPr lang="en-US" sz="1200" dirty="0" smtClean="0"/>
              <a:t>Population </a:t>
            </a:r>
            <a:r>
              <a:rPr lang="en-US" sz="1200" dirty="0"/>
              <a:t>in the colonies is estimated at 655,000. </a:t>
            </a:r>
          </a:p>
          <a:p>
            <a:r>
              <a:rPr lang="en-US" dirty="0"/>
              <a:t>	</a:t>
            </a:r>
          </a:p>
        </p:txBody>
      </p:sp>
      <p:sp>
        <p:nvSpPr>
          <p:cNvPr id="21" name="Rectangle 20"/>
          <p:cNvSpPr/>
          <p:nvPr/>
        </p:nvSpPr>
        <p:spPr>
          <a:xfrm>
            <a:off x="-13855" y="4143453"/>
            <a:ext cx="810491" cy="646331"/>
          </a:xfrm>
          <a:prstGeom prst="rect">
            <a:avLst/>
          </a:prstGeom>
        </p:spPr>
        <p:txBody>
          <a:bodyPr wrap="square">
            <a:spAutoFit/>
          </a:bodyPr>
          <a:lstStyle/>
          <a:p>
            <a:r>
              <a:rPr lang="en-US" b="1" dirty="0"/>
              <a:t>1731 </a:t>
            </a:r>
            <a:r>
              <a:rPr lang="en-US" dirty="0"/>
              <a:t>	</a:t>
            </a:r>
          </a:p>
        </p:txBody>
      </p:sp>
      <p:sp>
        <p:nvSpPr>
          <p:cNvPr id="22" name="Rectangle 21"/>
          <p:cNvSpPr/>
          <p:nvPr/>
        </p:nvSpPr>
        <p:spPr>
          <a:xfrm>
            <a:off x="6553200" y="3840218"/>
            <a:ext cx="2590800" cy="646331"/>
          </a:xfrm>
          <a:prstGeom prst="rect">
            <a:avLst/>
          </a:prstGeom>
        </p:spPr>
        <p:txBody>
          <a:bodyPr wrap="square">
            <a:spAutoFit/>
          </a:bodyPr>
          <a:lstStyle/>
          <a:p>
            <a:r>
              <a:rPr lang="en-US" sz="1200" dirty="0" smtClean="0"/>
              <a:t>First </a:t>
            </a:r>
            <a:r>
              <a:rPr lang="en-US" sz="1200" dirty="0"/>
              <a:t>circulating library is founded in Philadelphia by Benjamin Franklin. </a:t>
            </a:r>
          </a:p>
          <a:p>
            <a:r>
              <a:rPr lang="en-US" sz="1200" dirty="0"/>
              <a:t>	</a:t>
            </a:r>
          </a:p>
        </p:txBody>
      </p:sp>
      <p:sp>
        <p:nvSpPr>
          <p:cNvPr id="23" name="Rectangle 22"/>
          <p:cNvSpPr/>
          <p:nvPr/>
        </p:nvSpPr>
        <p:spPr>
          <a:xfrm>
            <a:off x="-13855" y="5643310"/>
            <a:ext cx="775855" cy="646331"/>
          </a:xfrm>
          <a:prstGeom prst="rect">
            <a:avLst/>
          </a:prstGeom>
        </p:spPr>
        <p:txBody>
          <a:bodyPr wrap="square">
            <a:spAutoFit/>
          </a:bodyPr>
          <a:lstStyle/>
          <a:p>
            <a:r>
              <a:rPr lang="en-US" b="1" dirty="0"/>
              <a:t>1732 </a:t>
            </a:r>
            <a:r>
              <a:rPr lang="en-US" dirty="0"/>
              <a:t>	</a:t>
            </a:r>
          </a:p>
        </p:txBody>
      </p:sp>
      <p:sp>
        <p:nvSpPr>
          <p:cNvPr id="24" name="Rectangle 23"/>
          <p:cNvSpPr/>
          <p:nvPr/>
        </p:nvSpPr>
        <p:spPr>
          <a:xfrm>
            <a:off x="762000" y="4807504"/>
            <a:ext cx="2590800" cy="923330"/>
          </a:xfrm>
          <a:prstGeom prst="rect">
            <a:avLst/>
          </a:prstGeom>
        </p:spPr>
        <p:txBody>
          <a:bodyPr wrap="square">
            <a:spAutoFit/>
          </a:bodyPr>
          <a:lstStyle/>
          <a:p>
            <a:r>
              <a:rPr lang="en-US" sz="1200" dirty="0" smtClean="0"/>
              <a:t>Royal </a:t>
            </a:r>
            <a:r>
              <a:rPr lang="en-US" sz="1200" dirty="0"/>
              <a:t>charter is granted to James Oglethorpe for an English colony in Georgia. </a:t>
            </a:r>
          </a:p>
          <a:p>
            <a:r>
              <a:rPr lang="en-US" dirty="0"/>
              <a:t>	</a:t>
            </a:r>
          </a:p>
        </p:txBody>
      </p:sp>
      <p:sp>
        <p:nvSpPr>
          <p:cNvPr id="25" name="Rectangle 24"/>
          <p:cNvSpPr/>
          <p:nvPr/>
        </p:nvSpPr>
        <p:spPr>
          <a:xfrm>
            <a:off x="6553200" y="4789784"/>
            <a:ext cx="2590800" cy="2123658"/>
          </a:xfrm>
          <a:prstGeom prst="rect">
            <a:avLst/>
          </a:prstGeom>
        </p:spPr>
        <p:txBody>
          <a:bodyPr wrap="square">
            <a:spAutoFit/>
          </a:bodyPr>
          <a:lstStyle/>
          <a:p>
            <a:r>
              <a:rPr lang="en-US" sz="1200" dirty="0" smtClean="0"/>
              <a:t>Benjamin </a:t>
            </a:r>
            <a:r>
              <a:rPr lang="en-US" sz="1200" dirty="0"/>
              <a:t>Franklin begins publishing </a:t>
            </a:r>
            <a:r>
              <a:rPr lang="en-US" sz="1200" i="1" dirty="0"/>
              <a:t>Poor Richard’s Almanac</a:t>
            </a:r>
            <a:r>
              <a:rPr lang="en-US" sz="1200" dirty="0"/>
              <a:t>. </a:t>
            </a:r>
            <a:endParaRPr lang="en-US" sz="1200" dirty="0" smtClean="0"/>
          </a:p>
          <a:p>
            <a:endParaRPr lang="en-US" sz="1200" dirty="0"/>
          </a:p>
          <a:p>
            <a:r>
              <a:rPr lang="en-US" sz="1200" dirty="0" smtClean="0"/>
              <a:t>For </a:t>
            </a:r>
            <a:r>
              <a:rPr lang="en-US" sz="1200" dirty="0"/>
              <a:t>the first time, the game of ninepins is played in New York City. Land at the south end of Broadway is used as a bowling green. </a:t>
            </a:r>
          </a:p>
          <a:p>
            <a:endParaRPr lang="en-US" sz="1200" dirty="0"/>
          </a:p>
          <a:p>
            <a:r>
              <a:rPr lang="en-US" sz="1200" dirty="0" smtClean="0"/>
              <a:t>First </a:t>
            </a:r>
            <a:r>
              <a:rPr lang="en-US" sz="1200" dirty="0"/>
              <a:t>stagecoach line is established between Burlington and Amboy, N. J.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495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0782" y="5562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20782" y="1508096"/>
            <a:ext cx="782782" cy="646331"/>
          </a:xfrm>
          <a:prstGeom prst="rect">
            <a:avLst/>
          </a:prstGeom>
        </p:spPr>
        <p:txBody>
          <a:bodyPr wrap="square">
            <a:spAutoFit/>
          </a:bodyPr>
          <a:lstStyle/>
          <a:p>
            <a:r>
              <a:rPr lang="en-US" b="1" dirty="0"/>
              <a:t>1733 </a:t>
            </a:r>
            <a:r>
              <a:rPr lang="en-US" dirty="0"/>
              <a:t>	</a:t>
            </a:r>
          </a:p>
        </p:txBody>
      </p:sp>
      <p:sp>
        <p:nvSpPr>
          <p:cNvPr id="3" name="Rectangle 2"/>
          <p:cNvSpPr/>
          <p:nvPr/>
        </p:nvSpPr>
        <p:spPr>
          <a:xfrm>
            <a:off x="762000" y="584767"/>
            <a:ext cx="2590800" cy="2492990"/>
          </a:xfrm>
          <a:prstGeom prst="rect">
            <a:avLst/>
          </a:prstGeom>
        </p:spPr>
        <p:txBody>
          <a:bodyPr wrap="square">
            <a:spAutoFit/>
          </a:bodyPr>
          <a:lstStyle/>
          <a:p>
            <a:r>
              <a:rPr lang="en-US" sz="1200" dirty="0" smtClean="0"/>
              <a:t>Oglethorpe </a:t>
            </a:r>
            <a:r>
              <a:rPr lang="en-US" sz="1200" dirty="0"/>
              <a:t>founds Savannah in Georgia, the last of the original 13 colonies to be settled. Oglethorpe’s colony is a defense against the Spanish in Florida and the French in Louisiana and is a refuge for the poor and the persecuted. </a:t>
            </a:r>
            <a:endParaRPr lang="en-US" sz="1200" dirty="0" smtClean="0"/>
          </a:p>
          <a:p>
            <a:endParaRPr lang="en-US" sz="1200" dirty="0"/>
          </a:p>
          <a:p>
            <a:r>
              <a:rPr lang="en-US" sz="1200" b="1" dirty="0" smtClean="0"/>
              <a:t>Molasses </a:t>
            </a:r>
            <a:r>
              <a:rPr lang="en-US" sz="1200" b="1" dirty="0"/>
              <a:t>Act </a:t>
            </a:r>
            <a:r>
              <a:rPr lang="en-US" sz="1200" dirty="0"/>
              <a:t>puts prohibitive duties on sugar, rum, and molasses brought to the colonies from the French, Spanish, and Dutch West </a:t>
            </a:r>
            <a:r>
              <a:rPr lang="en-US" sz="1200" dirty="0" smtClean="0"/>
              <a:t>Indies.</a:t>
            </a:r>
            <a:endParaRPr lang="en-US" sz="1200" dirty="0"/>
          </a:p>
          <a:p>
            <a:r>
              <a:rPr lang="en-US" sz="1200" dirty="0"/>
              <a:t>	</a:t>
            </a:r>
          </a:p>
        </p:txBody>
      </p:sp>
      <p:sp>
        <p:nvSpPr>
          <p:cNvPr id="4" name="Rectangle 3"/>
          <p:cNvSpPr/>
          <p:nvPr/>
        </p:nvSpPr>
        <p:spPr>
          <a:xfrm>
            <a:off x="6553200" y="587276"/>
            <a:ext cx="2590800" cy="3231654"/>
          </a:xfrm>
          <a:prstGeom prst="rect">
            <a:avLst/>
          </a:prstGeom>
        </p:spPr>
        <p:txBody>
          <a:bodyPr wrap="square">
            <a:spAutoFit/>
          </a:bodyPr>
          <a:lstStyle/>
          <a:p>
            <a:r>
              <a:rPr lang="en-US" sz="1200" dirty="0" smtClean="0"/>
              <a:t>Benjamin </a:t>
            </a:r>
            <a:r>
              <a:rPr lang="en-US" sz="1200" dirty="0"/>
              <a:t>Franklin is public printer for the colonies of Pennsylvania, New Jersey, Delaware, and Maryland. </a:t>
            </a:r>
            <a:endParaRPr lang="en-US" sz="1200" dirty="0" smtClean="0"/>
          </a:p>
          <a:p>
            <a:endParaRPr lang="en-US" sz="1200" dirty="0"/>
          </a:p>
          <a:p>
            <a:r>
              <a:rPr lang="en-US" sz="1200" dirty="0" smtClean="0"/>
              <a:t>Jonathan </a:t>
            </a:r>
            <a:r>
              <a:rPr lang="en-US" sz="1200" dirty="0"/>
              <a:t>Edwards preaches “</a:t>
            </a:r>
            <a:r>
              <a:rPr lang="en-US" sz="1200" b="1" dirty="0"/>
              <a:t>The Great Awakening</a:t>
            </a:r>
            <a:r>
              <a:rPr lang="en-US" sz="1200" dirty="0"/>
              <a:t>” in New England. It is a religious revival that stresses man’s sinful nature. </a:t>
            </a:r>
          </a:p>
          <a:p>
            <a:endParaRPr lang="en-US" sz="1200" dirty="0" smtClean="0"/>
          </a:p>
          <a:p>
            <a:r>
              <a:rPr lang="en-US" sz="1200" dirty="0" smtClean="0"/>
              <a:t>J</a:t>
            </a:r>
            <a:r>
              <a:rPr lang="en-US" sz="1200" b="1" dirty="0" smtClean="0"/>
              <a:t>ohn </a:t>
            </a:r>
            <a:r>
              <a:rPr lang="en-US" sz="1200" b="1" dirty="0"/>
              <a:t>Peter Zenger</a:t>
            </a:r>
            <a:r>
              <a:rPr lang="en-US" sz="1200" dirty="0"/>
              <a:t>, publisher of the </a:t>
            </a:r>
            <a:r>
              <a:rPr lang="en-US" sz="1200" i="1" dirty="0"/>
              <a:t>New York Weekly Journal</a:t>
            </a:r>
            <a:r>
              <a:rPr lang="en-US" sz="1200" dirty="0"/>
              <a:t>, is arrested for seditious libel. </a:t>
            </a:r>
          </a:p>
          <a:p>
            <a:r>
              <a:rPr lang="en-US" sz="1200" dirty="0" smtClean="0"/>
              <a:t>His </a:t>
            </a:r>
            <a:r>
              <a:rPr lang="en-US" sz="1200" dirty="0"/>
              <a:t>later acquittal is a landmark for freedom of the press (1735). </a:t>
            </a:r>
          </a:p>
          <a:p>
            <a:r>
              <a:rPr lang="en-US" dirty="0"/>
              <a:t>	</a:t>
            </a:r>
          </a:p>
          <a:p>
            <a:r>
              <a:rPr lang="en-US" dirty="0"/>
              <a:t>	</a:t>
            </a:r>
          </a:p>
        </p:txBody>
      </p:sp>
      <p:sp>
        <p:nvSpPr>
          <p:cNvPr id="6" name="Rectangle 5"/>
          <p:cNvSpPr/>
          <p:nvPr/>
        </p:nvSpPr>
        <p:spPr>
          <a:xfrm>
            <a:off x="-20782" y="3429000"/>
            <a:ext cx="782782" cy="646331"/>
          </a:xfrm>
          <a:prstGeom prst="rect">
            <a:avLst/>
          </a:prstGeom>
        </p:spPr>
        <p:txBody>
          <a:bodyPr wrap="square">
            <a:spAutoFit/>
          </a:bodyPr>
          <a:lstStyle/>
          <a:p>
            <a:r>
              <a:rPr lang="en-US" b="1" dirty="0"/>
              <a:t>1735 </a:t>
            </a:r>
            <a:r>
              <a:rPr lang="en-US" dirty="0"/>
              <a:t>	</a:t>
            </a:r>
          </a:p>
        </p:txBody>
      </p:sp>
      <p:sp>
        <p:nvSpPr>
          <p:cNvPr id="7" name="Rectangle 6"/>
          <p:cNvSpPr/>
          <p:nvPr/>
        </p:nvSpPr>
        <p:spPr>
          <a:xfrm>
            <a:off x="6553200" y="3309417"/>
            <a:ext cx="2590800" cy="1477328"/>
          </a:xfrm>
          <a:prstGeom prst="rect">
            <a:avLst/>
          </a:prstGeom>
        </p:spPr>
        <p:txBody>
          <a:bodyPr wrap="square">
            <a:spAutoFit/>
          </a:bodyPr>
          <a:lstStyle/>
          <a:p>
            <a:r>
              <a:rPr lang="en-US" sz="1200" dirty="0" smtClean="0"/>
              <a:t>Increasing </a:t>
            </a:r>
            <a:r>
              <a:rPr lang="en-US" sz="1200" dirty="0"/>
              <a:t>wealth in the colonies causes a change in the status of women. More women leave their husbands when they find living together incompatible; newspapers tell of runaway wives and elopements. </a:t>
            </a:r>
          </a:p>
          <a:p>
            <a:r>
              <a:rPr lang="en-US" dirty="0"/>
              <a:t>	</a:t>
            </a:r>
          </a:p>
        </p:txBody>
      </p:sp>
      <p:sp>
        <p:nvSpPr>
          <p:cNvPr id="10" name="Rectangle 9"/>
          <p:cNvSpPr/>
          <p:nvPr/>
        </p:nvSpPr>
        <p:spPr>
          <a:xfrm>
            <a:off x="-20782" y="4551402"/>
            <a:ext cx="782782" cy="646331"/>
          </a:xfrm>
          <a:prstGeom prst="rect">
            <a:avLst/>
          </a:prstGeom>
        </p:spPr>
        <p:txBody>
          <a:bodyPr wrap="square">
            <a:spAutoFit/>
          </a:bodyPr>
          <a:lstStyle/>
          <a:p>
            <a:r>
              <a:rPr lang="en-US" b="1" dirty="0"/>
              <a:t>1736 </a:t>
            </a:r>
            <a:r>
              <a:rPr lang="en-US" dirty="0"/>
              <a:t>	</a:t>
            </a:r>
          </a:p>
        </p:txBody>
      </p:sp>
      <p:sp>
        <p:nvSpPr>
          <p:cNvPr id="20" name="Rectangle 19"/>
          <p:cNvSpPr/>
          <p:nvPr/>
        </p:nvSpPr>
        <p:spPr>
          <a:xfrm>
            <a:off x="762000" y="4551402"/>
            <a:ext cx="2590800" cy="1292662"/>
          </a:xfrm>
          <a:prstGeom prst="rect">
            <a:avLst/>
          </a:prstGeom>
        </p:spPr>
        <p:txBody>
          <a:bodyPr wrap="square">
            <a:spAutoFit/>
          </a:bodyPr>
          <a:lstStyle/>
          <a:p>
            <a:r>
              <a:rPr lang="en-US" sz="1200" dirty="0" smtClean="0"/>
              <a:t>Britain </a:t>
            </a:r>
            <a:r>
              <a:rPr lang="en-US" sz="1200" dirty="0"/>
              <a:t>cannot enforce the Molasses Act. New England merchants continue to import low-priced sugar, rum, and molasses from other than British islands in the West Indies. </a:t>
            </a:r>
          </a:p>
          <a:p>
            <a:r>
              <a:rPr lang="en-US" dirty="0"/>
              <a:t>	</a:t>
            </a:r>
          </a:p>
        </p:txBody>
      </p:sp>
      <p:sp>
        <p:nvSpPr>
          <p:cNvPr id="21" name="Rectangle 20"/>
          <p:cNvSpPr/>
          <p:nvPr/>
        </p:nvSpPr>
        <p:spPr>
          <a:xfrm>
            <a:off x="0" y="6248400"/>
            <a:ext cx="762000" cy="646331"/>
          </a:xfrm>
          <a:prstGeom prst="rect">
            <a:avLst/>
          </a:prstGeom>
        </p:spPr>
        <p:txBody>
          <a:bodyPr wrap="square">
            <a:spAutoFit/>
          </a:bodyPr>
          <a:lstStyle/>
          <a:p>
            <a:r>
              <a:rPr lang="en-US" b="1" dirty="0"/>
              <a:t>1737 </a:t>
            </a:r>
            <a:r>
              <a:rPr lang="en-US" dirty="0"/>
              <a:t>	</a:t>
            </a:r>
          </a:p>
        </p:txBody>
      </p:sp>
      <p:sp>
        <p:nvSpPr>
          <p:cNvPr id="22" name="Rectangle 21"/>
          <p:cNvSpPr/>
          <p:nvPr/>
        </p:nvSpPr>
        <p:spPr>
          <a:xfrm>
            <a:off x="6553200" y="5648235"/>
            <a:ext cx="2590800" cy="1015663"/>
          </a:xfrm>
          <a:prstGeom prst="rect">
            <a:avLst/>
          </a:prstGeom>
        </p:spPr>
        <p:txBody>
          <a:bodyPr wrap="square">
            <a:spAutoFit/>
          </a:bodyPr>
          <a:lstStyle/>
          <a:p>
            <a:r>
              <a:rPr lang="en-US" sz="1200" dirty="0" smtClean="0"/>
              <a:t>Copper </a:t>
            </a:r>
            <a:r>
              <a:rPr lang="en-US" sz="1200" dirty="0"/>
              <a:t>money is first coins in Connecticut. The coins are stamped “I am good copper” and “Value me as you will.”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4114800"/>
            <a:ext cx="922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855" y="5486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958139"/>
            <a:ext cx="762000" cy="646331"/>
          </a:xfrm>
          <a:prstGeom prst="rect">
            <a:avLst/>
          </a:prstGeom>
        </p:spPr>
        <p:txBody>
          <a:bodyPr wrap="square">
            <a:spAutoFit/>
          </a:bodyPr>
          <a:lstStyle/>
          <a:p>
            <a:r>
              <a:rPr lang="en-US" b="1" dirty="0"/>
              <a:t>1738 </a:t>
            </a:r>
            <a:r>
              <a:rPr lang="en-US" dirty="0"/>
              <a:t>	</a:t>
            </a:r>
          </a:p>
        </p:txBody>
      </p:sp>
      <p:sp>
        <p:nvSpPr>
          <p:cNvPr id="3" name="Rectangle 2"/>
          <p:cNvSpPr/>
          <p:nvPr/>
        </p:nvSpPr>
        <p:spPr>
          <a:xfrm>
            <a:off x="3332018" y="614570"/>
            <a:ext cx="3200400" cy="1384995"/>
          </a:xfrm>
          <a:prstGeom prst="rect">
            <a:avLst/>
          </a:prstGeom>
        </p:spPr>
        <p:txBody>
          <a:bodyPr wrap="square">
            <a:spAutoFit/>
          </a:bodyPr>
          <a:lstStyle/>
          <a:p>
            <a:r>
              <a:rPr lang="en-US" sz="1200" dirty="0" smtClean="0"/>
              <a:t>Caspar </a:t>
            </a:r>
            <a:r>
              <a:rPr lang="en-US" sz="1200" dirty="0" err="1"/>
              <a:t>Wistar</a:t>
            </a:r>
            <a:r>
              <a:rPr lang="en-US" sz="1200" dirty="0"/>
              <a:t> starts America’s first successful glass factory in Salem County, N. J. </a:t>
            </a:r>
          </a:p>
          <a:p>
            <a:endParaRPr lang="en-US" sz="1200" dirty="0"/>
          </a:p>
          <a:p>
            <a:r>
              <a:rPr lang="en-US" sz="1200" dirty="0" smtClean="0"/>
              <a:t>Thomas </a:t>
            </a:r>
            <a:r>
              <a:rPr lang="en-US" sz="1200" dirty="0"/>
              <a:t>Clap, president of Yale College, begins teaching astronomy and natural philosophy (science). </a:t>
            </a:r>
          </a:p>
          <a:p>
            <a:r>
              <a:rPr lang="en-US" sz="1200" dirty="0"/>
              <a:t>	</a:t>
            </a:r>
          </a:p>
        </p:txBody>
      </p:sp>
      <p:sp>
        <p:nvSpPr>
          <p:cNvPr id="4" name="Rectangle 3"/>
          <p:cNvSpPr/>
          <p:nvPr/>
        </p:nvSpPr>
        <p:spPr>
          <a:xfrm>
            <a:off x="6560127" y="609600"/>
            <a:ext cx="2583873" cy="3785652"/>
          </a:xfrm>
          <a:prstGeom prst="rect">
            <a:avLst/>
          </a:prstGeom>
        </p:spPr>
        <p:txBody>
          <a:bodyPr wrap="square">
            <a:spAutoFit/>
          </a:bodyPr>
          <a:lstStyle/>
          <a:p>
            <a:r>
              <a:rPr lang="en-US" sz="1200" dirty="0" smtClean="0"/>
              <a:t>John </a:t>
            </a:r>
            <a:r>
              <a:rPr lang="en-US" sz="1200" dirty="0"/>
              <a:t>Lining begins recording daily weather observations and theorizes that weather affects–and may cause–certain diseases. </a:t>
            </a:r>
          </a:p>
          <a:p>
            <a:endParaRPr lang="en-US" sz="1200" dirty="0" smtClean="0"/>
          </a:p>
          <a:p>
            <a:r>
              <a:rPr lang="en-US" sz="1200" dirty="0" smtClean="0"/>
              <a:t>One </a:t>
            </a:r>
            <a:r>
              <a:rPr lang="en-US" sz="1200" dirty="0"/>
              <a:t>of the first umbrellas is owned by Edward </a:t>
            </a:r>
            <a:r>
              <a:rPr lang="en-US" sz="1200" dirty="0" err="1"/>
              <a:t>Shippen</a:t>
            </a:r>
            <a:r>
              <a:rPr lang="en-US" sz="1200" dirty="0"/>
              <a:t>. There is much religious opposition to the use of umbrellas, particularly among Quakers. </a:t>
            </a:r>
          </a:p>
          <a:p>
            <a:endParaRPr lang="en-US" sz="1200" dirty="0"/>
          </a:p>
          <a:p>
            <a:r>
              <a:rPr lang="en-US" sz="1200" dirty="0" smtClean="0"/>
              <a:t>Strict </a:t>
            </a:r>
            <a:r>
              <a:rPr lang="en-US" sz="1200" dirty="0"/>
              <a:t>codes of behavior in New England are relaxed somewhat. Permission is given to Charles Bradstreet to teach French dancing, “so long as he keeps good order.” </a:t>
            </a:r>
          </a:p>
          <a:p>
            <a:endParaRPr lang="en-US" sz="1200" dirty="0"/>
          </a:p>
          <a:p>
            <a:r>
              <a:rPr lang="en-US" sz="1200" dirty="0" smtClean="0"/>
              <a:t>Population </a:t>
            </a:r>
            <a:r>
              <a:rPr lang="en-US" sz="1200" dirty="0"/>
              <a:t>in the colonies is estimated at 880,000. </a:t>
            </a:r>
          </a:p>
          <a:p>
            <a:r>
              <a:rPr lang="en-US" sz="1200" dirty="0"/>
              <a:t>	</a:t>
            </a:r>
          </a:p>
        </p:txBody>
      </p:sp>
      <p:sp>
        <p:nvSpPr>
          <p:cNvPr id="7" name="Rectangle 6"/>
          <p:cNvSpPr/>
          <p:nvPr/>
        </p:nvSpPr>
        <p:spPr>
          <a:xfrm>
            <a:off x="-13855" y="4470507"/>
            <a:ext cx="789709" cy="646331"/>
          </a:xfrm>
          <a:prstGeom prst="rect">
            <a:avLst/>
          </a:prstGeom>
        </p:spPr>
        <p:txBody>
          <a:bodyPr wrap="square">
            <a:spAutoFit/>
          </a:bodyPr>
          <a:lstStyle/>
          <a:p>
            <a:r>
              <a:rPr lang="en-US" b="1" dirty="0"/>
              <a:t>1739 </a:t>
            </a:r>
            <a:r>
              <a:rPr lang="en-US" dirty="0"/>
              <a:t>	</a:t>
            </a:r>
          </a:p>
        </p:txBody>
      </p:sp>
      <p:sp>
        <p:nvSpPr>
          <p:cNvPr id="10" name="Rectangle 9"/>
          <p:cNvSpPr/>
          <p:nvPr/>
        </p:nvSpPr>
        <p:spPr>
          <a:xfrm>
            <a:off x="762000" y="4145202"/>
            <a:ext cx="2590800" cy="1661993"/>
          </a:xfrm>
          <a:prstGeom prst="rect">
            <a:avLst/>
          </a:prstGeom>
        </p:spPr>
        <p:txBody>
          <a:bodyPr wrap="square">
            <a:spAutoFit/>
          </a:bodyPr>
          <a:lstStyle/>
          <a:p>
            <a:r>
              <a:rPr lang="en-US" sz="1200" dirty="0" smtClean="0"/>
              <a:t>English </a:t>
            </a:r>
            <a:r>
              <a:rPr lang="en-US" sz="1200" dirty="0"/>
              <a:t>colonists of South Carolina and Georgia declare war on the Spanish in Florida. Border difficulties and mistreatment of captured British seamen are the chief grievances against the Spanish. British begin raiding Spanish towns in the Caribbean </a:t>
            </a:r>
          </a:p>
          <a:p>
            <a:r>
              <a:rPr lang="en-US" dirty="0"/>
              <a:t>	</a:t>
            </a:r>
          </a:p>
        </p:txBody>
      </p:sp>
      <p:sp>
        <p:nvSpPr>
          <p:cNvPr id="20" name="Rectangle 19"/>
          <p:cNvSpPr/>
          <p:nvPr/>
        </p:nvSpPr>
        <p:spPr>
          <a:xfrm>
            <a:off x="-13855" y="5795711"/>
            <a:ext cx="789709" cy="646331"/>
          </a:xfrm>
          <a:prstGeom prst="rect">
            <a:avLst/>
          </a:prstGeom>
        </p:spPr>
        <p:txBody>
          <a:bodyPr wrap="square">
            <a:spAutoFit/>
          </a:bodyPr>
          <a:lstStyle/>
          <a:p>
            <a:r>
              <a:rPr lang="en-US" b="1" dirty="0"/>
              <a:t>1740 </a:t>
            </a:r>
            <a:r>
              <a:rPr lang="en-US" dirty="0"/>
              <a:t>	</a:t>
            </a:r>
          </a:p>
        </p:txBody>
      </p:sp>
      <p:sp>
        <p:nvSpPr>
          <p:cNvPr id="21" name="Rectangle 20"/>
          <p:cNvSpPr/>
          <p:nvPr/>
        </p:nvSpPr>
        <p:spPr>
          <a:xfrm>
            <a:off x="762000" y="5505363"/>
            <a:ext cx="2570018" cy="1938992"/>
          </a:xfrm>
          <a:prstGeom prst="rect">
            <a:avLst/>
          </a:prstGeom>
        </p:spPr>
        <p:txBody>
          <a:bodyPr wrap="square">
            <a:spAutoFit/>
          </a:bodyPr>
          <a:lstStyle/>
          <a:p>
            <a:r>
              <a:rPr lang="en-US" sz="1200" dirty="0" smtClean="0"/>
              <a:t>Oglethorpe </a:t>
            </a:r>
            <a:r>
              <a:rPr lang="en-US" sz="1200" dirty="0"/>
              <a:t>leads an unsuccessful expedition against St. Augustine, Fla. </a:t>
            </a:r>
          </a:p>
          <a:p>
            <a:endParaRPr lang="en-US" sz="1200" dirty="0"/>
          </a:p>
          <a:p>
            <a:r>
              <a:rPr lang="en-US" sz="1200" dirty="0" smtClean="0"/>
              <a:t>British </a:t>
            </a:r>
            <a:r>
              <a:rPr lang="en-US" sz="1200" dirty="0"/>
              <a:t>bombard Spanish town of Cartagena, </a:t>
            </a:r>
          </a:p>
          <a:p>
            <a:r>
              <a:rPr lang="en-US" sz="1200" dirty="0" smtClean="0"/>
              <a:t>Colombia</a:t>
            </a:r>
            <a:r>
              <a:rPr lang="en-US" sz="1200" dirty="0"/>
              <a:t>, and raid foreign colonies in the West Indies. </a:t>
            </a:r>
          </a:p>
          <a:p>
            <a:r>
              <a:rPr lang="en-US" dirty="0"/>
              <a:t>	</a:t>
            </a:r>
          </a:p>
          <a:p>
            <a:r>
              <a:rPr lang="en-US" dirty="0"/>
              <a:t>	</a:t>
            </a:r>
          </a:p>
        </p:txBody>
      </p:sp>
      <p:sp>
        <p:nvSpPr>
          <p:cNvPr id="22" name="Rectangle 21"/>
          <p:cNvSpPr/>
          <p:nvPr/>
        </p:nvSpPr>
        <p:spPr>
          <a:xfrm>
            <a:off x="6560127" y="5505363"/>
            <a:ext cx="2570018" cy="1107996"/>
          </a:xfrm>
          <a:prstGeom prst="rect">
            <a:avLst/>
          </a:prstGeom>
        </p:spPr>
        <p:txBody>
          <a:bodyPr wrap="square">
            <a:spAutoFit/>
          </a:bodyPr>
          <a:lstStyle/>
          <a:p>
            <a:r>
              <a:rPr lang="en-US" sz="1200" dirty="0" smtClean="0"/>
              <a:t>Fire </a:t>
            </a:r>
            <a:r>
              <a:rPr lang="en-US" sz="1200" dirty="0"/>
              <a:t>destroys half of Charleston, S. C. </a:t>
            </a:r>
          </a:p>
          <a:p>
            <a:endParaRPr lang="en-US" sz="1200" dirty="0"/>
          </a:p>
          <a:p>
            <a:r>
              <a:rPr lang="en-US" sz="1200" dirty="0" smtClean="0"/>
              <a:t>Laws </a:t>
            </a:r>
            <a:r>
              <a:rPr lang="en-US" sz="1200" dirty="0"/>
              <a:t>prohibit slaves from using drums. </a:t>
            </a:r>
          </a:p>
          <a:p>
            <a:r>
              <a:rPr lang="en-US"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782" y="396194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636" y="470097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447800"/>
            <a:ext cx="796636" cy="646331"/>
          </a:xfrm>
          <a:prstGeom prst="rect">
            <a:avLst/>
          </a:prstGeom>
        </p:spPr>
        <p:txBody>
          <a:bodyPr wrap="square">
            <a:spAutoFit/>
          </a:bodyPr>
          <a:lstStyle/>
          <a:p>
            <a:r>
              <a:rPr lang="en-US" b="1" dirty="0"/>
              <a:t>1741 </a:t>
            </a:r>
            <a:r>
              <a:rPr lang="en-US" dirty="0"/>
              <a:t>	</a:t>
            </a:r>
          </a:p>
        </p:txBody>
      </p:sp>
      <p:sp>
        <p:nvSpPr>
          <p:cNvPr id="3" name="Rectangle 2"/>
          <p:cNvSpPr/>
          <p:nvPr/>
        </p:nvSpPr>
        <p:spPr>
          <a:xfrm>
            <a:off x="762000" y="1060241"/>
            <a:ext cx="2625436" cy="2123658"/>
          </a:xfrm>
          <a:prstGeom prst="rect">
            <a:avLst/>
          </a:prstGeom>
        </p:spPr>
        <p:txBody>
          <a:bodyPr wrap="square">
            <a:spAutoFit/>
          </a:bodyPr>
          <a:lstStyle/>
          <a:p>
            <a:r>
              <a:rPr lang="en-US" sz="1200" dirty="0" smtClean="0"/>
              <a:t>Captain </a:t>
            </a:r>
            <a:r>
              <a:rPr lang="en-US" sz="1200" dirty="0"/>
              <a:t>Vitus Bering, Danish explorer in the service of Russia, discovers Alaska. He dies after his ship is wrecked on the shore of Bering Island. </a:t>
            </a:r>
          </a:p>
          <a:p>
            <a:endParaRPr lang="en-US" sz="1200" dirty="0"/>
          </a:p>
          <a:p>
            <a:r>
              <a:rPr lang="en-US" sz="1200" dirty="0" smtClean="0"/>
              <a:t>British </a:t>
            </a:r>
            <a:r>
              <a:rPr lang="en-US" sz="1200" dirty="0"/>
              <a:t>make unsuccessful attack on Santiago, Cuba, and seize Spanish treasure ships. Colombia, and raid foreign colonies in the West Indies. </a:t>
            </a:r>
          </a:p>
          <a:p>
            <a:endParaRPr lang="en-US" sz="1200" dirty="0"/>
          </a:p>
          <a:p>
            <a:r>
              <a:rPr lang="en-US" sz="1200" dirty="0"/>
              <a:t>	</a:t>
            </a:r>
          </a:p>
        </p:txBody>
      </p:sp>
      <p:sp>
        <p:nvSpPr>
          <p:cNvPr id="4" name="Rectangle 3"/>
          <p:cNvSpPr/>
          <p:nvPr/>
        </p:nvSpPr>
        <p:spPr>
          <a:xfrm>
            <a:off x="6553200" y="598576"/>
            <a:ext cx="2556164" cy="2677656"/>
          </a:xfrm>
          <a:prstGeom prst="rect">
            <a:avLst/>
          </a:prstGeom>
        </p:spPr>
        <p:txBody>
          <a:bodyPr wrap="square">
            <a:spAutoFit/>
          </a:bodyPr>
          <a:lstStyle/>
          <a:p>
            <a:r>
              <a:rPr lang="en-US" sz="1200" dirty="0" smtClean="0"/>
              <a:t>Jonathan </a:t>
            </a:r>
            <a:r>
              <a:rPr lang="en-US" sz="1200" dirty="0"/>
              <a:t>Edwards delivers the most famous sermon of colonial times, “Sinners in the Hands of an Angry God.” </a:t>
            </a:r>
          </a:p>
          <a:p>
            <a:endParaRPr lang="en-US" sz="1200" dirty="0"/>
          </a:p>
          <a:p>
            <a:r>
              <a:rPr lang="en-US" sz="1200" dirty="0" smtClean="0"/>
              <a:t>Drunkenness </a:t>
            </a:r>
            <a:r>
              <a:rPr lang="en-US" sz="1200" dirty="0"/>
              <a:t>is prevalent. Each colony has strict laws to control drinking. Boston goes so far as to post the names of drunkards. </a:t>
            </a:r>
          </a:p>
          <a:p>
            <a:endParaRPr lang="en-US" sz="1200" dirty="0"/>
          </a:p>
          <a:p>
            <a:r>
              <a:rPr lang="en-US" sz="1200" dirty="0" smtClean="0"/>
              <a:t>First </a:t>
            </a:r>
            <a:r>
              <a:rPr lang="en-US" sz="1200" dirty="0"/>
              <a:t>strike takes place in New York City when bakers protest the regulation of the price of bread. </a:t>
            </a:r>
          </a:p>
          <a:p>
            <a:r>
              <a:rPr lang="en-US" sz="1200" dirty="0"/>
              <a:t>	</a:t>
            </a:r>
          </a:p>
        </p:txBody>
      </p:sp>
      <p:sp>
        <p:nvSpPr>
          <p:cNvPr id="6" name="Rectangle 5"/>
          <p:cNvSpPr/>
          <p:nvPr/>
        </p:nvSpPr>
        <p:spPr>
          <a:xfrm>
            <a:off x="1663" y="3193473"/>
            <a:ext cx="831272" cy="646331"/>
          </a:xfrm>
          <a:prstGeom prst="rect">
            <a:avLst/>
          </a:prstGeom>
        </p:spPr>
        <p:txBody>
          <a:bodyPr wrap="square">
            <a:spAutoFit/>
          </a:bodyPr>
          <a:lstStyle/>
          <a:p>
            <a:r>
              <a:rPr lang="en-US" b="1" dirty="0"/>
              <a:t>1742 </a:t>
            </a:r>
            <a:r>
              <a:rPr lang="en-US" dirty="0"/>
              <a:t>	</a:t>
            </a:r>
          </a:p>
        </p:txBody>
      </p:sp>
      <p:sp>
        <p:nvSpPr>
          <p:cNvPr id="7" name="Rectangle 6"/>
          <p:cNvSpPr/>
          <p:nvPr/>
        </p:nvSpPr>
        <p:spPr>
          <a:xfrm>
            <a:off x="762000" y="3200400"/>
            <a:ext cx="2625436" cy="1107996"/>
          </a:xfrm>
          <a:prstGeom prst="rect">
            <a:avLst/>
          </a:prstGeom>
        </p:spPr>
        <p:txBody>
          <a:bodyPr wrap="square">
            <a:spAutoFit/>
          </a:bodyPr>
          <a:lstStyle/>
          <a:p>
            <a:r>
              <a:rPr lang="en-US" sz="1200" dirty="0" smtClean="0"/>
              <a:t>Spanish </a:t>
            </a:r>
            <a:r>
              <a:rPr lang="en-US" sz="1200" dirty="0"/>
              <a:t>attack Georgia. They withdraw after being defeated by Oglethorpe’s forces at the Battle of Bloody Marsh on St. Simons Island. </a:t>
            </a:r>
          </a:p>
          <a:p>
            <a:r>
              <a:rPr lang="en-US" dirty="0"/>
              <a:t>	</a:t>
            </a:r>
          </a:p>
        </p:txBody>
      </p:sp>
      <p:sp>
        <p:nvSpPr>
          <p:cNvPr id="10" name="Rectangle 9"/>
          <p:cNvSpPr/>
          <p:nvPr/>
        </p:nvSpPr>
        <p:spPr>
          <a:xfrm>
            <a:off x="3363191" y="3200400"/>
            <a:ext cx="3165764" cy="738664"/>
          </a:xfrm>
          <a:prstGeom prst="rect">
            <a:avLst/>
          </a:prstGeom>
        </p:spPr>
        <p:txBody>
          <a:bodyPr wrap="square">
            <a:spAutoFit/>
          </a:bodyPr>
          <a:lstStyle/>
          <a:p>
            <a:r>
              <a:rPr lang="en-US" sz="1200" dirty="0" smtClean="0"/>
              <a:t>Fishing </a:t>
            </a:r>
            <a:r>
              <a:rPr lang="en-US" sz="1200" dirty="0"/>
              <a:t>industry grows in New England; there are almost 1000 fishing ships. </a:t>
            </a:r>
          </a:p>
          <a:p>
            <a:r>
              <a:rPr lang="en-US" dirty="0"/>
              <a:t>	</a:t>
            </a:r>
          </a:p>
        </p:txBody>
      </p:sp>
      <p:sp>
        <p:nvSpPr>
          <p:cNvPr id="20" name="Rectangle 19"/>
          <p:cNvSpPr/>
          <p:nvPr/>
        </p:nvSpPr>
        <p:spPr>
          <a:xfrm>
            <a:off x="0" y="3961941"/>
            <a:ext cx="789709" cy="646331"/>
          </a:xfrm>
          <a:prstGeom prst="rect">
            <a:avLst/>
          </a:prstGeom>
        </p:spPr>
        <p:txBody>
          <a:bodyPr wrap="square">
            <a:spAutoFit/>
          </a:bodyPr>
          <a:lstStyle/>
          <a:p>
            <a:r>
              <a:rPr lang="en-US" b="1" dirty="0"/>
              <a:t>1743 </a:t>
            </a:r>
            <a:r>
              <a:rPr lang="en-US" dirty="0"/>
              <a:t>	</a:t>
            </a:r>
          </a:p>
        </p:txBody>
      </p:sp>
      <p:sp>
        <p:nvSpPr>
          <p:cNvPr id="21" name="Rectangle 20"/>
          <p:cNvSpPr/>
          <p:nvPr/>
        </p:nvSpPr>
        <p:spPr>
          <a:xfrm>
            <a:off x="744682" y="3962309"/>
            <a:ext cx="2590800" cy="738664"/>
          </a:xfrm>
          <a:prstGeom prst="rect">
            <a:avLst/>
          </a:prstGeom>
        </p:spPr>
        <p:txBody>
          <a:bodyPr wrap="square">
            <a:spAutoFit/>
          </a:bodyPr>
          <a:lstStyle/>
          <a:p>
            <a:r>
              <a:rPr lang="en-US" sz="1200" dirty="0" smtClean="0"/>
              <a:t>Oglethorpe </a:t>
            </a:r>
            <a:r>
              <a:rPr lang="en-US" sz="1200" dirty="0"/>
              <a:t>again invades Florida but fails to capture St. Augustine. </a:t>
            </a:r>
          </a:p>
          <a:p>
            <a:r>
              <a:rPr lang="en-US" dirty="0"/>
              <a:t>	</a:t>
            </a:r>
          </a:p>
        </p:txBody>
      </p:sp>
      <p:sp>
        <p:nvSpPr>
          <p:cNvPr id="22" name="Rectangle 21"/>
          <p:cNvSpPr/>
          <p:nvPr/>
        </p:nvSpPr>
        <p:spPr>
          <a:xfrm>
            <a:off x="3335482" y="3939432"/>
            <a:ext cx="3165764" cy="830997"/>
          </a:xfrm>
          <a:prstGeom prst="rect">
            <a:avLst/>
          </a:prstGeom>
        </p:spPr>
        <p:txBody>
          <a:bodyPr wrap="square">
            <a:spAutoFit/>
          </a:bodyPr>
          <a:lstStyle/>
          <a:p>
            <a:r>
              <a:rPr lang="en-US" sz="1200" dirty="0" smtClean="0"/>
              <a:t>Franklin </a:t>
            </a:r>
            <a:r>
              <a:rPr lang="en-US" sz="1200" dirty="0"/>
              <a:t>establishes the American Philosophical Society in Philadelphia to promote colonial science. </a:t>
            </a:r>
          </a:p>
          <a:p>
            <a:r>
              <a:rPr lang="en-US" sz="1200" dirty="0"/>
              <a:t>	</a:t>
            </a:r>
          </a:p>
        </p:txBody>
      </p:sp>
      <p:sp>
        <p:nvSpPr>
          <p:cNvPr id="23" name="Rectangle 22"/>
          <p:cNvSpPr/>
          <p:nvPr/>
        </p:nvSpPr>
        <p:spPr>
          <a:xfrm>
            <a:off x="-20782" y="5867400"/>
            <a:ext cx="782782" cy="646331"/>
          </a:xfrm>
          <a:prstGeom prst="rect">
            <a:avLst/>
          </a:prstGeom>
        </p:spPr>
        <p:txBody>
          <a:bodyPr wrap="square">
            <a:spAutoFit/>
          </a:bodyPr>
          <a:lstStyle/>
          <a:p>
            <a:r>
              <a:rPr lang="en-US" b="1" dirty="0"/>
              <a:t>1744 </a:t>
            </a:r>
            <a:r>
              <a:rPr lang="en-US" dirty="0"/>
              <a:t>	</a:t>
            </a:r>
          </a:p>
        </p:txBody>
      </p:sp>
      <p:sp>
        <p:nvSpPr>
          <p:cNvPr id="24" name="Rectangle 23"/>
          <p:cNvSpPr/>
          <p:nvPr/>
        </p:nvSpPr>
        <p:spPr>
          <a:xfrm>
            <a:off x="744682" y="4719519"/>
            <a:ext cx="2625436" cy="1938992"/>
          </a:xfrm>
          <a:prstGeom prst="rect">
            <a:avLst/>
          </a:prstGeom>
        </p:spPr>
        <p:txBody>
          <a:bodyPr wrap="square">
            <a:spAutoFit/>
          </a:bodyPr>
          <a:lstStyle/>
          <a:p>
            <a:r>
              <a:rPr lang="en-US" sz="1200" dirty="0" smtClean="0"/>
              <a:t>French </a:t>
            </a:r>
            <a:r>
              <a:rPr lang="en-US" sz="1200" dirty="0"/>
              <a:t>make unsuccessful attack on Annapolis Royal, Nova Scotia. </a:t>
            </a:r>
            <a:r>
              <a:rPr lang="en-US" sz="1200" b="1" dirty="0"/>
              <a:t>King George’s War </a:t>
            </a:r>
            <a:r>
              <a:rPr lang="en-US" sz="1200" dirty="0"/>
              <a:t>begins between British and French colonies. </a:t>
            </a:r>
          </a:p>
          <a:p>
            <a:endParaRPr lang="en-US" sz="1200" dirty="0"/>
          </a:p>
          <a:p>
            <a:r>
              <a:rPr lang="en-US" sz="1200" dirty="0" smtClean="0"/>
              <a:t>Iroquois </a:t>
            </a:r>
            <a:r>
              <a:rPr lang="en-US" sz="1200" dirty="0"/>
              <a:t>Confederation cedes Ohio Valley territory north of the Ohio River to Britain. 	</a:t>
            </a:r>
          </a:p>
          <a:p>
            <a:endParaRPr lang="en-US" sz="1200" dirty="0"/>
          </a:p>
          <a:p>
            <a:r>
              <a:rPr lang="en-US" sz="1200" dirty="0"/>
              <a:t>	</a:t>
            </a:r>
          </a:p>
        </p:txBody>
      </p:sp>
      <p:sp>
        <p:nvSpPr>
          <p:cNvPr id="25" name="Rectangle 24"/>
          <p:cNvSpPr/>
          <p:nvPr/>
        </p:nvSpPr>
        <p:spPr>
          <a:xfrm>
            <a:off x="3370118" y="5592633"/>
            <a:ext cx="3183082" cy="830997"/>
          </a:xfrm>
          <a:prstGeom prst="rect">
            <a:avLst/>
          </a:prstGeom>
        </p:spPr>
        <p:txBody>
          <a:bodyPr wrap="square">
            <a:spAutoFit/>
          </a:bodyPr>
          <a:lstStyle/>
          <a:p>
            <a:r>
              <a:rPr lang="en-US" sz="1200" dirty="0" smtClean="0"/>
              <a:t>Franklin </a:t>
            </a:r>
            <a:r>
              <a:rPr lang="en-US" sz="1200" dirty="0"/>
              <a:t>invents the Pennsylvania Fireplace (or Franklin Stove) which provides much more heat on much less fuel than regular fireplaces.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581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066800"/>
            <a:ext cx="762000" cy="646331"/>
          </a:xfrm>
          <a:prstGeom prst="rect">
            <a:avLst/>
          </a:prstGeom>
        </p:spPr>
        <p:txBody>
          <a:bodyPr wrap="square">
            <a:spAutoFit/>
          </a:bodyPr>
          <a:lstStyle/>
          <a:p>
            <a:r>
              <a:rPr lang="en-US" b="1" dirty="0"/>
              <a:t>1745 </a:t>
            </a:r>
            <a:r>
              <a:rPr lang="en-US" dirty="0"/>
              <a:t>	</a:t>
            </a:r>
          </a:p>
        </p:txBody>
      </p:sp>
      <p:sp>
        <p:nvSpPr>
          <p:cNvPr id="3" name="Rectangle 2"/>
          <p:cNvSpPr/>
          <p:nvPr/>
        </p:nvSpPr>
        <p:spPr>
          <a:xfrm>
            <a:off x="762000" y="568404"/>
            <a:ext cx="2590800" cy="1661993"/>
          </a:xfrm>
          <a:prstGeom prst="rect">
            <a:avLst/>
          </a:prstGeom>
        </p:spPr>
        <p:txBody>
          <a:bodyPr wrap="square">
            <a:spAutoFit/>
          </a:bodyPr>
          <a:lstStyle/>
          <a:p>
            <a:r>
              <a:rPr lang="en-US" sz="1200" dirty="0" smtClean="0"/>
              <a:t>New </a:t>
            </a:r>
            <a:r>
              <a:rPr lang="en-US" sz="1200" dirty="0"/>
              <a:t>Englanders, supported by a British fleet, capture the French fortress at Louisburg on Cape Breton Island, Canada. </a:t>
            </a:r>
            <a:endParaRPr lang="en-US" sz="1200" dirty="0" smtClean="0"/>
          </a:p>
          <a:p>
            <a:endParaRPr lang="en-US" sz="1200" dirty="0"/>
          </a:p>
          <a:p>
            <a:r>
              <a:rPr lang="en-US" sz="1200" dirty="0" smtClean="0"/>
              <a:t>French </a:t>
            </a:r>
            <a:r>
              <a:rPr lang="en-US" sz="1200" dirty="0"/>
              <a:t>and Indians raid Maine towns and forts and burn Saratoga, N. Y. </a:t>
            </a:r>
          </a:p>
          <a:p>
            <a:r>
              <a:rPr lang="en-US" dirty="0"/>
              <a:t>	</a:t>
            </a:r>
          </a:p>
        </p:txBody>
      </p:sp>
      <p:sp>
        <p:nvSpPr>
          <p:cNvPr id="4" name="Rectangle 3"/>
          <p:cNvSpPr/>
          <p:nvPr/>
        </p:nvSpPr>
        <p:spPr>
          <a:xfrm>
            <a:off x="3429000" y="612201"/>
            <a:ext cx="3124200" cy="1015663"/>
          </a:xfrm>
          <a:prstGeom prst="rect">
            <a:avLst/>
          </a:prstGeom>
        </p:spPr>
        <p:txBody>
          <a:bodyPr wrap="square">
            <a:spAutoFit/>
          </a:bodyPr>
          <a:lstStyle/>
          <a:p>
            <a:r>
              <a:rPr lang="en-US" sz="1200" dirty="0" smtClean="0"/>
              <a:t>Thomas </a:t>
            </a:r>
            <a:r>
              <a:rPr lang="en-US" sz="1200" dirty="0" err="1"/>
              <a:t>Cadwalader</a:t>
            </a:r>
            <a:r>
              <a:rPr lang="en-US" sz="1200" dirty="0"/>
              <a:t> publishes America’s first medical pamphlet describing the treatment of lead poisoning caused by drinking rum distilled in lead pipes. </a:t>
            </a:r>
          </a:p>
          <a:p>
            <a:r>
              <a:rPr lang="en-US" sz="1200" dirty="0"/>
              <a:t>	</a:t>
            </a:r>
          </a:p>
        </p:txBody>
      </p:sp>
      <p:sp>
        <p:nvSpPr>
          <p:cNvPr id="6" name="Rectangle 5"/>
          <p:cNvSpPr/>
          <p:nvPr/>
        </p:nvSpPr>
        <p:spPr>
          <a:xfrm>
            <a:off x="6553200" y="628703"/>
            <a:ext cx="2590800" cy="1384995"/>
          </a:xfrm>
          <a:prstGeom prst="rect">
            <a:avLst/>
          </a:prstGeom>
        </p:spPr>
        <p:txBody>
          <a:bodyPr wrap="square">
            <a:spAutoFit/>
          </a:bodyPr>
          <a:lstStyle/>
          <a:p>
            <a:r>
              <a:rPr lang="en-US" sz="1200" dirty="0" smtClean="0"/>
              <a:t>The </a:t>
            </a:r>
            <a:r>
              <a:rPr lang="en-US" sz="1200" dirty="0"/>
              <a:t>writings of Montesquieu appear in American periodicals. They influence the formation of the Constitution. </a:t>
            </a:r>
            <a:endParaRPr lang="en-US" sz="1200" dirty="0" smtClean="0"/>
          </a:p>
          <a:p>
            <a:endParaRPr lang="en-US" sz="1200" dirty="0"/>
          </a:p>
          <a:p>
            <a:r>
              <a:rPr lang="en-US" sz="1200" dirty="0" smtClean="0"/>
              <a:t>Whist</a:t>
            </a:r>
            <a:r>
              <a:rPr lang="en-US" sz="1200" dirty="0"/>
              <a:t>, a popular card game, is played by men and women. </a:t>
            </a:r>
          </a:p>
          <a:p>
            <a:r>
              <a:rPr lang="en-US" sz="1200" dirty="0"/>
              <a:t>	</a:t>
            </a:r>
          </a:p>
        </p:txBody>
      </p:sp>
      <p:sp>
        <p:nvSpPr>
          <p:cNvPr id="7" name="Rectangle 6"/>
          <p:cNvSpPr/>
          <p:nvPr/>
        </p:nvSpPr>
        <p:spPr>
          <a:xfrm>
            <a:off x="0" y="2590800"/>
            <a:ext cx="762000" cy="646331"/>
          </a:xfrm>
          <a:prstGeom prst="rect">
            <a:avLst/>
          </a:prstGeom>
        </p:spPr>
        <p:txBody>
          <a:bodyPr wrap="square">
            <a:spAutoFit/>
          </a:bodyPr>
          <a:lstStyle/>
          <a:p>
            <a:r>
              <a:rPr lang="en-US" b="1" dirty="0"/>
              <a:t>1746 </a:t>
            </a:r>
            <a:r>
              <a:rPr lang="en-US" dirty="0"/>
              <a:t>	</a:t>
            </a:r>
          </a:p>
        </p:txBody>
      </p:sp>
      <p:sp>
        <p:nvSpPr>
          <p:cNvPr id="10" name="Rectangle 9"/>
          <p:cNvSpPr/>
          <p:nvPr/>
        </p:nvSpPr>
        <p:spPr>
          <a:xfrm>
            <a:off x="762000" y="2260430"/>
            <a:ext cx="2590800" cy="738664"/>
          </a:xfrm>
          <a:prstGeom prst="rect">
            <a:avLst/>
          </a:prstGeom>
        </p:spPr>
        <p:txBody>
          <a:bodyPr wrap="square">
            <a:spAutoFit/>
          </a:bodyPr>
          <a:lstStyle/>
          <a:p>
            <a:r>
              <a:rPr lang="en-US" sz="1200" dirty="0" smtClean="0"/>
              <a:t>French </a:t>
            </a:r>
            <a:r>
              <a:rPr lang="en-US" sz="1200" dirty="0"/>
              <a:t>fail to retake Cape Breton and Nova Scotia from the British. </a:t>
            </a:r>
          </a:p>
          <a:p>
            <a:r>
              <a:rPr lang="en-US" dirty="0"/>
              <a:t>	</a:t>
            </a:r>
          </a:p>
        </p:txBody>
      </p:sp>
      <p:sp>
        <p:nvSpPr>
          <p:cNvPr id="20" name="Rectangle 19"/>
          <p:cNvSpPr/>
          <p:nvPr/>
        </p:nvSpPr>
        <p:spPr>
          <a:xfrm>
            <a:off x="3352800" y="2249223"/>
            <a:ext cx="3200400" cy="1200329"/>
          </a:xfrm>
          <a:prstGeom prst="rect">
            <a:avLst/>
          </a:prstGeom>
        </p:spPr>
        <p:txBody>
          <a:bodyPr wrap="square">
            <a:spAutoFit/>
          </a:bodyPr>
          <a:lstStyle/>
          <a:p>
            <a:r>
              <a:rPr lang="en-US" sz="1200" dirty="0" smtClean="0"/>
              <a:t>Franklin </a:t>
            </a:r>
            <a:r>
              <a:rPr lang="en-US" sz="1200" dirty="0"/>
              <a:t>explains weather patterns, pressure systems, and water spouts. He begins his experiments with electricity. </a:t>
            </a:r>
          </a:p>
          <a:p>
            <a:r>
              <a:rPr lang="en-US" sz="1200" dirty="0"/>
              <a:t>3. Winthrop claims that lightning is a sign of God’s anger. He begins experiments in physics. </a:t>
            </a:r>
          </a:p>
          <a:p>
            <a:r>
              <a:rPr lang="en-US" sz="1200" dirty="0"/>
              <a:t>	</a:t>
            </a:r>
          </a:p>
        </p:txBody>
      </p:sp>
      <p:sp>
        <p:nvSpPr>
          <p:cNvPr id="21" name="Rectangle 20"/>
          <p:cNvSpPr/>
          <p:nvPr/>
        </p:nvSpPr>
        <p:spPr>
          <a:xfrm>
            <a:off x="6553200" y="2110723"/>
            <a:ext cx="2667000" cy="1015663"/>
          </a:xfrm>
          <a:prstGeom prst="rect">
            <a:avLst/>
          </a:prstGeom>
        </p:spPr>
        <p:txBody>
          <a:bodyPr wrap="square">
            <a:spAutoFit/>
          </a:bodyPr>
          <a:lstStyle/>
          <a:p>
            <a:r>
              <a:rPr lang="en-US" sz="1200" dirty="0" smtClean="0"/>
              <a:t>First </a:t>
            </a:r>
            <a:r>
              <a:rPr lang="en-US" sz="1200" dirty="0"/>
              <a:t>boarding school for girls is started in Pennsylvania by the Moravians. </a:t>
            </a:r>
            <a:endParaRPr lang="en-US" sz="1200" dirty="0" smtClean="0"/>
          </a:p>
          <a:p>
            <a:endParaRPr lang="en-US" sz="1200" dirty="0"/>
          </a:p>
          <a:p>
            <a:r>
              <a:rPr lang="en-US" sz="1200" dirty="0" smtClean="0"/>
              <a:t>Princeton </a:t>
            </a:r>
            <a:r>
              <a:rPr lang="en-US" sz="1200" dirty="0"/>
              <a:t>University is founded. </a:t>
            </a:r>
          </a:p>
          <a:p>
            <a:r>
              <a:rPr lang="en-US" sz="1200" dirty="0"/>
              <a:t>	</a:t>
            </a:r>
          </a:p>
        </p:txBody>
      </p:sp>
      <p:sp>
        <p:nvSpPr>
          <p:cNvPr id="22" name="Rectangle 21"/>
          <p:cNvSpPr/>
          <p:nvPr/>
        </p:nvSpPr>
        <p:spPr>
          <a:xfrm>
            <a:off x="-6927" y="3962400"/>
            <a:ext cx="768927" cy="646331"/>
          </a:xfrm>
          <a:prstGeom prst="rect">
            <a:avLst/>
          </a:prstGeom>
        </p:spPr>
        <p:txBody>
          <a:bodyPr wrap="square">
            <a:spAutoFit/>
          </a:bodyPr>
          <a:lstStyle/>
          <a:p>
            <a:r>
              <a:rPr lang="en-US" b="1" dirty="0"/>
              <a:t>1747 </a:t>
            </a:r>
            <a:r>
              <a:rPr lang="en-US" dirty="0"/>
              <a:t>	</a:t>
            </a:r>
          </a:p>
        </p:txBody>
      </p:sp>
      <p:sp>
        <p:nvSpPr>
          <p:cNvPr id="23" name="Rectangle 22"/>
          <p:cNvSpPr/>
          <p:nvPr/>
        </p:nvSpPr>
        <p:spPr>
          <a:xfrm>
            <a:off x="755073" y="3581400"/>
            <a:ext cx="2597727" cy="1938992"/>
          </a:xfrm>
          <a:prstGeom prst="rect">
            <a:avLst/>
          </a:prstGeom>
        </p:spPr>
        <p:txBody>
          <a:bodyPr wrap="square">
            <a:spAutoFit/>
          </a:bodyPr>
          <a:lstStyle/>
          <a:p>
            <a:r>
              <a:rPr lang="en-US" sz="1200" dirty="0" smtClean="0"/>
              <a:t>Ohio </a:t>
            </a:r>
            <a:r>
              <a:rPr lang="en-US" sz="1200" dirty="0"/>
              <a:t>Company is formed to extend colonial settlements of Virginia westward. Rivalry for the West, especially for the upper Ohio Valley, increases between France and Great </a:t>
            </a:r>
            <a:r>
              <a:rPr lang="en-US" sz="1200" dirty="0" smtClean="0"/>
              <a:t>Britain</a:t>
            </a:r>
            <a:r>
              <a:rPr lang="en-US" sz="1200" dirty="0"/>
              <a:t>. </a:t>
            </a:r>
          </a:p>
          <a:p>
            <a:r>
              <a:rPr lang="en-US" sz="1200" dirty="0"/>
              <a:t>	</a:t>
            </a:r>
          </a:p>
          <a:p>
            <a:endParaRPr lang="en-US" dirty="0"/>
          </a:p>
          <a:p>
            <a:r>
              <a:rPr lang="en-US" dirty="0"/>
              <a:t>	</a:t>
            </a:r>
          </a:p>
        </p:txBody>
      </p:sp>
      <p:sp>
        <p:nvSpPr>
          <p:cNvPr id="24" name="Rectangle 23"/>
          <p:cNvSpPr/>
          <p:nvPr/>
        </p:nvSpPr>
        <p:spPr>
          <a:xfrm>
            <a:off x="3370118" y="3581400"/>
            <a:ext cx="3183082" cy="1107996"/>
          </a:xfrm>
          <a:prstGeom prst="rect">
            <a:avLst/>
          </a:prstGeom>
        </p:spPr>
        <p:txBody>
          <a:bodyPr wrap="square">
            <a:spAutoFit/>
          </a:bodyPr>
          <a:lstStyle/>
          <a:p>
            <a:r>
              <a:rPr lang="en-US" sz="1200" dirty="0" smtClean="0"/>
              <a:t>Mark </a:t>
            </a:r>
            <a:r>
              <a:rPr lang="en-US" sz="1200" dirty="0"/>
              <a:t>Catesby publishes </a:t>
            </a:r>
            <a:r>
              <a:rPr lang="en-US" sz="1200" i="1" dirty="0"/>
              <a:t>On Migration </a:t>
            </a:r>
            <a:r>
              <a:rPr lang="en-US" sz="1200" dirty="0"/>
              <a:t>claiming that birds migrate to areas where there is better weather and more food. Catesby is later called the “Father of American Ornithology.” </a:t>
            </a:r>
          </a:p>
          <a:p>
            <a:r>
              <a:rPr lang="en-US" dirty="0"/>
              <a:t>	</a:t>
            </a:r>
          </a:p>
        </p:txBody>
      </p:sp>
      <p:sp>
        <p:nvSpPr>
          <p:cNvPr id="25" name="Rectangle 24"/>
          <p:cNvSpPr/>
          <p:nvPr/>
        </p:nvSpPr>
        <p:spPr>
          <a:xfrm>
            <a:off x="6553200" y="3639234"/>
            <a:ext cx="2590800" cy="830997"/>
          </a:xfrm>
          <a:prstGeom prst="rect">
            <a:avLst/>
          </a:prstGeom>
        </p:spPr>
        <p:txBody>
          <a:bodyPr wrap="square">
            <a:spAutoFit/>
          </a:bodyPr>
          <a:lstStyle/>
          <a:p>
            <a:r>
              <a:rPr lang="en-US" sz="1200" dirty="0" smtClean="0"/>
              <a:t>First </a:t>
            </a:r>
            <a:r>
              <a:rPr lang="en-US" sz="1200" dirty="0"/>
              <a:t>legal society, the New York Bar Association, is established in New York City. </a:t>
            </a:r>
          </a:p>
          <a:p>
            <a:r>
              <a:rPr lang="en-US" sz="1200" dirty="0"/>
              <a:t>	</a:t>
            </a:r>
          </a:p>
        </p:txBody>
      </p:sp>
      <p:sp>
        <p:nvSpPr>
          <p:cNvPr id="26" name="Rectangle 25"/>
          <p:cNvSpPr/>
          <p:nvPr/>
        </p:nvSpPr>
        <p:spPr>
          <a:xfrm>
            <a:off x="-13854" y="5441821"/>
            <a:ext cx="768927" cy="646331"/>
          </a:xfrm>
          <a:prstGeom prst="rect">
            <a:avLst/>
          </a:prstGeom>
        </p:spPr>
        <p:txBody>
          <a:bodyPr wrap="square">
            <a:spAutoFit/>
          </a:bodyPr>
          <a:lstStyle/>
          <a:p>
            <a:r>
              <a:rPr lang="en-US" b="1" dirty="0"/>
              <a:t>1748 </a:t>
            </a:r>
            <a:r>
              <a:rPr lang="en-US" dirty="0"/>
              <a:t>	</a:t>
            </a:r>
          </a:p>
        </p:txBody>
      </p:sp>
      <p:sp>
        <p:nvSpPr>
          <p:cNvPr id="27" name="Rectangle 26"/>
          <p:cNvSpPr/>
          <p:nvPr/>
        </p:nvSpPr>
        <p:spPr>
          <a:xfrm>
            <a:off x="741218" y="5210988"/>
            <a:ext cx="2615045" cy="1107996"/>
          </a:xfrm>
          <a:prstGeom prst="rect">
            <a:avLst/>
          </a:prstGeom>
        </p:spPr>
        <p:txBody>
          <a:bodyPr wrap="square">
            <a:spAutoFit/>
          </a:bodyPr>
          <a:lstStyle/>
          <a:p>
            <a:r>
              <a:rPr lang="en-US" sz="1200" dirty="0" smtClean="0"/>
              <a:t>King </a:t>
            </a:r>
            <a:r>
              <a:rPr lang="en-US" sz="1200" dirty="0"/>
              <a:t>George’s War ends; Louisburg is returned to France. British strengthen hold on Nova Scotia by founding the town of Halifax. </a:t>
            </a:r>
          </a:p>
          <a:p>
            <a:r>
              <a:rPr lang="en-US" dirty="0"/>
              <a:t>	</a:t>
            </a:r>
          </a:p>
        </p:txBody>
      </p:sp>
      <p:sp>
        <p:nvSpPr>
          <p:cNvPr id="28" name="Rectangle 27"/>
          <p:cNvSpPr/>
          <p:nvPr/>
        </p:nvSpPr>
        <p:spPr>
          <a:xfrm>
            <a:off x="3370118" y="5072488"/>
            <a:ext cx="3200400" cy="1384995"/>
          </a:xfrm>
          <a:prstGeom prst="rect">
            <a:avLst/>
          </a:prstGeom>
        </p:spPr>
        <p:txBody>
          <a:bodyPr wrap="square">
            <a:spAutoFit/>
          </a:bodyPr>
          <a:lstStyle/>
          <a:p>
            <a:r>
              <a:rPr lang="en-US" sz="1200" dirty="0" smtClean="0"/>
              <a:t>John </a:t>
            </a:r>
            <a:r>
              <a:rPr lang="en-US" sz="1200" dirty="0"/>
              <a:t>Mitchell classifies American plants and animals by the Linnaean system of scientific names and claims to have discovered 25 new plant genera. He is the first to describe accurately the lifestyle and pouch of the opossum </a:t>
            </a:r>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514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782" y="3810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20782" y="1107749"/>
            <a:ext cx="782782" cy="646331"/>
          </a:xfrm>
          <a:prstGeom prst="rect">
            <a:avLst/>
          </a:prstGeom>
        </p:spPr>
        <p:txBody>
          <a:bodyPr wrap="square">
            <a:spAutoFit/>
          </a:bodyPr>
          <a:lstStyle/>
          <a:p>
            <a:r>
              <a:rPr lang="en-US" b="1" dirty="0"/>
              <a:t>1519 </a:t>
            </a:r>
            <a:r>
              <a:rPr lang="en-US" dirty="0"/>
              <a:t>	</a:t>
            </a:r>
          </a:p>
        </p:txBody>
      </p:sp>
      <p:sp>
        <p:nvSpPr>
          <p:cNvPr id="3" name="Rectangle 2"/>
          <p:cNvSpPr/>
          <p:nvPr/>
        </p:nvSpPr>
        <p:spPr>
          <a:xfrm>
            <a:off x="762000" y="617816"/>
            <a:ext cx="2590800" cy="2215991"/>
          </a:xfrm>
          <a:prstGeom prst="rect">
            <a:avLst/>
          </a:prstGeom>
        </p:spPr>
        <p:txBody>
          <a:bodyPr wrap="square">
            <a:spAutoFit/>
          </a:bodyPr>
          <a:lstStyle/>
          <a:p>
            <a:r>
              <a:rPr lang="en-US" sz="1200" b="1" dirty="0" smtClean="0"/>
              <a:t>Hernando </a:t>
            </a:r>
            <a:r>
              <a:rPr lang="en-US" sz="1200" b="1" dirty="0"/>
              <a:t>Cortés, </a:t>
            </a:r>
            <a:r>
              <a:rPr lang="en-US" sz="1200" dirty="0"/>
              <a:t>Spanish conquistador, captures </a:t>
            </a:r>
            <a:r>
              <a:rPr lang="en-US" sz="1200" dirty="0" err="1"/>
              <a:t>Tenochtitlán</a:t>
            </a:r>
            <a:r>
              <a:rPr lang="en-US" sz="1200" dirty="0"/>
              <a:t> (now Mexico City), capital of the Aztec empire. Cortés imprisons Montezuma, the Aztec emperor, who later dies in battle. </a:t>
            </a:r>
            <a:endParaRPr lang="en-US" sz="1200" dirty="0" smtClean="0"/>
          </a:p>
          <a:p>
            <a:endParaRPr lang="en-US" sz="1200" dirty="0"/>
          </a:p>
          <a:p>
            <a:r>
              <a:rPr lang="en-US" sz="1200" dirty="0" smtClean="0"/>
              <a:t>Alonso </a:t>
            </a:r>
            <a:r>
              <a:rPr lang="en-US" sz="1200" dirty="0"/>
              <a:t>Alvarez de </a:t>
            </a:r>
            <a:r>
              <a:rPr lang="en-US" sz="1200" dirty="0" err="1"/>
              <a:t>Piñeda</a:t>
            </a:r>
            <a:r>
              <a:rPr lang="en-US" sz="1200" dirty="0"/>
              <a:t> explores the coast of Gulf of Mexico from Florida to Veracruz. </a:t>
            </a:r>
          </a:p>
          <a:p>
            <a:r>
              <a:rPr lang="en-US" dirty="0"/>
              <a:t>	</a:t>
            </a:r>
          </a:p>
        </p:txBody>
      </p:sp>
      <p:sp>
        <p:nvSpPr>
          <p:cNvPr id="4" name="Rectangle 3"/>
          <p:cNvSpPr/>
          <p:nvPr/>
        </p:nvSpPr>
        <p:spPr>
          <a:xfrm>
            <a:off x="3359727" y="1096357"/>
            <a:ext cx="3193473" cy="1077218"/>
          </a:xfrm>
          <a:prstGeom prst="rect">
            <a:avLst/>
          </a:prstGeom>
        </p:spPr>
        <p:txBody>
          <a:bodyPr wrap="square">
            <a:spAutoFit/>
          </a:bodyPr>
          <a:lstStyle/>
          <a:p>
            <a:endParaRPr lang="en-US" dirty="0"/>
          </a:p>
          <a:p>
            <a:r>
              <a:rPr lang="en-US" sz="1400" dirty="0"/>
              <a:t>Cortés brings wheat to Mexico from Spain. </a:t>
            </a:r>
          </a:p>
          <a:p>
            <a:r>
              <a:rPr lang="en-US" dirty="0"/>
              <a:t>	</a:t>
            </a:r>
          </a:p>
        </p:txBody>
      </p:sp>
      <p:sp>
        <p:nvSpPr>
          <p:cNvPr id="6" name="Rectangle 5"/>
          <p:cNvSpPr/>
          <p:nvPr/>
        </p:nvSpPr>
        <p:spPr>
          <a:xfrm>
            <a:off x="0" y="2875002"/>
            <a:ext cx="762000" cy="646331"/>
          </a:xfrm>
          <a:prstGeom prst="rect">
            <a:avLst/>
          </a:prstGeom>
        </p:spPr>
        <p:txBody>
          <a:bodyPr wrap="square">
            <a:spAutoFit/>
          </a:bodyPr>
          <a:lstStyle/>
          <a:p>
            <a:r>
              <a:rPr lang="en-US" b="1" dirty="0"/>
              <a:t>1521 </a:t>
            </a:r>
            <a:r>
              <a:rPr lang="en-US" dirty="0"/>
              <a:t>	</a:t>
            </a:r>
          </a:p>
        </p:txBody>
      </p:sp>
      <p:sp>
        <p:nvSpPr>
          <p:cNvPr id="7" name="Rectangle 6"/>
          <p:cNvSpPr/>
          <p:nvPr/>
        </p:nvSpPr>
        <p:spPr>
          <a:xfrm>
            <a:off x="762000" y="2690335"/>
            <a:ext cx="2597727" cy="1015663"/>
          </a:xfrm>
          <a:prstGeom prst="rect">
            <a:avLst/>
          </a:prstGeom>
        </p:spPr>
        <p:txBody>
          <a:bodyPr wrap="square">
            <a:spAutoFit/>
          </a:bodyPr>
          <a:lstStyle/>
          <a:p>
            <a:r>
              <a:rPr lang="en-US" sz="1400" dirty="0" smtClean="0"/>
              <a:t>Francisco </a:t>
            </a:r>
            <a:r>
              <a:rPr lang="en-US" sz="1400" dirty="0"/>
              <a:t>de </a:t>
            </a:r>
            <a:r>
              <a:rPr lang="en-US" sz="1400" dirty="0" err="1"/>
              <a:t>Gordillo</a:t>
            </a:r>
            <a:r>
              <a:rPr lang="en-US" sz="1400" dirty="0"/>
              <a:t> sails up the Atlantic coast from Florida to South Carolina. </a:t>
            </a:r>
          </a:p>
          <a:p>
            <a:r>
              <a:rPr lang="en-US" dirty="0"/>
              <a:t>	</a:t>
            </a:r>
          </a:p>
        </p:txBody>
      </p:sp>
      <p:sp>
        <p:nvSpPr>
          <p:cNvPr id="10" name="Rectangle 9"/>
          <p:cNvSpPr/>
          <p:nvPr/>
        </p:nvSpPr>
        <p:spPr>
          <a:xfrm>
            <a:off x="-20782" y="4114800"/>
            <a:ext cx="782782" cy="646331"/>
          </a:xfrm>
          <a:prstGeom prst="rect">
            <a:avLst/>
          </a:prstGeom>
        </p:spPr>
        <p:txBody>
          <a:bodyPr wrap="square">
            <a:spAutoFit/>
          </a:bodyPr>
          <a:lstStyle/>
          <a:p>
            <a:r>
              <a:rPr lang="en-US" b="1" dirty="0"/>
              <a:t>1524 </a:t>
            </a:r>
            <a:r>
              <a:rPr lang="en-US" dirty="0"/>
              <a:t>	</a:t>
            </a:r>
          </a:p>
        </p:txBody>
      </p:sp>
      <p:sp>
        <p:nvSpPr>
          <p:cNvPr id="20" name="Rectangle 19"/>
          <p:cNvSpPr/>
          <p:nvPr/>
        </p:nvSpPr>
        <p:spPr>
          <a:xfrm>
            <a:off x="762000" y="3812601"/>
            <a:ext cx="2597727" cy="1600438"/>
          </a:xfrm>
          <a:prstGeom prst="rect">
            <a:avLst/>
          </a:prstGeom>
        </p:spPr>
        <p:txBody>
          <a:bodyPr wrap="square">
            <a:spAutoFit/>
          </a:bodyPr>
          <a:lstStyle/>
          <a:p>
            <a:r>
              <a:rPr lang="en-US" sz="1400" dirty="0" smtClean="0"/>
              <a:t>Giovanni </a:t>
            </a:r>
            <a:r>
              <a:rPr lang="en-US" sz="1400" dirty="0"/>
              <a:t>da Verrazano, Italian navigator in the service of France, explores the east coast from Maine to North Carolina. He sails into New York Bay and finds Hudson River. </a:t>
            </a:r>
          </a:p>
          <a:p>
            <a:r>
              <a:rPr lang="en-US" sz="1400" dirty="0"/>
              <a:t>	</a:t>
            </a:r>
          </a:p>
        </p:txBody>
      </p:sp>
      <p:sp>
        <p:nvSpPr>
          <p:cNvPr id="21" name="Rectangle 20"/>
          <p:cNvSpPr/>
          <p:nvPr/>
        </p:nvSpPr>
        <p:spPr>
          <a:xfrm>
            <a:off x="6553200" y="3837800"/>
            <a:ext cx="2590800" cy="1292662"/>
          </a:xfrm>
          <a:prstGeom prst="rect">
            <a:avLst/>
          </a:prstGeom>
        </p:spPr>
        <p:txBody>
          <a:bodyPr wrap="square">
            <a:spAutoFit/>
          </a:bodyPr>
          <a:lstStyle/>
          <a:p>
            <a:endParaRPr lang="en-US" dirty="0"/>
          </a:p>
          <a:p>
            <a:r>
              <a:rPr lang="en-US" sz="1400" dirty="0"/>
              <a:t>Spaniard found a school of music in </a:t>
            </a:r>
            <a:r>
              <a:rPr lang="en-US" sz="1400" dirty="0" err="1"/>
              <a:t>Texcoco</a:t>
            </a:r>
            <a:r>
              <a:rPr lang="en-US" sz="1400" dirty="0"/>
              <a:t>, near modern Mexico City. </a:t>
            </a:r>
          </a:p>
          <a:p>
            <a:r>
              <a:rPr lang="en-US" dirty="0"/>
              <a:t>	</a:t>
            </a:r>
          </a:p>
        </p:txBody>
      </p:sp>
      <p:sp>
        <p:nvSpPr>
          <p:cNvPr id="22" name="Rectangle 21"/>
          <p:cNvSpPr/>
          <p:nvPr/>
        </p:nvSpPr>
        <p:spPr>
          <a:xfrm>
            <a:off x="-20782" y="5410806"/>
            <a:ext cx="782782" cy="646331"/>
          </a:xfrm>
          <a:prstGeom prst="rect">
            <a:avLst/>
          </a:prstGeom>
        </p:spPr>
        <p:txBody>
          <a:bodyPr wrap="square">
            <a:spAutoFit/>
          </a:bodyPr>
          <a:lstStyle/>
          <a:p>
            <a:r>
              <a:rPr lang="en-US" b="1" dirty="0"/>
              <a:t>1525 </a:t>
            </a:r>
            <a:r>
              <a:rPr lang="en-US" dirty="0"/>
              <a:t>	</a:t>
            </a:r>
          </a:p>
        </p:txBody>
      </p:sp>
      <p:sp>
        <p:nvSpPr>
          <p:cNvPr id="23" name="Rectangle 22"/>
          <p:cNvSpPr/>
          <p:nvPr/>
        </p:nvSpPr>
        <p:spPr>
          <a:xfrm>
            <a:off x="762000" y="5181600"/>
            <a:ext cx="2597727" cy="954107"/>
          </a:xfrm>
          <a:prstGeom prst="rect">
            <a:avLst/>
          </a:prstGeom>
        </p:spPr>
        <p:txBody>
          <a:bodyPr wrap="square">
            <a:spAutoFit/>
          </a:bodyPr>
          <a:lstStyle/>
          <a:p>
            <a:r>
              <a:rPr lang="en-US" sz="1400" dirty="0" smtClean="0"/>
              <a:t>Esteban </a:t>
            </a:r>
            <a:r>
              <a:rPr lang="en-US" sz="1400" dirty="0"/>
              <a:t>Gómez, sailing from Spain, explores the coast from Nova Scotia to Florida. </a:t>
            </a:r>
          </a:p>
          <a:p>
            <a:r>
              <a:rPr lang="en-US" sz="1400" dirty="0"/>
              <a:t>	</a:t>
            </a:r>
          </a:p>
        </p:txBody>
      </p:sp>
      <p:sp>
        <p:nvSpPr>
          <p:cNvPr id="24" name="Rectangle 23"/>
          <p:cNvSpPr/>
          <p:nvPr/>
        </p:nvSpPr>
        <p:spPr>
          <a:xfrm>
            <a:off x="-20782" y="6248400"/>
            <a:ext cx="782782" cy="646331"/>
          </a:xfrm>
          <a:prstGeom prst="rect">
            <a:avLst/>
          </a:prstGeom>
        </p:spPr>
        <p:txBody>
          <a:bodyPr wrap="square">
            <a:spAutoFit/>
          </a:bodyPr>
          <a:lstStyle/>
          <a:p>
            <a:r>
              <a:rPr lang="en-US" b="1" dirty="0"/>
              <a:t>1526 </a:t>
            </a:r>
            <a:r>
              <a:rPr lang="en-US" dirty="0"/>
              <a:t>	</a:t>
            </a:r>
          </a:p>
        </p:txBody>
      </p:sp>
      <p:sp>
        <p:nvSpPr>
          <p:cNvPr id="25" name="Rectangle 24"/>
          <p:cNvSpPr/>
          <p:nvPr/>
        </p:nvSpPr>
        <p:spPr>
          <a:xfrm>
            <a:off x="762000" y="6036163"/>
            <a:ext cx="2597727" cy="830997"/>
          </a:xfrm>
          <a:prstGeom prst="rect">
            <a:avLst/>
          </a:prstGeom>
        </p:spPr>
        <p:txBody>
          <a:bodyPr wrap="square">
            <a:spAutoFit/>
          </a:bodyPr>
          <a:lstStyle/>
          <a:p>
            <a:r>
              <a:rPr lang="en-US" sz="1200" dirty="0" smtClean="0"/>
              <a:t>Verrazano</a:t>
            </a:r>
            <a:r>
              <a:rPr lang="en-US" sz="1200" dirty="0"/>
              <a:t>, sailing from France, explores the West Indies and is killed by the Indians. </a:t>
            </a:r>
          </a:p>
          <a:p>
            <a:r>
              <a:rPr lang="en-US" sz="1200" dirty="0"/>
              <a:t>	</a:t>
            </a:r>
          </a:p>
        </p:txBody>
      </p:sp>
      <p:sp>
        <p:nvSpPr>
          <p:cNvPr id="26" name="Rectangle 25"/>
          <p:cNvSpPr/>
          <p:nvPr/>
        </p:nvSpPr>
        <p:spPr>
          <a:xfrm>
            <a:off x="6553200" y="6019800"/>
            <a:ext cx="2570018" cy="1123384"/>
          </a:xfrm>
          <a:prstGeom prst="rect">
            <a:avLst/>
          </a:prstGeom>
        </p:spPr>
        <p:txBody>
          <a:bodyPr wrap="square">
            <a:spAutoFit/>
          </a:bodyPr>
          <a:lstStyle/>
          <a:p>
            <a:r>
              <a:rPr lang="en-US" sz="1100" b="1" dirty="0" smtClean="0"/>
              <a:t>Gonzalo </a:t>
            </a:r>
            <a:r>
              <a:rPr lang="en-US" sz="1100" b="1" dirty="0"/>
              <a:t>de Oviedo y Valdés, Spanish historian, publishes </a:t>
            </a:r>
            <a:r>
              <a:rPr lang="en-US" sz="1100" b="1" i="1" dirty="0"/>
              <a:t>Natural History of the West Indies</a:t>
            </a:r>
            <a:r>
              <a:rPr lang="en-US" sz="1100" b="1" dirty="0"/>
              <a:t>, which includes a list and description of New World plants and animals. </a:t>
            </a:r>
          </a:p>
          <a:p>
            <a:r>
              <a:rPr lang="en-US" sz="1200"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13855" y="1625262"/>
            <a:ext cx="762000" cy="646331"/>
          </a:xfrm>
          <a:prstGeom prst="rect">
            <a:avLst/>
          </a:prstGeom>
        </p:spPr>
        <p:txBody>
          <a:bodyPr wrap="square">
            <a:spAutoFit/>
          </a:bodyPr>
          <a:lstStyle/>
          <a:p>
            <a:r>
              <a:rPr lang="en-US" b="1" dirty="0"/>
              <a:t>1749 </a:t>
            </a:r>
            <a:r>
              <a:rPr lang="en-US" dirty="0"/>
              <a:t>	</a:t>
            </a:r>
          </a:p>
        </p:txBody>
      </p:sp>
      <p:sp>
        <p:nvSpPr>
          <p:cNvPr id="3" name="Rectangle 2"/>
          <p:cNvSpPr/>
          <p:nvPr/>
        </p:nvSpPr>
        <p:spPr>
          <a:xfrm>
            <a:off x="748145" y="618015"/>
            <a:ext cx="2604655" cy="2677656"/>
          </a:xfrm>
          <a:prstGeom prst="rect">
            <a:avLst/>
          </a:prstGeom>
        </p:spPr>
        <p:txBody>
          <a:bodyPr wrap="square">
            <a:spAutoFit/>
          </a:bodyPr>
          <a:lstStyle/>
          <a:p>
            <a:r>
              <a:rPr lang="en-US" sz="1200" dirty="0" smtClean="0"/>
              <a:t>Ohio </a:t>
            </a:r>
            <a:r>
              <a:rPr lang="en-US" sz="1200" dirty="0"/>
              <a:t>Company obtains royal charter with a large land grant around the forks of the Ohio River</a:t>
            </a:r>
            <a:r>
              <a:rPr lang="en-US" sz="1200" dirty="0" smtClean="0"/>
              <a:t>.</a:t>
            </a:r>
          </a:p>
          <a:p>
            <a:r>
              <a:rPr lang="en-US" sz="1200" dirty="0" smtClean="0"/>
              <a:t> </a:t>
            </a:r>
            <a:endParaRPr lang="en-US" sz="1200" dirty="0"/>
          </a:p>
          <a:p>
            <a:r>
              <a:rPr lang="en-US" sz="1200" dirty="0" smtClean="0"/>
              <a:t>In </a:t>
            </a:r>
            <a:r>
              <a:rPr lang="en-US" sz="1200" dirty="0"/>
              <a:t>an effort to break the British-Iroquois alliance, the French establish a mission and trapping-post at Ogdensburg, N. Y. French build Fort </a:t>
            </a:r>
            <a:r>
              <a:rPr lang="en-US" sz="1200" dirty="0" err="1"/>
              <a:t>Rouille</a:t>
            </a:r>
            <a:r>
              <a:rPr lang="en-US" sz="1200" dirty="0"/>
              <a:t> (near Toronto) to counteract British trade and influence in the Niagara region. French also send expedition to take possession of the Ohio Valley. </a:t>
            </a:r>
          </a:p>
          <a:p>
            <a:r>
              <a:rPr lang="en-US" sz="1200" dirty="0"/>
              <a:t>	</a:t>
            </a:r>
          </a:p>
        </p:txBody>
      </p:sp>
      <p:sp>
        <p:nvSpPr>
          <p:cNvPr id="4" name="Rectangle 3"/>
          <p:cNvSpPr/>
          <p:nvPr/>
        </p:nvSpPr>
        <p:spPr>
          <a:xfrm>
            <a:off x="3352800" y="1219200"/>
            <a:ext cx="3200400" cy="923330"/>
          </a:xfrm>
          <a:prstGeom prst="rect">
            <a:avLst/>
          </a:prstGeom>
        </p:spPr>
        <p:txBody>
          <a:bodyPr wrap="square">
            <a:spAutoFit/>
          </a:bodyPr>
          <a:lstStyle/>
          <a:p>
            <a:endParaRPr lang="en-US" dirty="0"/>
          </a:p>
          <a:p>
            <a:r>
              <a:rPr lang="en-US" sz="1200" dirty="0"/>
              <a:t>Franklin invents the lightning rod and installs one on his Philadelphia home. </a:t>
            </a:r>
          </a:p>
          <a:p>
            <a:r>
              <a:rPr lang="en-US" sz="1200" dirty="0"/>
              <a:t>	</a:t>
            </a:r>
          </a:p>
        </p:txBody>
      </p:sp>
      <p:sp>
        <p:nvSpPr>
          <p:cNvPr id="6" name="Rectangle 5"/>
          <p:cNvSpPr/>
          <p:nvPr/>
        </p:nvSpPr>
        <p:spPr>
          <a:xfrm>
            <a:off x="-13855" y="4365009"/>
            <a:ext cx="762000" cy="646331"/>
          </a:xfrm>
          <a:prstGeom prst="rect">
            <a:avLst/>
          </a:prstGeom>
        </p:spPr>
        <p:txBody>
          <a:bodyPr wrap="square">
            <a:spAutoFit/>
          </a:bodyPr>
          <a:lstStyle/>
          <a:p>
            <a:r>
              <a:rPr lang="en-US" b="1" dirty="0"/>
              <a:t>1750 </a:t>
            </a:r>
            <a:r>
              <a:rPr lang="en-US" dirty="0"/>
              <a:t>	</a:t>
            </a:r>
          </a:p>
        </p:txBody>
      </p:sp>
      <p:sp>
        <p:nvSpPr>
          <p:cNvPr id="7" name="Rectangle 6"/>
          <p:cNvSpPr/>
          <p:nvPr/>
        </p:nvSpPr>
        <p:spPr>
          <a:xfrm>
            <a:off x="762000" y="3810000"/>
            <a:ext cx="2590800" cy="1292662"/>
          </a:xfrm>
          <a:prstGeom prst="rect">
            <a:avLst/>
          </a:prstGeom>
        </p:spPr>
        <p:txBody>
          <a:bodyPr wrap="square">
            <a:spAutoFit/>
          </a:bodyPr>
          <a:lstStyle/>
          <a:p>
            <a:r>
              <a:rPr lang="en-US" sz="1200" dirty="0" smtClean="0"/>
              <a:t>Ohio </a:t>
            </a:r>
            <a:r>
              <a:rPr lang="en-US" sz="1200" dirty="0"/>
              <a:t>Company sends Christopher Gist to explore its western lands. He descends the Ohio River, explores eastern Kentucky, and maps the region. </a:t>
            </a:r>
          </a:p>
          <a:p>
            <a:r>
              <a:rPr lang="en-US" dirty="0"/>
              <a:t>	</a:t>
            </a:r>
          </a:p>
        </p:txBody>
      </p:sp>
      <p:sp>
        <p:nvSpPr>
          <p:cNvPr id="10" name="Rectangle 9"/>
          <p:cNvSpPr/>
          <p:nvPr/>
        </p:nvSpPr>
        <p:spPr>
          <a:xfrm>
            <a:off x="3352800" y="3733800"/>
            <a:ext cx="3200400" cy="1754326"/>
          </a:xfrm>
          <a:prstGeom prst="rect">
            <a:avLst/>
          </a:prstGeom>
        </p:spPr>
        <p:txBody>
          <a:bodyPr wrap="square">
            <a:spAutoFit/>
          </a:bodyPr>
          <a:lstStyle/>
          <a:p>
            <a:r>
              <a:rPr lang="en-US" sz="1200" dirty="0" smtClean="0"/>
              <a:t>Parliament </a:t>
            </a:r>
            <a:r>
              <a:rPr lang="en-US" sz="1200" dirty="0"/>
              <a:t>passes the </a:t>
            </a:r>
            <a:r>
              <a:rPr lang="en-US" sz="1200" b="1" dirty="0"/>
              <a:t>Iron Act </a:t>
            </a:r>
            <a:r>
              <a:rPr lang="en-US" sz="1200" dirty="0"/>
              <a:t>of 1750, ordering all colonial finishing plants to close and dropping import taxes on pig iron to encourage the colonists to produce raw iron for finishing in England. </a:t>
            </a:r>
            <a:endParaRPr lang="en-US" sz="1200" dirty="0" smtClean="0"/>
          </a:p>
          <a:p>
            <a:endParaRPr lang="en-US" sz="1200" dirty="0"/>
          </a:p>
          <a:p>
            <a:r>
              <a:rPr lang="en-US" sz="1200" dirty="0" smtClean="0"/>
              <a:t>First </a:t>
            </a:r>
            <a:r>
              <a:rPr lang="en-US" sz="1200" dirty="0"/>
              <a:t>American coal mine opens on the James River in Virginia. </a:t>
            </a:r>
          </a:p>
          <a:p>
            <a:r>
              <a:rPr lang="en-US" sz="1200" dirty="0"/>
              <a:t>	</a:t>
            </a:r>
          </a:p>
        </p:txBody>
      </p:sp>
      <p:sp>
        <p:nvSpPr>
          <p:cNvPr id="20" name="Rectangle 19"/>
          <p:cNvSpPr/>
          <p:nvPr/>
        </p:nvSpPr>
        <p:spPr>
          <a:xfrm>
            <a:off x="6553200" y="3164681"/>
            <a:ext cx="2590800" cy="3046988"/>
          </a:xfrm>
          <a:prstGeom prst="rect">
            <a:avLst/>
          </a:prstGeom>
        </p:spPr>
        <p:txBody>
          <a:bodyPr wrap="square">
            <a:spAutoFit/>
          </a:bodyPr>
          <a:lstStyle/>
          <a:p>
            <a:r>
              <a:rPr lang="en-US" sz="1200" dirty="0" smtClean="0"/>
              <a:t>First </a:t>
            </a:r>
            <a:r>
              <a:rPr lang="en-US" sz="1200" dirty="0"/>
              <a:t>appearance in Pennsylvania of the flatboat for navigating the inland rivers and of the Conestoga wagon, eventually the common pioneer transportation and original form of the prairie schooner. </a:t>
            </a:r>
            <a:endParaRPr lang="en-US" sz="1200" dirty="0" smtClean="0"/>
          </a:p>
          <a:p>
            <a:endParaRPr lang="en-US" sz="1200" dirty="0"/>
          </a:p>
          <a:p>
            <a:r>
              <a:rPr lang="en-US" sz="1200" dirty="0" smtClean="0"/>
              <a:t>Jonathan </a:t>
            </a:r>
            <a:r>
              <a:rPr lang="en-US" sz="1200" dirty="0"/>
              <a:t>Edwards is forced to resign from his church in Northampton, Mass., by members of his congregation who oppose his emphasis on the sinful nature of man. Edwards’ departure marks the end in New England of </a:t>
            </a:r>
            <a:r>
              <a:rPr lang="en-US" sz="1200" b="1" i="1" dirty="0"/>
              <a:t>“The Great </a:t>
            </a:r>
            <a:r>
              <a:rPr lang="en-US" sz="1200" b="1" i="1" dirty="0" smtClean="0"/>
              <a:t>Awakening”</a:t>
            </a:r>
            <a:r>
              <a:rPr lang="en-US" sz="1200" dirty="0" smtClean="0"/>
              <a:t>. </a:t>
            </a:r>
            <a:endParaRPr lang="en-US" sz="1200" dirty="0"/>
          </a:p>
          <a:p>
            <a:r>
              <a:rPr lang="en-US" sz="1200" dirty="0"/>
              <a:t>	</a:t>
            </a:r>
          </a:p>
        </p:txBody>
      </p:sp>
    </p:spTree>
    <p:extLst>
      <p:ext uri="{BB962C8B-B14F-4D97-AF65-F5344CB8AC3E}">
        <p14:creationId xmlns:p14="http://schemas.microsoft.com/office/powerpoint/2010/main" val="24837457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981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3886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768927" y="633358"/>
            <a:ext cx="2583873" cy="1015663"/>
          </a:xfrm>
          <a:prstGeom prst="rect">
            <a:avLst/>
          </a:prstGeom>
        </p:spPr>
        <p:txBody>
          <a:bodyPr wrap="square">
            <a:spAutoFit/>
          </a:bodyPr>
          <a:lstStyle/>
          <a:p>
            <a:r>
              <a:rPr lang="en-US" sz="1200" dirty="0" smtClean="0"/>
              <a:t>Ohio </a:t>
            </a:r>
            <a:r>
              <a:rPr lang="en-US" sz="1200" dirty="0"/>
              <a:t>Company engages in active British colonization of the Ohio Valley. Rivalry between Britain and France for control of the area increases. </a:t>
            </a:r>
          </a:p>
          <a:p>
            <a:r>
              <a:rPr lang="en-US" sz="1200" dirty="0"/>
              <a:t>	</a:t>
            </a:r>
          </a:p>
        </p:txBody>
      </p:sp>
      <p:sp>
        <p:nvSpPr>
          <p:cNvPr id="3" name="Rectangle 2"/>
          <p:cNvSpPr/>
          <p:nvPr/>
        </p:nvSpPr>
        <p:spPr>
          <a:xfrm>
            <a:off x="0" y="663484"/>
            <a:ext cx="762000" cy="923330"/>
          </a:xfrm>
          <a:prstGeom prst="rect">
            <a:avLst/>
          </a:prstGeom>
        </p:spPr>
        <p:txBody>
          <a:bodyPr wrap="square">
            <a:spAutoFit/>
          </a:bodyPr>
          <a:lstStyle/>
          <a:p>
            <a:endParaRPr lang="en-US" dirty="0"/>
          </a:p>
          <a:p>
            <a:r>
              <a:rPr lang="en-US" dirty="0"/>
              <a:t> </a:t>
            </a:r>
            <a:r>
              <a:rPr lang="en-US" b="1" dirty="0"/>
              <a:t>1751 </a:t>
            </a:r>
            <a:r>
              <a:rPr lang="en-US" dirty="0"/>
              <a:t>	</a:t>
            </a:r>
          </a:p>
        </p:txBody>
      </p:sp>
      <p:sp>
        <p:nvSpPr>
          <p:cNvPr id="4" name="Rectangle 3"/>
          <p:cNvSpPr/>
          <p:nvPr/>
        </p:nvSpPr>
        <p:spPr>
          <a:xfrm>
            <a:off x="3359727" y="609600"/>
            <a:ext cx="3193473" cy="1661993"/>
          </a:xfrm>
          <a:prstGeom prst="rect">
            <a:avLst/>
          </a:prstGeom>
        </p:spPr>
        <p:txBody>
          <a:bodyPr wrap="square">
            <a:spAutoFit/>
          </a:bodyPr>
          <a:lstStyle/>
          <a:p>
            <a:r>
              <a:rPr lang="en-US" sz="1200" dirty="0" smtClean="0"/>
              <a:t>Franklin </a:t>
            </a:r>
            <a:r>
              <a:rPr lang="en-US" sz="1200" dirty="0"/>
              <a:t>publishes </a:t>
            </a:r>
            <a:r>
              <a:rPr lang="en-US" sz="1200" i="1" dirty="0"/>
              <a:t>Experiments and Observations on Electricity </a:t>
            </a:r>
            <a:r>
              <a:rPr lang="en-US" sz="1200" dirty="0"/>
              <a:t>describing electricity as a single fluid and using the terms positive and negative for the first time. </a:t>
            </a:r>
            <a:endParaRPr lang="en-US" sz="1200" dirty="0" smtClean="0"/>
          </a:p>
          <a:p>
            <a:endParaRPr lang="en-US" sz="1200" dirty="0"/>
          </a:p>
          <a:p>
            <a:r>
              <a:rPr lang="en-US" sz="1200" dirty="0" smtClean="0"/>
              <a:t>Calculus </a:t>
            </a:r>
            <a:r>
              <a:rPr lang="en-US" sz="1200" dirty="0"/>
              <a:t>is introduced into the Harvard curriculum by John Winthrop, Jr. </a:t>
            </a:r>
          </a:p>
          <a:p>
            <a:r>
              <a:rPr lang="en-US" dirty="0"/>
              <a:t>	</a:t>
            </a:r>
          </a:p>
        </p:txBody>
      </p:sp>
      <p:sp>
        <p:nvSpPr>
          <p:cNvPr id="6" name="Rectangle 5"/>
          <p:cNvSpPr/>
          <p:nvPr/>
        </p:nvSpPr>
        <p:spPr>
          <a:xfrm>
            <a:off x="0" y="2209800"/>
            <a:ext cx="768927" cy="923330"/>
          </a:xfrm>
          <a:prstGeom prst="rect">
            <a:avLst/>
          </a:prstGeom>
        </p:spPr>
        <p:txBody>
          <a:bodyPr wrap="square">
            <a:spAutoFit/>
          </a:bodyPr>
          <a:lstStyle/>
          <a:p>
            <a:endParaRPr lang="en-US" dirty="0"/>
          </a:p>
          <a:p>
            <a:r>
              <a:rPr lang="en-US" dirty="0"/>
              <a:t> </a:t>
            </a:r>
            <a:r>
              <a:rPr lang="en-US" b="1" dirty="0"/>
              <a:t>1752 </a:t>
            </a:r>
            <a:r>
              <a:rPr lang="en-US" dirty="0"/>
              <a:t>	</a:t>
            </a:r>
          </a:p>
        </p:txBody>
      </p:sp>
      <p:sp>
        <p:nvSpPr>
          <p:cNvPr id="7" name="Rectangle 6"/>
          <p:cNvSpPr/>
          <p:nvPr/>
        </p:nvSpPr>
        <p:spPr>
          <a:xfrm>
            <a:off x="789709" y="2191434"/>
            <a:ext cx="2597727" cy="830997"/>
          </a:xfrm>
          <a:prstGeom prst="rect">
            <a:avLst/>
          </a:prstGeom>
        </p:spPr>
        <p:txBody>
          <a:bodyPr wrap="square">
            <a:spAutoFit/>
          </a:bodyPr>
          <a:lstStyle/>
          <a:p>
            <a:r>
              <a:rPr lang="en-US" sz="1200" dirty="0" smtClean="0"/>
              <a:t>French </a:t>
            </a:r>
            <a:r>
              <a:rPr lang="en-US" sz="1200" dirty="0"/>
              <a:t>begin building forts across Pennsylvania and into Ohio to stop British invasion of their territory. </a:t>
            </a:r>
          </a:p>
          <a:p>
            <a:r>
              <a:rPr lang="en-US" sz="1200" dirty="0"/>
              <a:t>	</a:t>
            </a:r>
          </a:p>
        </p:txBody>
      </p:sp>
      <p:sp>
        <p:nvSpPr>
          <p:cNvPr id="10" name="Rectangle 9"/>
          <p:cNvSpPr/>
          <p:nvPr/>
        </p:nvSpPr>
        <p:spPr>
          <a:xfrm>
            <a:off x="6546273" y="2000854"/>
            <a:ext cx="2590800" cy="2215991"/>
          </a:xfrm>
          <a:prstGeom prst="rect">
            <a:avLst/>
          </a:prstGeom>
        </p:spPr>
        <p:txBody>
          <a:bodyPr wrap="square">
            <a:spAutoFit/>
          </a:bodyPr>
          <a:lstStyle/>
          <a:p>
            <a:r>
              <a:rPr lang="en-US" sz="1200" dirty="0" smtClean="0"/>
              <a:t>Franklin </a:t>
            </a:r>
            <a:r>
              <a:rPr lang="en-US" sz="1200" dirty="0"/>
              <a:t>performs his famous kite experiment demonstrating that lightning is electricity. </a:t>
            </a:r>
          </a:p>
          <a:p>
            <a:endParaRPr lang="en-US" sz="1200" dirty="0" smtClean="0"/>
          </a:p>
          <a:p>
            <a:r>
              <a:rPr lang="en-US" sz="1200" dirty="0" smtClean="0"/>
              <a:t>Thomas </a:t>
            </a:r>
            <a:r>
              <a:rPr lang="en-US" sz="1200" dirty="0"/>
              <a:t>Bond establishes the first general hospital in the colonies in Philadelphia. Pest-houses (contagious disease hospitals) had been started in Boston, Philadelphia, and Charleston, S. C. </a:t>
            </a:r>
          </a:p>
          <a:p>
            <a:r>
              <a:rPr lang="en-US" dirty="0"/>
              <a:t>	</a:t>
            </a:r>
          </a:p>
        </p:txBody>
      </p:sp>
      <p:sp>
        <p:nvSpPr>
          <p:cNvPr id="20" name="Rectangle 19"/>
          <p:cNvSpPr/>
          <p:nvPr/>
        </p:nvSpPr>
        <p:spPr>
          <a:xfrm>
            <a:off x="0" y="4953000"/>
            <a:ext cx="768927" cy="923330"/>
          </a:xfrm>
          <a:prstGeom prst="rect">
            <a:avLst/>
          </a:prstGeom>
        </p:spPr>
        <p:txBody>
          <a:bodyPr wrap="square">
            <a:spAutoFit/>
          </a:bodyPr>
          <a:lstStyle/>
          <a:p>
            <a:endParaRPr lang="en-US" dirty="0"/>
          </a:p>
          <a:p>
            <a:r>
              <a:rPr lang="en-US" dirty="0"/>
              <a:t> </a:t>
            </a:r>
            <a:r>
              <a:rPr lang="en-US" b="1" dirty="0"/>
              <a:t>1753 </a:t>
            </a:r>
            <a:r>
              <a:rPr lang="en-US" dirty="0"/>
              <a:t>	</a:t>
            </a:r>
          </a:p>
        </p:txBody>
      </p:sp>
      <p:sp>
        <p:nvSpPr>
          <p:cNvPr id="21" name="Rectangle 20"/>
          <p:cNvSpPr/>
          <p:nvPr/>
        </p:nvSpPr>
        <p:spPr>
          <a:xfrm>
            <a:off x="789709" y="3886200"/>
            <a:ext cx="2597727" cy="3554819"/>
          </a:xfrm>
          <a:prstGeom prst="rect">
            <a:avLst/>
          </a:prstGeom>
        </p:spPr>
        <p:txBody>
          <a:bodyPr wrap="square">
            <a:spAutoFit/>
          </a:bodyPr>
          <a:lstStyle/>
          <a:p>
            <a:r>
              <a:rPr lang="en-US" sz="1050" dirty="0" smtClean="0"/>
              <a:t>the </a:t>
            </a:r>
            <a:r>
              <a:rPr lang="en-US" sz="1050" dirty="0"/>
              <a:t>forks of the Ohio River. French defeat Virginia militiamen led by Washington at Great Meadows (Fort Necessity)--the first battle of </a:t>
            </a:r>
            <a:r>
              <a:rPr lang="en-US" sz="1050" b="1" dirty="0"/>
              <a:t>the French and Indian War </a:t>
            </a:r>
            <a:r>
              <a:rPr lang="en-US" sz="1050" dirty="0"/>
              <a:t>(1755-1763). </a:t>
            </a:r>
            <a:endParaRPr lang="en-US" sz="1050" dirty="0" smtClean="0"/>
          </a:p>
          <a:p>
            <a:endParaRPr lang="en-US" sz="1050" dirty="0"/>
          </a:p>
          <a:p>
            <a:r>
              <a:rPr lang="en-US" sz="1050" b="1" dirty="0" smtClean="0"/>
              <a:t>Albany </a:t>
            </a:r>
            <a:r>
              <a:rPr lang="en-US" sz="1050" b="1" dirty="0"/>
              <a:t>Plan of Union</a:t>
            </a:r>
            <a:r>
              <a:rPr lang="en-US" sz="1050" dirty="0"/>
              <a:t>. The London Board of Trade holds a convention at Albany, N. Y. Delegates from 7 colonies meet with Iroquois chief to prepare defenses: Franklin proposes a Plan of Union where a “Grand Council” of colonies would oversee defense, Indian relations, and trade and would have taxing power, and where a royally appointed executive would have veto power. Both </a:t>
            </a:r>
            <a:r>
              <a:rPr lang="en-US" sz="1050" dirty="0" smtClean="0"/>
              <a:t> colonial </a:t>
            </a:r>
            <a:r>
              <a:rPr lang="en-US" sz="1050" dirty="0"/>
              <a:t>assemblies and Parliament rejected the plan. </a:t>
            </a:r>
          </a:p>
          <a:p>
            <a:r>
              <a:rPr lang="en-US" sz="1050" dirty="0"/>
              <a:t>	</a:t>
            </a:r>
          </a:p>
          <a:p>
            <a:endParaRPr lang="en-US" dirty="0"/>
          </a:p>
          <a:p>
            <a:r>
              <a:rPr lang="en-US" dirty="0"/>
              <a:t>	</a:t>
            </a:r>
          </a:p>
        </p:txBody>
      </p:sp>
      <p:sp>
        <p:nvSpPr>
          <p:cNvPr id="22" name="Rectangle 21"/>
          <p:cNvSpPr/>
          <p:nvPr/>
        </p:nvSpPr>
        <p:spPr>
          <a:xfrm>
            <a:off x="6546273" y="3733800"/>
            <a:ext cx="2570018" cy="1754326"/>
          </a:xfrm>
          <a:prstGeom prst="rect">
            <a:avLst/>
          </a:prstGeom>
        </p:spPr>
        <p:txBody>
          <a:bodyPr wrap="square">
            <a:spAutoFit/>
          </a:bodyPr>
          <a:lstStyle/>
          <a:p>
            <a:endParaRPr lang="en-US" dirty="0"/>
          </a:p>
          <a:p>
            <a:r>
              <a:rPr lang="en-US" dirty="0"/>
              <a:t> </a:t>
            </a:r>
          </a:p>
          <a:p>
            <a:r>
              <a:rPr lang="en-US" sz="1200" dirty="0"/>
              <a:t>Franklin publishes, in the Pennsylvania Gazette, a cartoon calling for unity against the French. It is believed to be the first such cartoon in America (“Unite or Die”)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752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3505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4876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8894"/>
            <a:ext cx="762000" cy="646331"/>
          </a:xfrm>
          <a:prstGeom prst="rect">
            <a:avLst/>
          </a:prstGeom>
        </p:spPr>
        <p:txBody>
          <a:bodyPr wrap="square">
            <a:spAutoFit/>
          </a:bodyPr>
          <a:lstStyle/>
          <a:p>
            <a:r>
              <a:rPr lang="en-US" b="1" dirty="0"/>
              <a:t>1755 </a:t>
            </a:r>
            <a:r>
              <a:rPr lang="en-US" dirty="0"/>
              <a:t>	</a:t>
            </a:r>
          </a:p>
        </p:txBody>
      </p:sp>
      <p:sp>
        <p:nvSpPr>
          <p:cNvPr id="3" name="Rectangle 2"/>
          <p:cNvSpPr/>
          <p:nvPr/>
        </p:nvSpPr>
        <p:spPr>
          <a:xfrm>
            <a:off x="762000" y="584538"/>
            <a:ext cx="2590800" cy="1477328"/>
          </a:xfrm>
          <a:prstGeom prst="rect">
            <a:avLst/>
          </a:prstGeom>
        </p:spPr>
        <p:txBody>
          <a:bodyPr wrap="square">
            <a:spAutoFit/>
          </a:bodyPr>
          <a:lstStyle/>
          <a:p>
            <a:r>
              <a:rPr lang="en-US" sz="1200" dirty="0" smtClean="0"/>
              <a:t>French </a:t>
            </a:r>
            <a:r>
              <a:rPr lang="en-US" sz="1200" dirty="0"/>
              <a:t>and Indians ambush and defeat colonial militiamen and British regulars under Gen. Edward Braddock, near Fort Duquesne. Braddock is mortally wounded; Washington takes command. </a:t>
            </a:r>
          </a:p>
          <a:p>
            <a:r>
              <a:rPr lang="en-US" dirty="0"/>
              <a:t>	</a:t>
            </a:r>
          </a:p>
        </p:txBody>
      </p:sp>
      <p:sp>
        <p:nvSpPr>
          <p:cNvPr id="4" name="Rectangle 3"/>
          <p:cNvSpPr/>
          <p:nvPr/>
        </p:nvSpPr>
        <p:spPr>
          <a:xfrm>
            <a:off x="6553200" y="609600"/>
            <a:ext cx="2590800" cy="646331"/>
          </a:xfrm>
          <a:prstGeom prst="rect">
            <a:avLst/>
          </a:prstGeom>
        </p:spPr>
        <p:txBody>
          <a:bodyPr wrap="square">
            <a:spAutoFit/>
          </a:bodyPr>
          <a:lstStyle/>
          <a:p>
            <a:r>
              <a:rPr lang="en-US" sz="1200" dirty="0" smtClean="0"/>
              <a:t>Maps </a:t>
            </a:r>
            <a:r>
              <a:rPr lang="en-US" sz="1200" dirty="0"/>
              <a:t>of Virginia and the Middle British Colonies are printer. </a:t>
            </a:r>
          </a:p>
          <a:p>
            <a:r>
              <a:rPr lang="en-US" sz="1200" dirty="0"/>
              <a:t>	</a:t>
            </a:r>
          </a:p>
        </p:txBody>
      </p:sp>
      <p:sp>
        <p:nvSpPr>
          <p:cNvPr id="6" name="Rectangle 5"/>
          <p:cNvSpPr/>
          <p:nvPr/>
        </p:nvSpPr>
        <p:spPr>
          <a:xfrm>
            <a:off x="0" y="2362200"/>
            <a:ext cx="762000" cy="646331"/>
          </a:xfrm>
          <a:prstGeom prst="rect">
            <a:avLst/>
          </a:prstGeom>
        </p:spPr>
        <p:txBody>
          <a:bodyPr wrap="square">
            <a:spAutoFit/>
          </a:bodyPr>
          <a:lstStyle/>
          <a:p>
            <a:r>
              <a:rPr lang="en-US" b="1" dirty="0"/>
              <a:t>1756 </a:t>
            </a:r>
            <a:r>
              <a:rPr lang="en-US" dirty="0"/>
              <a:t>	</a:t>
            </a:r>
          </a:p>
        </p:txBody>
      </p:sp>
      <p:sp>
        <p:nvSpPr>
          <p:cNvPr id="7" name="Rectangle 6"/>
          <p:cNvSpPr/>
          <p:nvPr/>
        </p:nvSpPr>
        <p:spPr>
          <a:xfrm>
            <a:off x="762000" y="1752600"/>
            <a:ext cx="2590800" cy="2031325"/>
          </a:xfrm>
          <a:prstGeom prst="rect">
            <a:avLst/>
          </a:prstGeom>
        </p:spPr>
        <p:txBody>
          <a:bodyPr wrap="square">
            <a:spAutoFit/>
          </a:bodyPr>
          <a:lstStyle/>
          <a:p>
            <a:r>
              <a:rPr lang="en-US" sz="1200" dirty="0" smtClean="0"/>
              <a:t>French </a:t>
            </a:r>
            <a:r>
              <a:rPr lang="en-US" sz="1200" dirty="0"/>
              <a:t>under Gen. Montcalm capture Fort Oswego and restore control of Lake Ontario to France. </a:t>
            </a:r>
            <a:endParaRPr lang="en-US" sz="1200" dirty="0" smtClean="0"/>
          </a:p>
          <a:p>
            <a:endParaRPr lang="en-US" sz="1200" dirty="0"/>
          </a:p>
          <a:p>
            <a:r>
              <a:rPr lang="en-US" sz="1200" dirty="0" smtClean="0"/>
              <a:t>Seven </a:t>
            </a:r>
            <a:r>
              <a:rPr lang="en-US" sz="1200" dirty="0"/>
              <a:t>Years’ War begins in Europe. The war involves colonial rivalry between Britain and France and the struggle for power in Germany between Austria and Prussia </a:t>
            </a:r>
          </a:p>
          <a:p>
            <a:r>
              <a:rPr lang="en-US" dirty="0"/>
              <a:t>	</a:t>
            </a:r>
          </a:p>
        </p:txBody>
      </p:sp>
      <p:sp>
        <p:nvSpPr>
          <p:cNvPr id="10" name="Rectangle 9"/>
          <p:cNvSpPr/>
          <p:nvPr/>
        </p:nvSpPr>
        <p:spPr>
          <a:xfrm>
            <a:off x="3352800" y="1752600"/>
            <a:ext cx="3200400" cy="1200329"/>
          </a:xfrm>
          <a:prstGeom prst="rect">
            <a:avLst/>
          </a:prstGeom>
        </p:spPr>
        <p:txBody>
          <a:bodyPr wrap="square">
            <a:spAutoFit/>
          </a:bodyPr>
          <a:lstStyle/>
          <a:p>
            <a:endParaRPr lang="en-US" dirty="0"/>
          </a:p>
          <a:p>
            <a:r>
              <a:rPr lang="en-US" sz="1200" dirty="0"/>
              <a:t>John Bartram proposes a geological survey of the colonies in hopes of discovering buried minerals </a:t>
            </a:r>
          </a:p>
          <a:p>
            <a:r>
              <a:rPr lang="en-US" dirty="0"/>
              <a:t>	</a:t>
            </a:r>
          </a:p>
        </p:txBody>
      </p:sp>
      <p:sp>
        <p:nvSpPr>
          <p:cNvPr id="20" name="Rectangle 19"/>
          <p:cNvSpPr/>
          <p:nvPr/>
        </p:nvSpPr>
        <p:spPr>
          <a:xfrm>
            <a:off x="6553200" y="1762035"/>
            <a:ext cx="2590800" cy="1015663"/>
          </a:xfrm>
          <a:prstGeom prst="rect">
            <a:avLst/>
          </a:prstGeom>
        </p:spPr>
        <p:txBody>
          <a:bodyPr wrap="square">
            <a:spAutoFit/>
          </a:bodyPr>
          <a:lstStyle/>
          <a:p>
            <a:endParaRPr lang="en-US" dirty="0"/>
          </a:p>
          <a:p>
            <a:r>
              <a:rPr lang="en-US" sz="1200" dirty="0"/>
              <a:t>Through stagecoach line is established between Philadelphia and New York. </a:t>
            </a:r>
          </a:p>
          <a:p>
            <a:r>
              <a:rPr lang="en-US" dirty="0"/>
              <a:t>	</a:t>
            </a:r>
          </a:p>
        </p:txBody>
      </p:sp>
      <p:sp>
        <p:nvSpPr>
          <p:cNvPr id="21" name="Rectangle 20"/>
          <p:cNvSpPr/>
          <p:nvPr/>
        </p:nvSpPr>
        <p:spPr>
          <a:xfrm>
            <a:off x="0" y="3782198"/>
            <a:ext cx="762000" cy="646331"/>
          </a:xfrm>
          <a:prstGeom prst="rect">
            <a:avLst/>
          </a:prstGeom>
        </p:spPr>
        <p:txBody>
          <a:bodyPr wrap="square">
            <a:spAutoFit/>
          </a:bodyPr>
          <a:lstStyle/>
          <a:p>
            <a:r>
              <a:rPr lang="en-US" b="1" dirty="0"/>
              <a:t>1757 </a:t>
            </a:r>
            <a:r>
              <a:rPr lang="en-US" dirty="0"/>
              <a:t>	</a:t>
            </a:r>
          </a:p>
        </p:txBody>
      </p:sp>
      <p:sp>
        <p:nvSpPr>
          <p:cNvPr id="22" name="Rectangle 21"/>
          <p:cNvSpPr/>
          <p:nvPr/>
        </p:nvSpPr>
        <p:spPr>
          <a:xfrm>
            <a:off x="762000" y="3505200"/>
            <a:ext cx="2590800" cy="1200329"/>
          </a:xfrm>
          <a:prstGeom prst="rect">
            <a:avLst/>
          </a:prstGeom>
        </p:spPr>
        <p:txBody>
          <a:bodyPr wrap="square">
            <a:spAutoFit/>
          </a:bodyPr>
          <a:lstStyle/>
          <a:p>
            <a:r>
              <a:rPr lang="en-US" sz="1200" dirty="0" smtClean="0"/>
              <a:t>French </a:t>
            </a:r>
            <a:r>
              <a:rPr lang="en-US" sz="1200" dirty="0"/>
              <a:t>under Montcalm capture Fort William Henry on lake George from the British. Indian allies of the French massacre many British prisoners in the garrison. </a:t>
            </a:r>
          </a:p>
          <a:p>
            <a:r>
              <a:rPr lang="en-US" sz="1200" dirty="0"/>
              <a:t>	</a:t>
            </a:r>
          </a:p>
        </p:txBody>
      </p:sp>
      <p:sp>
        <p:nvSpPr>
          <p:cNvPr id="23" name="Rectangle 22"/>
          <p:cNvSpPr/>
          <p:nvPr/>
        </p:nvSpPr>
        <p:spPr>
          <a:xfrm>
            <a:off x="6518564" y="3521702"/>
            <a:ext cx="2625436" cy="1661993"/>
          </a:xfrm>
          <a:prstGeom prst="rect">
            <a:avLst/>
          </a:prstGeom>
        </p:spPr>
        <p:txBody>
          <a:bodyPr wrap="square">
            <a:spAutoFit/>
          </a:bodyPr>
          <a:lstStyle/>
          <a:p>
            <a:r>
              <a:rPr lang="en-US" sz="1200" dirty="0" smtClean="0"/>
              <a:t>Washington </a:t>
            </a:r>
            <a:r>
              <a:rPr lang="en-US" sz="1200" dirty="0"/>
              <a:t>acquires Mount Vernon Plantation. </a:t>
            </a:r>
            <a:endParaRPr lang="en-US" sz="1200" dirty="0" smtClean="0"/>
          </a:p>
          <a:p>
            <a:endParaRPr lang="en-US" sz="1200" dirty="0"/>
          </a:p>
          <a:p>
            <a:r>
              <a:rPr lang="en-US" sz="1200" dirty="0" smtClean="0"/>
              <a:t>First </a:t>
            </a:r>
            <a:r>
              <a:rPr lang="en-US" sz="1200" dirty="0"/>
              <a:t>street lights are used in Philadelphia: whale-oil lamps, designed by Franklin, are installed on a few streets. </a:t>
            </a:r>
          </a:p>
          <a:p>
            <a:r>
              <a:rPr lang="en-US" dirty="0"/>
              <a:t>	</a:t>
            </a:r>
          </a:p>
        </p:txBody>
      </p:sp>
      <p:sp>
        <p:nvSpPr>
          <p:cNvPr id="24" name="Rectangle 23"/>
          <p:cNvSpPr/>
          <p:nvPr/>
        </p:nvSpPr>
        <p:spPr>
          <a:xfrm>
            <a:off x="0" y="5715000"/>
            <a:ext cx="762000" cy="646331"/>
          </a:xfrm>
          <a:prstGeom prst="rect">
            <a:avLst/>
          </a:prstGeom>
        </p:spPr>
        <p:txBody>
          <a:bodyPr wrap="square">
            <a:spAutoFit/>
          </a:bodyPr>
          <a:lstStyle/>
          <a:p>
            <a:r>
              <a:rPr lang="en-US" b="1" dirty="0"/>
              <a:t>1758 </a:t>
            </a:r>
            <a:r>
              <a:rPr lang="en-US" dirty="0"/>
              <a:t>	</a:t>
            </a:r>
          </a:p>
        </p:txBody>
      </p:sp>
      <p:sp>
        <p:nvSpPr>
          <p:cNvPr id="25" name="Rectangle 24"/>
          <p:cNvSpPr/>
          <p:nvPr/>
        </p:nvSpPr>
        <p:spPr>
          <a:xfrm>
            <a:off x="762000" y="4884003"/>
            <a:ext cx="2590800" cy="1661993"/>
          </a:xfrm>
          <a:prstGeom prst="rect">
            <a:avLst/>
          </a:prstGeom>
        </p:spPr>
        <p:txBody>
          <a:bodyPr wrap="square">
            <a:spAutoFit/>
          </a:bodyPr>
          <a:lstStyle/>
          <a:p>
            <a:r>
              <a:rPr lang="en-US" sz="1200" dirty="0" smtClean="0"/>
              <a:t>French </a:t>
            </a:r>
            <a:r>
              <a:rPr lang="en-US" sz="1200" dirty="0"/>
              <a:t>under Montcalm repulse British attack on Fort Ticonderoga, N. Y. British capture Louisburg on Cape Breton Island, and Fort Frontenac on lake Ontario. French burn and abandon Fort Duquesne, which the British rebuild and rename Fort Pitt. </a:t>
            </a:r>
          </a:p>
          <a:p>
            <a:r>
              <a:rPr lang="en-US" dirty="0"/>
              <a:t>	</a:t>
            </a:r>
          </a:p>
        </p:txBody>
      </p:sp>
      <p:sp>
        <p:nvSpPr>
          <p:cNvPr id="26" name="Rectangle 25"/>
          <p:cNvSpPr/>
          <p:nvPr/>
        </p:nvSpPr>
        <p:spPr>
          <a:xfrm>
            <a:off x="6553200" y="4884003"/>
            <a:ext cx="2590800" cy="1661993"/>
          </a:xfrm>
          <a:prstGeom prst="rect">
            <a:avLst/>
          </a:prstGeom>
        </p:spPr>
        <p:txBody>
          <a:bodyPr wrap="square">
            <a:spAutoFit/>
          </a:bodyPr>
          <a:lstStyle/>
          <a:p>
            <a:r>
              <a:rPr lang="en-US" sz="1200" dirty="0" smtClean="0"/>
              <a:t>A </a:t>
            </a:r>
            <a:r>
              <a:rPr lang="en-US" sz="1200" dirty="0"/>
              <a:t>school for Blacks is established in Philadelphia by the Anglican missionary group</a:t>
            </a:r>
            <a:r>
              <a:rPr lang="en-US" sz="1200" dirty="0" smtClean="0"/>
              <a:t>.</a:t>
            </a:r>
          </a:p>
          <a:p>
            <a:r>
              <a:rPr lang="en-US" sz="1200" dirty="0" smtClean="0"/>
              <a:t> </a:t>
            </a:r>
            <a:endParaRPr lang="en-US" sz="1200" dirty="0"/>
          </a:p>
          <a:p>
            <a:r>
              <a:rPr lang="en-US" sz="1200" dirty="0" smtClean="0"/>
              <a:t>First </a:t>
            </a:r>
            <a:r>
              <a:rPr lang="en-US" sz="1200" dirty="0"/>
              <a:t>North American Indian reservation is established in New Jersey.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323293"/>
            <a:ext cx="762000" cy="646331"/>
          </a:xfrm>
          <a:prstGeom prst="rect">
            <a:avLst/>
          </a:prstGeom>
        </p:spPr>
        <p:txBody>
          <a:bodyPr wrap="square">
            <a:spAutoFit/>
          </a:bodyPr>
          <a:lstStyle/>
          <a:p>
            <a:r>
              <a:rPr lang="en-US" b="1" dirty="0"/>
              <a:t>1759 </a:t>
            </a:r>
            <a:r>
              <a:rPr lang="en-US" dirty="0"/>
              <a:t>	</a:t>
            </a:r>
          </a:p>
        </p:txBody>
      </p:sp>
      <p:sp>
        <p:nvSpPr>
          <p:cNvPr id="3" name="Rectangle 2"/>
          <p:cNvSpPr/>
          <p:nvPr/>
        </p:nvSpPr>
        <p:spPr>
          <a:xfrm>
            <a:off x="762000" y="609600"/>
            <a:ext cx="2590800" cy="2677656"/>
          </a:xfrm>
          <a:prstGeom prst="rect">
            <a:avLst/>
          </a:prstGeom>
        </p:spPr>
        <p:txBody>
          <a:bodyPr wrap="square">
            <a:spAutoFit/>
          </a:bodyPr>
          <a:lstStyle/>
          <a:p>
            <a:r>
              <a:rPr lang="en-US" sz="1200" dirty="0" smtClean="0"/>
              <a:t>British </a:t>
            </a:r>
            <a:r>
              <a:rPr lang="en-US" sz="1200" dirty="0"/>
              <a:t>capture Fort Niagara. French abandon Fort Ticonderoga and Crown Point, N. Y., as British threaten siege. </a:t>
            </a:r>
            <a:endParaRPr lang="en-US" sz="1200" dirty="0" smtClean="0"/>
          </a:p>
          <a:p>
            <a:endParaRPr lang="en-US" sz="1200" dirty="0"/>
          </a:p>
          <a:p>
            <a:r>
              <a:rPr lang="en-US" sz="1200" dirty="0" smtClean="0"/>
              <a:t>Colonial troops destroy village of the Saint Francis Indians in southern Canada. </a:t>
            </a:r>
          </a:p>
          <a:p>
            <a:endParaRPr lang="en-US" sz="1200" dirty="0" smtClean="0"/>
          </a:p>
          <a:p>
            <a:r>
              <a:rPr lang="en-US" sz="1200" dirty="0" smtClean="0"/>
              <a:t>British </a:t>
            </a:r>
            <a:r>
              <a:rPr lang="en-US" sz="1200" dirty="0"/>
              <a:t>under Gen. James Wolfe defeat the French under Gen. Montcalm at the Battle of the Plains of Abraham, near Quebec. Both generals are killed. Quebec surrenders to the British. </a:t>
            </a:r>
          </a:p>
          <a:p>
            <a:r>
              <a:rPr lang="en-US" sz="1200" dirty="0"/>
              <a:t>	</a:t>
            </a:r>
          </a:p>
        </p:txBody>
      </p:sp>
      <p:sp>
        <p:nvSpPr>
          <p:cNvPr id="4" name="Rectangle 3"/>
          <p:cNvSpPr/>
          <p:nvPr/>
        </p:nvSpPr>
        <p:spPr>
          <a:xfrm>
            <a:off x="3352800" y="771804"/>
            <a:ext cx="3200400" cy="1015663"/>
          </a:xfrm>
          <a:prstGeom prst="rect">
            <a:avLst/>
          </a:prstGeom>
        </p:spPr>
        <p:txBody>
          <a:bodyPr wrap="square">
            <a:spAutoFit/>
          </a:bodyPr>
          <a:lstStyle/>
          <a:p>
            <a:endParaRPr lang="en-US" dirty="0"/>
          </a:p>
          <a:p>
            <a:r>
              <a:rPr lang="en-US" sz="1200" dirty="0"/>
              <a:t>Colonial shipbuilders are producing nearly 400 vessels each year. </a:t>
            </a:r>
          </a:p>
          <a:p>
            <a:r>
              <a:rPr lang="en-US" dirty="0"/>
              <a:t>	</a:t>
            </a:r>
          </a:p>
        </p:txBody>
      </p:sp>
      <p:sp>
        <p:nvSpPr>
          <p:cNvPr id="6" name="Rectangle 5"/>
          <p:cNvSpPr/>
          <p:nvPr/>
        </p:nvSpPr>
        <p:spPr>
          <a:xfrm>
            <a:off x="6553200" y="595745"/>
            <a:ext cx="2590800" cy="2492990"/>
          </a:xfrm>
          <a:prstGeom prst="rect">
            <a:avLst/>
          </a:prstGeom>
        </p:spPr>
        <p:txBody>
          <a:bodyPr wrap="square">
            <a:spAutoFit/>
          </a:bodyPr>
          <a:lstStyle/>
          <a:p>
            <a:r>
              <a:rPr lang="en-US" sz="1200" dirty="0" smtClean="0"/>
              <a:t>Peter </a:t>
            </a:r>
            <a:r>
              <a:rPr lang="en-US" sz="1200" dirty="0"/>
              <a:t>Harrison designs the </a:t>
            </a:r>
            <a:r>
              <a:rPr lang="en-US" sz="1200" dirty="0" err="1"/>
              <a:t>Touro</a:t>
            </a:r>
            <a:r>
              <a:rPr lang="en-US" sz="1200" dirty="0"/>
              <a:t> Synagogue in Newport, R. I. It is the first synagogue in the U. S. </a:t>
            </a:r>
          </a:p>
          <a:p>
            <a:endParaRPr lang="en-US" sz="1200" dirty="0"/>
          </a:p>
          <a:p>
            <a:r>
              <a:rPr lang="en-US" sz="1200" dirty="0" smtClean="0"/>
              <a:t> </a:t>
            </a:r>
            <a:r>
              <a:rPr lang="en-US" sz="1200" dirty="0"/>
              <a:t>In Pennsylvania, religious opposition to the theater results in a penalty of 500 pounds for performing a play. </a:t>
            </a:r>
            <a:endParaRPr lang="en-US" sz="1200" dirty="0" smtClean="0"/>
          </a:p>
          <a:p>
            <a:endParaRPr lang="en-US" sz="1200" dirty="0"/>
          </a:p>
          <a:p>
            <a:r>
              <a:rPr lang="en-US" sz="1200" dirty="0" smtClean="0"/>
              <a:t>Thomas </a:t>
            </a:r>
            <a:r>
              <a:rPr lang="en-US" sz="1200" dirty="0"/>
              <a:t>and Richard Penn establish the first recorded life insurance company, the Presbyterian Ministers Fund, in Pennsylvania </a:t>
            </a:r>
          </a:p>
          <a:p>
            <a:r>
              <a:rPr lang="en-US" sz="1200" dirty="0"/>
              <a:t>	</a:t>
            </a:r>
          </a:p>
        </p:txBody>
      </p:sp>
      <p:sp>
        <p:nvSpPr>
          <p:cNvPr id="7" name="Rectangle 6"/>
          <p:cNvSpPr/>
          <p:nvPr/>
        </p:nvSpPr>
        <p:spPr>
          <a:xfrm>
            <a:off x="0" y="4153349"/>
            <a:ext cx="762000" cy="646331"/>
          </a:xfrm>
          <a:prstGeom prst="rect">
            <a:avLst/>
          </a:prstGeom>
        </p:spPr>
        <p:txBody>
          <a:bodyPr wrap="square">
            <a:spAutoFit/>
          </a:bodyPr>
          <a:lstStyle/>
          <a:p>
            <a:r>
              <a:rPr lang="en-US" b="1" dirty="0"/>
              <a:t>1760 </a:t>
            </a:r>
            <a:r>
              <a:rPr lang="en-US" dirty="0"/>
              <a:t>	</a:t>
            </a:r>
          </a:p>
        </p:txBody>
      </p:sp>
      <p:sp>
        <p:nvSpPr>
          <p:cNvPr id="10" name="Rectangle 9"/>
          <p:cNvSpPr/>
          <p:nvPr/>
        </p:nvSpPr>
        <p:spPr>
          <a:xfrm>
            <a:off x="775854" y="3213426"/>
            <a:ext cx="2604655" cy="3139321"/>
          </a:xfrm>
          <a:prstGeom prst="rect">
            <a:avLst/>
          </a:prstGeom>
        </p:spPr>
        <p:txBody>
          <a:bodyPr wrap="square">
            <a:spAutoFit/>
          </a:bodyPr>
          <a:lstStyle/>
          <a:p>
            <a:r>
              <a:rPr lang="en-US" sz="1200" dirty="0" smtClean="0"/>
              <a:t>British </a:t>
            </a:r>
            <a:r>
              <a:rPr lang="en-US" sz="1200" dirty="0"/>
              <a:t>capture Montreal; French Governor of Canada surrenders the entire province to the British </a:t>
            </a:r>
            <a:endParaRPr lang="en-US" sz="1200" dirty="0" smtClean="0"/>
          </a:p>
          <a:p>
            <a:endParaRPr lang="en-US" sz="1200" dirty="0"/>
          </a:p>
          <a:p>
            <a:r>
              <a:rPr lang="en-US" sz="1200" dirty="0" smtClean="0"/>
              <a:t>French </a:t>
            </a:r>
            <a:r>
              <a:rPr lang="en-US" sz="1200" dirty="0"/>
              <a:t>surrender Detroit to the British. </a:t>
            </a:r>
            <a:endParaRPr lang="en-US" sz="1200" dirty="0" smtClean="0"/>
          </a:p>
          <a:p>
            <a:endParaRPr lang="en-US" sz="1200" dirty="0"/>
          </a:p>
          <a:p>
            <a:r>
              <a:rPr lang="en-US" sz="1200" dirty="0" smtClean="0"/>
              <a:t>Cherokee </a:t>
            </a:r>
            <a:r>
              <a:rPr lang="en-US" sz="1200" dirty="0"/>
              <a:t>Indians massacre the garrison at Fort Loudoun on the Tennessee River. </a:t>
            </a:r>
            <a:endParaRPr lang="en-US" sz="1200" dirty="0" smtClean="0"/>
          </a:p>
          <a:p>
            <a:endParaRPr lang="en-US" sz="1200" dirty="0"/>
          </a:p>
          <a:p>
            <a:r>
              <a:rPr lang="en-US" sz="1200" dirty="0" smtClean="0"/>
              <a:t>Governors </a:t>
            </a:r>
            <a:r>
              <a:rPr lang="en-US" sz="1200" dirty="0"/>
              <a:t>of frontier colonies are told not to honor land grants that have permitted trespass on Indian lands. </a:t>
            </a:r>
            <a:endParaRPr lang="en-US" sz="1200" dirty="0" smtClean="0"/>
          </a:p>
          <a:p>
            <a:endParaRPr lang="en-US" sz="1200" dirty="0"/>
          </a:p>
          <a:p>
            <a:r>
              <a:rPr lang="en-US" sz="1200" dirty="0" smtClean="0"/>
              <a:t>George </a:t>
            </a:r>
            <a:r>
              <a:rPr lang="en-US" sz="1200" dirty="0"/>
              <a:t>III becomes King of England. </a:t>
            </a:r>
          </a:p>
          <a:p>
            <a:r>
              <a:rPr lang="en-US" dirty="0"/>
              <a:t>	</a:t>
            </a:r>
          </a:p>
        </p:txBody>
      </p:sp>
      <p:sp>
        <p:nvSpPr>
          <p:cNvPr id="20" name="Rectangle 19"/>
          <p:cNvSpPr/>
          <p:nvPr/>
        </p:nvSpPr>
        <p:spPr>
          <a:xfrm>
            <a:off x="3380509" y="3230020"/>
            <a:ext cx="3172691" cy="1846659"/>
          </a:xfrm>
          <a:prstGeom prst="rect">
            <a:avLst/>
          </a:prstGeom>
        </p:spPr>
        <p:txBody>
          <a:bodyPr wrap="square">
            <a:spAutoFit/>
          </a:bodyPr>
          <a:lstStyle/>
          <a:p>
            <a:r>
              <a:rPr lang="en-US" sz="1200" dirty="0" smtClean="0"/>
              <a:t>Tobacco </a:t>
            </a:r>
            <a:r>
              <a:rPr lang="en-US" sz="1200" dirty="0"/>
              <a:t>prices in England drop sharply forcing many colonists to begin planting corn and wheat instead. </a:t>
            </a:r>
            <a:endParaRPr lang="en-US" sz="1200" dirty="0" smtClean="0"/>
          </a:p>
          <a:p>
            <a:endParaRPr lang="en-US" sz="1200" dirty="0"/>
          </a:p>
          <a:p>
            <a:r>
              <a:rPr lang="en-US" sz="1200" dirty="0" smtClean="0"/>
              <a:t>Jared </a:t>
            </a:r>
            <a:r>
              <a:rPr lang="en-US" sz="1200" dirty="0"/>
              <a:t>Eliot, a Connecticut agriculturist, writes </a:t>
            </a:r>
            <a:r>
              <a:rPr lang="en-US" sz="1200" i="1" dirty="0"/>
              <a:t>Essays Upon Field Husbandry in New England</a:t>
            </a:r>
            <a:r>
              <a:rPr lang="en-US" sz="1200" dirty="0"/>
              <a:t>, modifying British farming techniques for use in America. </a:t>
            </a:r>
          </a:p>
          <a:p>
            <a:r>
              <a:rPr lang="en-US" dirty="0"/>
              <a:t>	</a:t>
            </a:r>
          </a:p>
        </p:txBody>
      </p:sp>
      <p:sp>
        <p:nvSpPr>
          <p:cNvPr id="21" name="Rectangle 20"/>
          <p:cNvSpPr/>
          <p:nvPr/>
        </p:nvSpPr>
        <p:spPr>
          <a:xfrm>
            <a:off x="6553200" y="3287256"/>
            <a:ext cx="2590800" cy="1661993"/>
          </a:xfrm>
          <a:prstGeom prst="rect">
            <a:avLst/>
          </a:prstGeom>
        </p:spPr>
        <p:txBody>
          <a:bodyPr wrap="square">
            <a:spAutoFit/>
          </a:bodyPr>
          <a:lstStyle/>
          <a:p>
            <a:endParaRPr lang="en-US" dirty="0"/>
          </a:p>
          <a:p>
            <a:r>
              <a:rPr lang="en-US" sz="1200" b="1" dirty="0"/>
              <a:t>Population in the colonies is estimated at 1.6 million. </a:t>
            </a:r>
            <a:endParaRPr lang="en-US" sz="1200" b="1" dirty="0" smtClean="0"/>
          </a:p>
          <a:p>
            <a:endParaRPr lang="en-US" sz="1200" dirty="0"/>
          </a:p>
          <a:p>
            <a:r>
              <a:rPr lang="en-US" sz="1200" dirty="0" smtClean="0"/>
              <a:t>New </a:t>
            </a:r>
            <a:r>
              <a:rPr lang="en-US" sz="1200" dirty="0"/>
              <a:t>York requires that all physicians and surgeons pass a test and be licensed to practice medicine.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981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72749"/>
            <a:ext cx="762000" cy="646331"/>
          </a:xfrm>
          <a:prstGeom prst="rect">
            <a:avLst/>
          </a:prstGeom>
        </p:spPr>
        <p:txBody>
          <a:bodyPr wrap="square">
            <a:spAutoFit/>
          </a:bodyPr>
          <a:lstStyle/>
          <a:p>
            <a:r>
              <a:rPr lang="en-US" b="1" dirty="0"/>
              <a:t>1761 </a:t>
            </a:r>
            <a:r>
              <a:rPr lang="en-US" dirty="0"/>
              <a:t>	</a:t>
            </a:r>
          </a:p>
        </p:txBody>
      </p:sp>
      <p:sp>
        <p:nvSpPr>
          <p:cNvPr id="3" name="Rectangle 2"/>
          <p:cNvSpPr/>
          <p:nvPr/>
        </p:nvSpPr>
        <p:spPr>
          <a:xfrm>
            <a:off x="762000" y="612154"/>
            <a:ext cx="2590800" cy="1107996"/>
          </a:xfrm>
          <a:prstGeom prst="rect">
            <a:avLst/>
          </a:prstGeom>
        </p:spPr>
        <p:txBody>
          <a:bodyPr wrap="square">
            <a:spAutoFit/>
          </a:bodyPr>
          <a:lstStyle/>
          <a:p>
            <a:r>
              <a:rPr lang="en-US" sz="1200" dirty="0" smtClean="0"/>
              <a:t>James </a:t>
            </a:r>
            <a:r>
              <a:rPr lang="en-US" sz="1200" dirty="0"/>
              <a:t>Otis opposes British writs of assistance (search warrants), claiming they violate the natural rights of British colonials. </a:t>
            </a:r>
          </a:p>
          <a:p>
            <a:r>
              <a:rPr lang="en-US" dirty="0"/>
              <a:t>	</a:t>
            </a:r>
          </a:p>
        </p:txBody>
      </p:sp>
      <p:sp>
        <p:nvSpPr>
          <p:cNvPr id="4" name="Rectangle 3"/>
          <p:cNvSpPr/>
          <p:nvPr/>
        </p:nvSpPr>
        <p:spPr>
          <a:xfrm>
            <a:off x="3352800" y="651668"/>
            <a:ext cx="3200400" cy="923330"/>
          </a:xfrm>
          <a:prstGeom prst="rect">
            <a:avLst/>
          </a:prstGeom>
        </p:spPr>
        <p:txBody>
          <a:bodyPr wrap="square">
            <a:spAutoFit/>
          </a:bodyPr>
          <a:lstStyle/>
          <a:p>
            <a:r>
              <a:rPr lang="en-US" sz="1200" dirty="0" smtClean="0"/>
              <a:t>George </a:t>
            </a:r>
            <a:r>
              <a:rPr lang="en-US" sz="1200" dirty="0"/>
              <a:t>Washington begins experimenting with crop rotation, soil fertilization, and livestock management and breeding. </a:t>
            </a:r>
          </a:p>
          <a:p>
            <a:r>
              <a:rPr lang="en-US" dirty="0"/>
              <a:t>	</a:t>
            </a:r>
          </a:p>
        </p:txBody>
      </p:sp>
      <p:sp>
        <p:nvSpPr>
          <p:cNvPr id="6" name="Rectangle 5"/>
          <p:cNvSpPr/>
          <p:nvPr/>
        </p:nvSpPr>
        <p:spPr>
          <a:xfrm>
            <a:off x="6553200" y="603416"/>
            <a:ext cx="2514600" cy="1754326"/>
          </a:xfrm>
          <a:prstGeom prst="rect">
            <a:avLst/>
          </a:prstGeom>
        </p:spPr>
        <p:txBody>
          <a:bodyPr wrap="square">
            <a:spAutoFit/>
          </a:bodyPr>
          <a:lstStyle/>
          <a:p>
            <a:r>
              <a:rPr lang="en-US" sz="1200" dirty="0" smtClean="0"/>
              <a:t>One </a:t>
            </a:r>
            <a:r>
              <a:rPr lang="en-US" sz="1200" dirty="0"/>
              <a:t>of the earliest known cookbooks, </a:t>
            </a:r>
            <a:r>
              <a:rPr lang="en-US" sz="1200" i="1" dirty="0"/>
              <a:t>The Complete Housewife</a:t>
            </a:r>
            <a:r>
              <a:rPr lang="en-US" sz="1200" dirty="0"/>
              <a:t>, is published in new York City. </a:t>
            </a:r>
            <a:endParaRPr lang="en-US" sz="1200" dirty="0" smtClean="0"/>
          </a:p>
          <a:p>
            <a:endParaRPr lang="en-US" sz="1200" dirty="0"/>
          </a:p>
          <a:p>
            <a:r>
              <a:rPr lang="en-US" sz="1200" dirty="0" smtClean="0"/>
              <a:t>The </a:t>
            </a:r>
            <a:r>
              <a:rPr lang="en-US" sz="1200" dirty="0"/>
              <a:t>first musical society in America, the St. Cecilia Society, is founded in Charleston, S. C.</a:t>
            </a:r>
            <a:r>
              <a:rPr lang="en-US" dirty="0"/>
              <a:t> </a:t>
            </a:r>
          </a:p>
          <a:p>
            <a:r>
              <a:rPr lang="en-US" dirty="0"/>
              <a:t>	</a:t>
            </a:r>
          </a:p>
        </p:txBody>
      </p:sp>
      <p:sp>
        <p:nvSpPr>
          <p:cNvPr id="7" name="Rectangle 6"/>
          <p:cNvSpPr/>
          <p:nvPr/>
        </p:nvSpPr>
        <p:spPr>
          <a:xfrm>
            <a:off x="0" y="2438400"/>
            <a:ext cx="762000" cy="646331"/>
          </a:xfrm>
          <a:prstGeom prst="rect">
            <a:avLst/>
          </a:prstGeom>
        </p:spPr>
        <p:txBody>
          <a:bodyPr wrap="square">
            <a:spAutoFit/>
          </a:bodyPr>
          <a:lstStyle/>
          <a:p>
            <a:r>
              <a:rPr lang="en-US" b="1" dirty="0"/>
              <a:t>1762 </a:t>
            </a:r>
            <a:r>
              <a:rPr lang="en-US" dirty="0"/>
              <a:t>	</a:t>
            </a:r>
          </a:p>
        </p:txBody>
      </p:sp>
      <p:sp>
        <p:nvSpPr>
          <p:cNvPr id="10" name="Rectangle 9"/>
          <p:cNvSpPr/>
          <p:nvPr/>
        </p:nvSpPr>
        <p:spPr>
          <a:xfrm>
            <a:off x="762000" y="1981200"/>
            <a:ext cx="2590800" cy="1107996"/>
          </a:xfrm>
          <a:prstGeom prst="rect">
            <a:avLst/>
          </a:prstGeom>
        </p:spPr>
        <p:txBody>
          <a:bodyPr wrap="square">
            <a:spAutoFit/>
          </a:bodyPr>
          <a:lstStyle/>
          <a:p>
            <a:r>
              <a:rPr lang="en-US" sz="1200" dirty="0" smtClean="0"/>
              <a:t>By </a:t>
            </a:r>
            <a:r>
              <a:rPr lang="en-US" sz="1200" dirty="0"/>
              <a:t>the Treaty of Fontainebleau, France secretly cedes the Louisiana Territory to Spain, thus keeping it from falling under British control </a:t>
            </a:r>
          </a:p>
          <a:p>
            <a:r>
              <a:rPr lang="en-US" dirty="0"/>
              <a:t>	</a:t>
            </a:r>
          </a:p>
        </p:txBody>
      </p:sp>
      <p:sp>
        <p:nvSpPr>
          <p:cNvPr id="20" name="Rectangle 19"/>
          <p:cNvSpPr/>
          <p:nvPr/>
        </p:nvSpPr>
        <p:spPr>
          <a:xfrm>
            <a:off x="3352800" y="1981016"/>
            <a:ext cx="3200400" cy="1107996"/>
          </a:xfrm>
          <a:prstGeom prst="rect">
            <a:avLst/>
          </a:prstGeom>
        </p:spPr>
        <p:txBody>
          <a:bodyPr wrap="square">
            <a:spAutoFit/>
          </a:bodyPr>
          <a:lstStyle/>
          <a:p>
            <a:r>
              <a:rPr lang="en-US" sz="1200" dirty="0" smtClean="0"/>
              <a:t>Ethan </a:t>
            </a:r>
            <a:r>
              <a:rPr lang="en-US" sz="1200" dirty="0"/>
              <a:t>Allen establishes an ironworks and blast furnace in Salisbury, Conn. This plant will produce many of the cannons used by colonists in the Revolutionary War.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762000" y="609600"/>
            <a:ext cx="2590800" cy="6017032"/>
          </a:xfrm>
          <a:prstGeom prst="rect">
            <a:avLst/>
          </a:prstGeom>
        </p:spPr>
        <p:txBody>
          <a:bodyPr wrap="square">
            <a:spAutoFit/>
          </a:bodyPr>
          <a:lstStyle/>
          <a:p>
            <a:r>
              <a:rPr lang="en-US" sz="1100" b="1" dirty="0" smtClean="0"/>
              <a:t>Treaty </a:t>
            </a:r>
            <a:r>
              <a:rPr lang="en-US" sz="1100" b="1" dirty="0"/>
              <a:t>of Paris </a:t>
            </a:r>
            <a:r>
              <a:rPr lang="en-US" sz="1100" dirty="0"/>
              <a:t>ends the French and Indian War. France cedes to Great Britain all its territories east of the Mississippi River, except the Island of Orleans. Spain gives up Florida to Britain for return of Cuba and the Philippines. France and Britain exchange and receive islands in the West Indies. </a:t>
            </a:r>
          </a:p>
          <a:p>
            <a:endParaRPr lang="en-US" sz="1100" b="1" dirty="0" smtClean="0"/>
          </a:p>
          <a:p>
            <a:r>
              <a:rPr lang="en-US" sz="1100" b="1" dirty="0" smtClean="0"/>
              <a:t>Pontiac’s </a:t>
            </a:r>
            <a:r>
              <a:rPr lang="en-US" sz="1100" b="1" dirty="0"/>
              <a:t>Rebellion</a:t>
            </a:r>
            <a:r>
              <a:rPr lang="en-US" sz="1100" dirty="0"/>
              <a:t>. Indian tribes attack forts and settlements, now held by the British in the Ohio-Great Lakes region. Indians destroy all forts except Forts Pitt and Detroit before making peace in 1766.1) </a:t>
            </a:r>
            <a:endParaRPr lang="en-US" sz="1100" dirty="0" smtClean="0"/>
          </a:p>
          <a:p>
            <a:endParaRPr lang="en-US" sz="1100" b="1" dirty="0" smtClean="0"/>
          </a:p>
          <a:p>
            <a:r>
              <a:rPr lang="en-US" sz="1100" b="1" dirty="0" smtClean="0"/>
              <a:t>Proclamation </a:t>
            </a:r>
            <a:r>
              <a:rPr lang="en-US" sz="1100" b="1" dirty="0"/>
              <a:t>of 1763</a:t>
            </a:r>
            <a:r>
              <a:rPr lang="en-US" sz="1100" dirty="0"/>
              <a:t>. To prevent escalation of the Indian fighting in the west, the British government draws a line down the Appalachian Mountains. Americans were forbidden to settle west of the line in Indian </a:t>
            </a:r>
          </a:p>
          <a:p>
            <a:r>
              <a:rPr lang="en-US" sz="1100" dirty="0" smtClean="0"/>
              <a:t>and </a:t>
            </a:r>
            <a:r>
              <a:rPr lang="en-US" sz="1100" dirty="0"/>
              <a:t>former French areas. A new colony of Quebec was created west of the proclamation line. Two Indian superintendents were appointed: John Stuart, for tribes in the south, and Sir William Johnson, for the northern tribes. </a:t>
            </a:r>
            <a:endParaRPr lang="en-US" sz="1100" dirty="0" smtClean="0"/>
          </a:p>
          <a:p>
            <a:endParaRPr lang="en-US" sz="1100" dirty="0"/>
          </a:p>
          <a:p>
            <a:r>
              <a:rPr lang="en-US" sz="1100" b="1" dirty="0" smtClean="0"/>
              <a:t>Paxton </a:t>
            </a:r>
            <a:r>
              <a:rPr lang="en-US" sz="1100" b="1" dirty="0"/>
              <a:t>Boys Revolt </a:t>
            </a:r>
            <a:r>
              <a:rPr lang="en-US" sz="1100" dirty="0"/>
              <a:t>in Pennsylvania over taxes and help in fighting the Indians. </a:t>
            </a:r>
            <a:endParaRPr lang="en-US" sz="1100" dirty="0" smtClean="0"/>
          </a:p>
          <a:p>
            <a:endParaRPr lang="en-US" sz="1100" dirty="0"/>
          </a:p>
          <a:p>
            <a:r>
              <a:rPr lang="en-US" sz="1100" dirty="0" smtClean="0"/>
              <a:t>George </a:t>
            </a:r>
            <a:r>
              <a:rPr lang="en-US" sz="1100" dirty="0"/>
              <a:t>Grenville becomes finance minister </a:t>
            </a:r>
          </a:p>
          <a:p>
            <a:r>
              <a:rPr lang="en-US" sz="1100" dirty="0"/>
              <a:t>	</a:t>
            </a:r>
          </a:p>
        </p:txBody>
      </p:sp>
      <p:sp>
        <p:nvSpPr>
          <p:cNvPr id="20" name="Rectangle 19"/>
          <p:cNvSpPr/>
          <p:nvPr/>
        </p:nvSpPr>
        <p:spPr>
          <a:xfrm>
            <a:off x="0" y="3105834"/>
            <a:ext cx="762000" cy="646331"/>
          </a:xfrm>
          <a:prstGeom prst="rect">
            <a:avLst/>
          </a:prstGeom>
        </p:spPr>
        <p:txBody>
          <a:bodyPr wrap="square">
            <a:spAutoFit/>
          </a:bodyPr>
          <a:lstStyle/>
          <a:p>
            <a:r>
              <a:rPr lang="en-US" b="1" dirty="0"/>
              <a:t>1763 </a:t>
            </a:r>
            <a:r>
              <a:rPr lang="en-US" dirty="0"/>
              <a:t>	</a:t>
            </a:r>
          </a:p>
        </p:txBody>
      </p:sp>
      <p:sp>
        <p:nvSpPr>
          <p:cNvPr id="3" name="Rectangle 2"/>
          <p:cNvSpPr/>
          <p:nvPr/>
        </p:nvSpPr>
        <p:spPr>
          <a:xfrm>
            <a:off x="3352800" y="2090171"/>
            <a:ext cx="3200400" cy="1477328"/>
          </a:xfrm>
          <a:prstGeom prst="rect">
            <a:avLst/>
          </a:prstGeom>
        </p:spPr>
        <p:txBody>
          <a:bodyPr wrap="square">
            <a:spAutoFit/>
          </a:bodyPr>
          <a:lstStyle/>
          <a:p>
            <a:r>
              <a:rPr lang="en-US" sz="1200" dirty="0" smtClean="0"/>
              <a:t>The </a:t>
            </a:r>
            <a:r>
              <a:rPr lang="en-US" sz="1200" dirty="0"/>
              <a:t>technology of printing is firmly established in all 13 colonies. </a:t>
            </a:r>
            <a:endParaRPr lang="en-US" sz="1200" dirty="0" smtClean="0"/>
          </a:p>
          <a:p>
            <a:endParaRPr lang="en-US" sz="1200" dirty="0"/>
          </a:p>
          <a:p>
            <a:r>
              <a:rPr lang="en-US" sz="1200" dirty="0" smtClean="0"/>
              <a:t>Henry </a:t>
            </a:r>
            <a:r>
              <a:rPr lang="en-US" sz="1200" dirty="0"/>
              <a:t>William </a:t>
            </a:r>
            <a:r>
              <a:rPr lang="en-US" sz="1200" dirty="0" err="1"/>
              <a:t>Steigel</a:t>
            </a:r>
            <a:r>
              <a:rPr lang="en-US" sz="1200" dirty="0"/>
              <a:t>, German manufacturer, establishes the American Flint Glass Manufactory in Mannheim, Pa. </a:t>
            </a:r>
          </a:p>
          <a:p>
            <a:r>
              <a:rPr lang="en-US" dirty="0"/>
              <a:t>	</a:t>
            </a:r>
          </a:p>
        </p:txBody>
      </p:sp>
      <p:sp>
        <p:nvSpPr>
          <p:cNvPr id="4" name="Rectangle 3"/>
          <p:cNvSpPr/>
          <p:nvPr/>
        </p:nvSpPr>
        <p:spPr>
          <a:xfrm>
            <a:off x="6553200" y="1905506"/>
            <a:ext cx="2590800" cy="1846659"/>
          </a:xfrm>
          <a:prstGeom prst="rect">
            <a:avLst/>
          </a:prstGeom>
        </p:spPr>
        <p:txBody>
          <a:bodyPr wrap="square">
            <a:spAutoFit/>
          </a:bodyPr>
          <a:lstStyle/>
          <a:p>
            <a:r>
              <a:rPr lang="en-US" sz="1200" dirty="0" smtClean="0">
                <a:solidFill>
                  <a:srgbClr val="000000"/>
                </a:solidFill>
                <a:latin typeface="Times New Roman"/>
              </a:rPr>
              <a:t>America’s </a:t>
            </a:r>
            <a:r>
              <a:rPr lang="en-US" sz="1200" dirty="0">
                <a:solidFill>
                  <a:srgbClr val="000000"/>
                </a:solidFill>
                <a:latin typeface="Times New Roman"/>
              </a:rPr>
              <a:t>first medical society is formed in New London, Conn. </a:t>
            </a:r>
            <a:endParaRPr lang="en-US" sz="1200" dirty="0" smtClean="0">
              <a:solidFill>
                <a:srgbClr val="000000"/>
              </a:solidFill>
              <a:latin typeface="Times New Roman"/>
            </a:endParaRPr>
          </a:p>
          <a:p>
            <a:endParaRPr lang="en-US" sz="1200" dirty="0">
              <a:solidFill>
                <a:srgbClr val="000000"/>
              </a:solidFill>
              <a:latin typeface="Times New Roman"/>
            </a:endParaRPr>
          </a:p>
          <a:p>
            <a:r>
              <a:rPr lang="en-US" sz="1200" dirty="0" smtClean="0">
                <a:solidFill>
                  <a:srgbClr val="000000"/>
                </a:solidFill>
                <a:latin typeface="Times New Roman"/>
              </a:rPr>
              <a:t>Beginnings </a:t>
            </a:r>
            <a:r>
              <a:rPr lang="en-US" sz="1200" dirty="0">
                <a:solidFill>
                  <a:srgbClr val="000000"/>
                </a:solidFill>
                <a:latin typeface="Times New Roman"/>
              </a:rPr>
              <a:t>of the free Black tradition in New England is seen: there are 5214 Blacks in Massachusetts’ population of 235,810. Most Blacks, however, work at menial jobs in shipyards and homes. </a:t>
            </a:r>
          </a:p>
          <a:p>
            <a:r>
              <a:rPr lang="en-US" dirty="0">
                <a:solidFill>
                  <a:srgbClr val="000000"/>
                </a:solidFill>
                <a:latin typeface="Times New Roman"/>
              </a:rPr>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13855"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638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13855" y="1143000"/>
            <a:ext cx="775855" cy="646331"/>
          </a:xfrm>
          <a:prstGeom prst="rect">
            <a:avLst/>
          </a:prstGeom>
        </p:spPr>
        <p:txBody>
          <a:bodyPr wrap="square">
            <a:spAutoFit/>
          </a:bodyPr>
          <a:lstStyle/>
          <a:p>
            <a:r>
              <a:rPr lang="en-US" b="1" dirty="0"/>
              <a:t>1764 </a:t>
            </a:r>
            <a:r>
              <a:rPr lang="en-US" dirty="0"/>
              <a:t>	</a:t>
            </a:r>
          </a:p>
        </p:txBody>
      </p:sp>
      <p:sp>
        <p:nvSpPr>
          <p:cNvPr id="3" name="Rectangle 2"/>
          <p:cNvSpPr/>
          <p:nvPr/>
        </p:nvSpPr>
        <p:spPr>
          <a:xfrm>
            <a:off x="762000" y="609600"/>
            <a:ext cx="2590800" cy="1754326"/>
          </a:xfrm>
          <a:prstGeom prst="rect">
            <a:avLst/>
          </a:prstGeom>
        </p:spPr>
        <p:txBody>
          <a:bodyPr wrap="square">
            <a:spAutoFit/>
          </a:bodyPr>
          <a:lstStyle/>
          <a:p>
            <a:r>
              <a:rPr lang="en-US" sz="1200" dirty="0" smtClean="0"/>
              <a:t>British </a:t>
            </a:r>
            <a:r>
              <a:rPr lang="en-US" sz="1200" dirty="0"/>
              <a:t>Parliament enacts the </a:t>
            </a:r>
            <a:r>
              <a:rPr lang="en-US" sz="1200" b="1" dirty="0"/>
              <a:t>Sugar Act </a:t>
            </a:r>
            <a:r>
              <a:rPr lang="en-US" sz="1200" dirty="0"/>
              <a:t>to raise money in the colonies to pay the British war debt. The </a:t>
            </a:r>
            <a:r>
              <a:rPr lang="en-US" sz="1200" b="1" dirty="0"/>
              <a:t>Currency Act </a:t>
            </a:r>
            <a:r>
              <a:rPr lang="en-US" sz="1200" dirty="0"/>
              <a:t>prohibits the plantation colonies from issuing money (colonies of New England had been under such restriction since 1751). Colonials protest against the two acts. </a:t>
            </a:r>
          </a:p>
          <a:p>
            <a:r>
              <a:rPr lang="en-US" sz="1200" dirty="0"/>
              <a:t>	</a:t>
            </a:r>
          </a:p>
        </p:txBody>
      </p:sp>
      <p:sp>
        <p:nvSpPr>
          <p:cNvPr id="4" name="Rectangle 3"/>
          <p:cNvSpPr/>
          <p:nvPr/>
        </p:nvSpPr>
        <p:spPr>
          <a:xfrm>
            <a:off x="6553200" y="635168"/>
            <a:ext cx="2590800" cy="1200329"/>
          </a:xfrm>
          <a:prstGeom prst="rect">
            <a:avLst/>
          </a:prstGeom>
        </p:spPr>
        <p:txBody>
          <a:bodyPr wrap="square">
            <a:spAutoFit/>
          </a:bodyPr>
          <a:lstStyle/>
          <a:p>
            <a:endParaRPr lang="en-US" dirty="0"/>
          </a:p>
          <a:p>
            <a:r>
              <a:rPr lang="en-US" sz="1200" dirty="0"/>
              <a:t>Smallpox epidemic sparks the opening of two inoculation hospitals in the Boston area. </a:t>
            </a:r>
          </a:p>
          <a:p>
            <a:r>
              <a:rPr lang="en-US" dirty="0"/>
              <a:t>	</a:t>
            </a:r>
          </a:p>
        </p:txBody>
      </p:sp>
      <p:sp>
        <p:nvSpPr>
          <p:cNvPr id="6" name="Rectangle 5"/>
          <p:cNvSpPr/>
          <p:nvPr/>
        </p:nvSpPr>
        <p:spPr>
          <a:xfrm>
            <a:off x="-13855" y="2667000"/>
            <a:ext cx="775855" cy="646331"/>
          </a:xfrm>
          <a:prstGeom prst="rect">
            <a:avLst/>
          </a:prstGeom>
        </p:spPr>
        <p:txBody>
          <a:bodyPr wrap="square">
            <a:spAutoFit/>
          </a:bodyPr>
          <a:lstStyle/>
          <a:p>
            <a:r>
              <a:rPr lang="en-US" b="1" dirty="0"/>
              <a:t>1765 </a:t>
            </a:r>
            <a:r>
              <a:rPr lang="en-US" dirty="0"/>
              <a:t>	</a:t>
            </a:r>
          </a:p>
        </p:txBody>
      </p:sp>
      <p:sp>
        <p:nvSpPr>
          <p:cNvPr id="7" name="Rectangle 6"/>
          <p:cNvSpPr/>
          <p:nvPr/>
        </p:nvSpPr>
        <p:spPr>
          <a:xfrm>
            <a:off x="762000" y="2122760"/>
            <a:ext cx="2590800" cy="3785652"/>
          </a:xfrm>
          <a:prstGeom prst="rect">
            <a:avLst/>
          </a:prstGeom>
        </p:spPr>
        <p:txBody>
          <a:bodyPr wrap="square">
            <a:spAutoFit/>
          </a:bodyPr>
          <a:lstStyle/>
          <a:p>
            <a:r>
              <a:rPr lang="en-US" sz="1200" dirty="0" smtClean="0"/>
              <a:t>British </a:t>
            </a:r>
            <a:r>
              <a:rPr lang="en-US" sz="1200" dirty="0"/>
              <a:t>Parliament enacts the </a:t>
            </a:r>
            <a:r>
              <a:rPr lang="en-US" sz="1200" b="1" dirty="0"/>
              <a:t>Stamp Act</a:t>
            </a:r>
            <a:r>
              <a:rPr lang="en-US" sz="1200" dirty="0"/>
              <a:t>, requiring the purchase of tax stamps to be affixed to newspapers, pamphlets, documents, playing cards, licenses, dice, etc. </a:t>
            </a:r>
          </a:p>
          <a:p>
            <a:endParaRPr lang="en-US" sz="1200" dirty="0"/>
          </a:p>
          <a:p>
            <a:r>
              <a:rPr lang="en-US" sz="1200" b="1" dirty="0" smtClean="0"/>
              <a:t>Quartering </a:t>
            </a:r>
            <a:r>
              <a:rPr lang="en-US" sz="1200" b="1" dirty="0"/>
              <a:t>Act </a:t>
            </a:r>
            <a:r>
              <a:rPr lang="en-US" sz="1200" dirty="0"/>
              <a:t>requires the colonies to provide food and lodging for British soldiers. </a:t>
            </a:r>
          </a:p>
          <a:p>
            <a:endParaRPr lang="en-US" sz="1200" dirty="0"/>
          </a:p>
          <a:p>
            <a:r>
              <a:rPr lang="en-US" sz="1200" dirty="0" smtClean="0"/>
              <a:t>Virginia </a:t>
            </a:r>
            <a:r>
              <a:rPr lang="en-US" sz="1200" dirty="0"/>
              <a:t>Assembly opposes Stamp Act (the Virginia Resolves). Sons of Liberty force British stamp agents to resign. </a:t>
            </a:r>
            <a:r>
              <a:rPr lang="en-US" sz="1200" b="1" dirty="0"/>
              <a:t>Stamp Act Congress </a:t>
            </a:r>
            <a:r>
              <a:rPr lang="en-US" sz="1200" dirty="0"/>
              <a:t>in New York City adopts Declaration of Rights and Grievances to be submitted to the King and Parliament. Colonial policy of non-importation of British goods goes into effect. </a:t>
            </a:r>
          </a:p>
          <a:p>
            <a:r>
              <a:rPr lang="en-US" sz="1200" dirty="0"/>
              <a:t>	</a:t>
            </a:r>
          </a:p>
        </p:txBody>
      </p:sp>
      <p:sp>
        <p:nvSpPr>
          <p:cNvPr id="10" name="Rectangle 9"/>
          <p:cNvSpPr/>
          <p:nvPr/>
        </p:nvSpPr>
        <p:spPr>
          <a:xfrm>
            <a:off x="6518564" y="2670015"/>
            <a:ext cx="2625436" cy="2308324"/>
          </a:xfrm>
          <a:prstGeom prst="rect">
            <a:avLst/>
          </a:prstGeom>
        </p:spPr>
        <p:txBody>
          <a:bodyPr wrap="square">
            <a:spAutoFit/>
          </a:bodyPr>
          <a:lstStyle/>
          <a:p>
            <a:r>
              <a:rPr lang="en-US" sz="1200" dirty="0" smtClean="0"/>
              <a:t>John </a:t>
            </a:r>
            <a:r>
              <a:rPr lang="en-US" sz="1200" dirty="0"/>
              <a:t>Dickinson, “Penman of the Revolution,” criticizes the Stamp Act in </a:t>
            </a:r>
            <a:r>
              <a:rPr lang="en-US" sz="1200" i="1" dirty="0"/>
              <a:t>Late Regulations Respecting the Colonies Considered</a:t>
            </a:r>
            <a:r>
              <a:rPr lang="en-US" sz="1200" dirty="0"/>
              <a:t>. </a:t>
            </a:r>
          </a:p>
          <a:p>
            <a:endParaRPr lang="en-US" sz="1200" dirty="0" smtClean="0"/>
          </a:p>
          <a:p>
            <a:r>
              <a:rPr lang="en-US" sz="1200" dirty="0" smtClean="0"/>
              <a:t>John </a:t>
            </a:r>
            <a:r>
              <a:rPr lang="en-US" sz="1200" dirty="0"/>
              <a:t>Morgan establishes America’s first medical school at the College of Philadelphia. </a:t>
            </a:r>
          </a:p>
          <a:p>
            <a:r>
              <a:rPr lang="en-US" sz="1200" dirty="0" smtClean="0"/>
              <a:t> </a:t>
            </a:r>
          </a:p>
          <a:p>
            <a:r>
              <a:rPr lang="en-US" sz="1200" dirty="0" smtClean="0"/>
              <a:t>Chocolate </a:t>
            </a:r>
            <a:r>
              <a:rPr lang="en-US" sz="1200" dirty="0"/>
              <a:t>is first manufactured at Dorchester, Mass.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819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57372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1766 </a:t>
            </a:r>
            <a:r>
              <a:rPr lang="en-US" dirty="0"/>
              <a:t>	</a:t>
            </a:r>
          </a:p>
        </p:txBody>
      </p:sp>
      <p:sp>
        <p:nvSpPr>
          <p:cNvPr id="3" name="Rectangle 2"/>
          <p:cNvSpPr/>
          <p:nvPr/>
        </p:nvSpPr>
        <p:spPr>
          <a:xfrm>
            <a:off x="762000" y="679525"/>
            <a:ext cx="2590800" cy="2400657"/>
          </a:xfrm>
          <a:prstGeom prst="rect">
            <a:avLst/>
          </a:prstGeom>
        </p:spPr>
        <p:txBody>
          <a:bodyPr wrap="square">
            <a:spAutoFit/>
          </a:bodyPr>
          <a:lstStyle/>
          <a:p>
            <a:r>
              <a:rPr lang="en-US" sz="1200" b="1" dirty="0" smtClean="0"/>
              <a:t>Stamp </a:t>
            </a:r>
            <a:r>
              <a:rPr lang="en-US" sz="1200" b="1" dirty="0"/>
              <a:t>Act is repealed </a:t>
            </a:r>
            <a:r>
              <a:rPr lang="en-US" sz="1200" dirty="0"/>
              <a:t>after London merchants cite business failures caused by loss of American market for their goods. </a:t>
            </a:r>
            <a:endParaRPr lang="en-US" sz="1200" dirty="0" smtClean="0"/>
          </a:p>
          <a:p>
            <a:endParaRPr lang="en-US" sz="1200" dirty="0"/>
          </a:p>
          <a:p>
            <a:r>
              <a:rPr lang="en-US" sz="1200" dirty="0" smtClean="0"/>
              <a:t>British </a:t>
            </a:r>
            <a:r>
              <a:rPr lang="en-US" sz="1200" dirty="0"/>
              <a:t>Parliament enacts </a:t>
            </a:r>
            <a:r>
              <a:rPr lang="en-US" sz="1200" b="1" dirty="0"/>
              <a:t>Declaratory Act</a:t>
            </a:r>
            <a:r>
              <a:rPr lang="en-US" sz="1200" dirty="0"/>
              <a:t>, stating its right to make laws for the colonies. </a:t>
            </a:r>
            <a:endParaRPr lang="en-US" sz="1200" dirty="0" smtClean="0"/>
          </a:p>
          <a:p>
            <a:endParaRPr lang="en-US" sz="1200" dirty="0"/>
          </a:p>
          <a:p>
            <a:r>
              <a:rPr lang="en-US" sz="1200" dirty="0" smtClean="0"/>
              <a:t>Mason-Dixon </a:t>
            </a:r>
            <a:r>
              <a:rPr lang="en-US" sz="1200" dirty="0"/>
              <a:t>Line marks boundary between Pennsylvania and Maryland. </a:t>
            </a:r>
          </a:p>
          <a:p>
            <a:r>
              <a:rPr lang="en-US" dirty="0"/>
              <a:t>	</a:t>
            </a:r>
          </a:p>
        </p:txBody>
      </p:sp>
      <p:sp>
        <p:nvSpPr>
          <p:cNvPr id="4" name="Rectangle 3"/>
          <p:cNvSpPr/>
          <p:nvPr/>
        </p:nvSpPr>
        <p:spPr>
          <a:xfrm>
            <a:off x="6553200" y="1074509"/>
            <a:ext cx="2590800" cy="1292662"/>
          </a:xfrm>
          <a:prstGeom prst="rect">
            <a:avLst/>
          </a:prstGeom>
        </p:spPr>
        <p:txBody>
          <a:bodyPr wrap="square">
            <a:spAutoFit/>
          </a:bodyPr>
          <a:lstStyle/>
          <a:p>
            <a:r>
              <a:rPr lang="en-US" sz="1200" dirty="0" smtClean="0"/>
              <a:t>Stagecoach </a:t>
            </a:r>
            <a:r>
              <a:rPr lang="en-US" sz="1200" dirty="0"/>
              <a:t>between New York City and Philadelphia advertises itself as a “flying-machine, a good stage wagon set on springs.” Trips take two days (in good weather). </a:t>
            </a:r>
          </a:p>
          <a:p>
            <a:r>
              <a:rPr lang="en-US" dirty="0"/>
              <a:t>	</a:t>
            </a:r>
          </a:p>
        </p:txBody>
      </p:sp>
      <p:sp>
        <p:nvSpPr>
          <p:cNvPr id="6" name="Rectangle 5"/>
          <p:cNvSpPr/>
          <p:nvPr/>
        </p:nvSpPr>
        <p:spPr>
          <a:xfrm>
            <a:off x="0" y="3616036"/>
            <a:ext cx="762000" cy="646331"/>
          </a:xfrm>
          <a:prstGeom prst="rect">
            <a:avLst/>
          </a:prstGeom>
        </p:spPr>
        <p:txBody>
          <a:bodyPr wrap="square">
            <a:spAutoFit/>
          </a:bodyPr>
          <a:lstStyle/>
          <a:p>
            <a:r>
              <a:rPr lang="en-US" b="1" dirty="0"/>
              <a:t>1767 </a:t>
            </a:r>
            <a:r>
              <a:rPr lang="en-US" dirty="0"/>
              <a:t>	</a:t>
            </a:r>
          </a:p>
        </p:txBody>
      </p:sp>
      <p:sp>
        <p:nvSpPr>
          <p:cNvPr id="7" name="Rectangle 6"/>
          <p:cNvSpPr/>
          <p:nvPr/>
        </p:nvSpPr>
        <p:spPr>
          <a:xfrm>
            <a:off x="762000" y="2849802"/>
            <a:ext cx="2590800" cy="2031325"/>
          </a:xfrm>
          <a:prstGeom prst="rect">
            <a:avLst/>
          </a:prstGeom>
        </p:spPr>
        <p:txBody>
          <a:bodyPr wrap="square">
            <a:spAutoFit/>
          </a:bodyPr>
          <a:lstStyle/>
          <a:p>
            <a:r>
              <a:rPr lang="en-US" sz="1200" dirty="0" smtClean="0"/>
              <a:t>New </a:t>
            </a:r>
            <a:r>
              <a:rPr lang="en-US" sz="1200" dirty="0"/>
              <a:t>York Assembly is suspended for refusing to comply fully with the Quartering Act. </a:t>
            </a:r>
            <a:endParaRPr lang="en-US" sz="1200" dirty="0" smtClean="0"/>
          </a:p>
          <a:p>
            <a:endParaRPr lang="en-US" sz="1200" dirty="0"/>
          </a:p>
          <a:p>
            <a:r>
              <a:rPr lang="en-US" sz="1200" b="1" dirty="0" smtClean="0"/>
              <a:t>Townshend </a:t>
            </a:r>
            <a:r>
              <a:rPr lang="en-US" sz="1200" b="1" dirty="0"/>
              <a:t>Acts </a:t>
            </a:r>
            <a:r>
              <a:rPr lang="en-US" sz="1200" dirty="0"/>
              <a:t>are passed, requiring the colonies to pay import duties on tea, glass, lead, oil, paper, and painters’ colors. Non-importation policy is revived by the colonies </a:t>
            </a:r>
          </a:p>
          <a:p>
            <a:r>
              <a:rPr lang="en-US" dirty="0"/>
              <a:t>	</a:t>
            </a:r>
          </a:p>
        </p:txBody>
      </p:sp>
      <p:sp>
        <p:nvSpPr>
          <p:cNvPr id="10" name="Rectangle 9"/>
          <p:cNvSpPr/>
          <p:nvPr/>
        </p:nvSpPr>
        <p:spPr>
          <a:xfrm>
            <a:off x="6553200" y="2819400"/>
            <a:ext cx="2590800" cy="1754326"/>
          </a:xfrm>
          <a:prstGeom prst="rect">
            <a:avLst/>
          </a:prstGeom>
        </p:spPr>
        <p:txBody>
          <a:bodyPr wrap="square">
            <a:spAutoFit/>
          </a:bodyPr>
          <a:lstStyle/>
          <a:p>
            <a:r>
              <a:rPr lang="en-US" sz="1200" dirty="0" smtClean="0"/>
              <a:t>King’s </a:t>
            </a:r>
            <a:r>
              <a:rPr lang="en-US" sz="1200" dirty="0"/>
              <a:t>College in New York opens America’s second medical school. </a:t>
            </a:r>
            <a:endParaRPr lang="en-US" sz="1200" dirty="0" smtClean="0"/>
          </a:p>
          <a:p>
            <a:endParaRPr lang="en-US" sz="1200" dirty="0"/>
          </a:p>
          <a:p>
            <a:r>
              <a:rPr lang="en-US" sz="1200" b="1" i="1" dirty="0" smtClean="0"/>
              <a:t>Daniel </a:t>
            </a:r>
            <a:r>
              <a:rPr lang="en-US" sz="1200" b="1" i="1" dirty="0"/>
              <a:t>Boone</a:t>
            </a:r>
            <a:r>
              <a:rPr lang="en-US" sz="1200" dirty="0"/>
              <a:t>, starting from North Carolina, makes his first exploration west of the Appalachian Mountains. He travels along the present-day Kentucky-West Virginia border. </a:t>
            </a:r>
          </a:p>
          <a:p>
            <a:r>
              <a:rPr lang="en-US" sz="1200" dirty="0"/>
              <a:t>	</a:t>
            </a:r>
          </a:p>
        </p:txBody>
      </p:sp>
      <p:sp>
        <p:nvSpPr>
          <p:cNvPr id="20" name="Rectangle 19"/>
          <p:cNvSpPr/>
          <p:nvPr/>
        </p:nvSpPr>
        <p:spPr>
          <a:xfrm>
            <a:off x="0" y="5257800"/>
            <a:ext cx="990600" cy="646331"/>
          </a:xfrm>
          <a:prstGeom prst="rect">
            <a:avLst/>
          </a:prstGeom>
        </p:spPr>
        <p:txBody>
          <a:bodyPr wrap="square">
            <a:spAutoFit/>
          </a:bodyPr>
          <a:lstStyle/>
          <a:p>
            <a:r>
              <a:rPr lang="en-US" b="1" dirty="0"/>
              <a:t>1768 </a:t>
            </a:r>
            <a:r>
              <a:rPr lang="en-US" dirty="0"/>
              <a:t>	</a:t>
            </a:r>
          </a:p>
        </p:txBody>
      </p:sp>
      <p:sp>
        <p:nvSpPr>
          <p:cNvPr id="21" name="Rectangle 20"/>
          <p:cNvSpPr/>
          <p:nvPr/>
        </p:nvSpPr>
        <p:spPr>
          <a:xfrm>
            <a:off x="762000" y="4573726"/>
            <a:ext cx="2590800" cy="2308324"/>
          </a:xfrm>
          <a:prstGeom prst="rect">
            <a:avLst/>
          </a:prstGeom>
        </p:spPr>
        <p:txBody>
          <a:bodyPr wrap="square">
            <a:spAutoFit/>
          </a:bodyPr>
          <a:lstStyle/>
          <a:p>
            <a:r>
              <a:rPr lang="en-US" sz="1200" dirty="0" smtClean="0"/>
              <a:t>Colonial </a:t>
            </a:r>
            <a:r>
              <a:rPr lang="en-US" sz="1200" dirty="0"/>
              <a:t>assemblies urge opposition to Townshend Acts. </a:t>
            </a:r>
            <a:endParaRPr lang="en-US" sz="1200" dirty="0" smtClean="0"/>
          </a:p>
          <a:p>
            <a:endParaRPr lang="en-US" sz="1200" dirty="0"/>
          </a:p>
          <a:p>
            <a:r>
              <a:rPr lang="en-US" sz="1200" dirty="0" smtClean="0"/>
              <a:t>Cherokee </a:t>
            </a:r>
            <a:r>
              <a:rPr lang="en-US" sz="1200" dirty="0"/>
              <a:t>and Iroquois Indians negotiate treaties. Indian land in Virginia extends to the Ohio River. British control western New York and Pennsylvania. </a:t>
            </a:r>
            <a:endParaRPr lang="en-US" sz="1200" dirty="0" smtClean="0"/>
          </a:p>
          <a:p>
            <a:endParaRPr lang="en-US" sz="1200" dirty="0"/>
          </a:p>
          <a:p>
            <a:r>
              <a:rPr lang="en-US" sz="1200" dirty="0" smtClean="0"/>
              <a:t>Colonists </a:t>
            </a:r>
            <a:r>
              <a:rPr lang="en-US" sz="1200" dirty="0"/>
              <a:t>refuse to provide quarters to British troops in Boston. </a:t>
            </a:r>
          </a:p>
          <a:p>
            <a:r>
              <a:rPr lang="en-US" sz="1200" dirty="0"/>
              <a:t>	</a:t>
            </a:r>
          </a:p>
        </p:txBody>
      </p:sp>
      <p:sp>
        <p:nvSpPr>
          <p:cNvPr id="22" name="Rectangle 21"/>
          <p:cNvSpPr/>
          <p:nvPr/>
        </p:nvSpPr>
        <p:spPr>
          <a:xfrm>
            <a:off x="3352800" y="4881127"/>
            <a:ext cx="3200400" cy="923330"/>
          </a:xfrm>
          <a:prstGeom prst="rect">
            <a:avLst/>
          </a:prstGeom>
        </p:spPr>
        <p:txBody>
          <a:bodyPr wrap="square">
            <a:spAutoFit/>
          </a:bodyPr>
          <a:lstStyle/>
          <a:p>
            <a:endParaRPr lang="en-US" dirty="0"/>
          </a:p>
          <a:p>
            <a:r>
              <a:rPr lang="en-US" sz="1200" dirty="0" err="1"/>
              <a:t>Bodo</a:t>
            </a:r>
            <a:r>
              <a:rPr lang="en-US" sz="1200" dirty="0"/>
              <a:t> Otto, German physician, produces cottonseed oil in Bethlehem, Pa. </a:t>
            </a:r>
          </a:p>
          <a:p>
            <a:r>
              <a:rPr lang="en-US" sz="1200" dirty="0"/>
              <a:t>	</a:t>
            </a:r>
          </a:p>
        </p:txBody>
      </p:sp>
      <p:sp>
        <p:nvSpPr>
          <p:cNvPr id="23" name="Rectangle 22"/>
          <p:cNvSpPr/>
          <p:nvPr/>
        </p:nvSpPr>
        <p:spPr>
          <a:xfrm>
            <a:off x="6553200" y="4611469"/>
            <a:ext cx="2590800" cy="1200329"/>
          </a:xfrm>
          <a:prstGeom prst="rect">
            <a:avLst/>
          </a:prstGeom>
        </p:spPr>
        <p:txBody>
          <a:bodyPr wrap="square">
            <a:spAutoFit/>
          </a:bodyPr>
          <a:lstStyle/>
          <a:p>
            <a:r>
              <a:rPr lang="en-US" sz="1200" dirty="0" smtClean="0"/>
              <a:t>Medical </a:t>
            </a:r>
            <a:r>
              <a:rPr lang="en-US" sz="1200" dirty="0"/>
              <a:t>School at Philadelphia College graduates its first physicians. </a:t>
            </a:r>
            <a:endParaRPr lang="en-US" sz="1200" dirty="0" smtClean="0"/>
          </a:p>
          <a:p>
            <a:endParaRPr lang="en-US" sz="1200" dirty="0"/>
          </a:p>
          <a:p>
            <a:r>
              <a:rPr lang="en-US" sz="1200" dirty="0" smtClean="0"/>
              <a:t>First </a:t>
            </a:r>
            <a:r>
              <a:rPr lang="en-US" sz="1200" dirty="0"/>
              <a:t>Methodist Church is established in New York City.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286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4724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143000"/>
            <a:ext cx="762000" cy="646331"/>
          </a:xfrm>
          <a:prstGeom prst="rect">
            <a:avLst/>
          </a:prstGeom>
        </p:spPr>
        <p:txBody>
          <a:bodyPr wrap="square">
            <a:spAutoFit/>
          </a:bodyPr>
          <a:lstStyle/>
          <a:p>
            <a:r>
              <a:rPr lang="en-US" b="1" dirty="0"/>
              <a:t>1769 </a:t>
            </a:r>
            <a:r>
              <a:rPr lang="en-US" dirty="0"/>
              <a:t>	</a:t>
            </a:r>
          </a:p>
        </p:txBody>
      </p:sp>
      <p:sp>
        <p:nvSpPr>
          <p:cNvPr id="3" name="Rectangle 2"/>
          <p:cNvSpPr/>
          <p:nvPr/>
        </p:nvSpPr>
        <p:spPr>
          <a:xfrm>
            <a:off x="762000" y="609600"/>
            <a:ext cx="2590800" cy="1661993"/>
          </a:xfrm>
          <a:prstGeom prst="rect">
            <a:avLst/>
          </a:prstGeom>
        </p:spPr>
        <p:txBody>
          <a:bodyPr wrap="square">
            <a:spAutoFit/>
          </a:bodyPr>
          <a:lstStyle/>
          <a:p>
            <a:r>
              <a:rPr lang="en-US" sz="1200" dirty="0" smtClean="0"/>
              <a:t>British </a:t>
            </a:r>
            <a:r>
              <a:rPr lang="en-US" sz="1200" dirty="0"/>
              <a:t>governor dissolves Virginia Assembly for its resolutions against the British taxes and other policies. </a:t>
            </a:r>
            <a:endParaRPr lang="en-US" sz="1200" dirty="0" smtClean="0"/>
          </a:p>
          <a:p>
            <a:endParaRPr lang="en-US" sz="1200" dirty="0"/>
          </a:p>
          <a:p>
            <a:r>
              <a:rPr lang="en-US" sz="1200" dirty="0" smtClean="0"/>
              <a:t>Colonial </a:t>
            </a:r>
            <a:r>
              <a:rPr lang="en-US" sz="1200" dirty="0"/>
              <a:t>seaports draw up non-importation agreements against the British </a:t>
            </a:r>
          </a:p>
          <a:p>
            <a:r>
              <a:rPr lang="en-US" dirty="0"/>
              <a:t>	</a:t>
            </a:r>
          </a:p>
        </p:txBody>
      </p:sp>
      <p:sp>
        <p:nvSpPr>
          <p:cNvPr id="4" name="Rectangle 3"/>
          <p:cNvSpPr/>
          <p:nvPr/>
        </p:nvSpPr>
        <p:spPr>
          <a:xfrm>
            <a:off x="0" y="3274413"/>
            <a:ext cx="762000" cy="646331"/>
          </a:xfrm>
          <a:prstGeom prst="rect">
            <a:avLst/>
          </a:prstGeom>
        </p:spPr>
        <p:txBody>
          <a:bodyPr wrap="square">
            <a:spAutoFit/>
          </a:bodyPr>
          <a:lstStyle/>
          <a:p>
            <a:r>
              <a:rPr lang="en-US" b="1" dirty="0"/>
              <a:t>1770 </a:t>
            </a:r>
            <a:r>
              <a:rPr lang="en-US" dirty="0"/>
              <a:t>	</a:t>
            </a:r>
          </a:p>
        </p:txBody>
      </p:sp>
      <p:sp>
        <p:nvSpPr>
          <p:cNvPr id="6" name="Rectangle 5"/>
          <p:cNvSpPr/>
          <p:nvPr/>
        </p:nvSpPr>
        <p:spPr>
          <a:xfrm>
            <a:off x="762000" y="2271593"/>
            <a:ext cx="2590800" cy="2677656"/>
          </a:xfrm>
          <a:prstGeom prst="rect">
            <a:avLst/>
          </a:prstGeom>
        </p:spPr>
        <p:txBody>
          <a:bodyPr wrap="square">
            <a:spAutoFit/>
          </a:bodyPr>
          <a:lstStyle/>
          <a:p>
            <a:r>
              <a:rPr lang="en-US" sz="1200" dirty="0" smtClean="0"/>
              <a:t>British </a:t>
            </a:r>
            <a:r>
              <a:rPr lang="en-US" sz="1200" dirty="0"/>
              <a:t>soldiers kill several colonists in Boston. Colonial resentment over the Townshend and Quartering Acts caused the incident, now known as </a:t>
            </a:r>
            <a:r>
              <a:rPr lang="en-US" sz="1200" b="1" dirty="0"/>
              <a:t>the Boston Massacre </a:t>
            </a:r>
            <a:r>
              <a:rPr lang="en-US" sz="1200" dirty="0"/>
              <a:t>(March 5). </a:t>
            </a:r>
            <a:endParaRPr lang="en-US" sz="1200" dirty="0" smtClean="0"/>
          </a:p>
          <a:p>
            <a:endParaRPr lang="en-US" sz="1200" dirty="0"/>
          </a:p>
          <a:p>
            <a:r>
              <a:rPr lang="en-US" sz="1200" dirty="0" smtClean="0"/>
              <a:t>British </a:t>
            </a:r>
            <a:r>
              <a:rPr lang="en-US" sz="1200" dirty="0"/>
              <a:t>Parliament repeals the Townshend Acts, but retains the tax on tea. Colonists end their embargo on British goods. </a:t>
            </a:r>
            <a:endParaRPr lang="en-US" sz="1200" dirty="0" smtClean="0"/>
          </a:p>
          <a:p>
            <a:endParaRPr lang="en-US" sz="1200" dirty="0"/>
          </a:p>
          <a:p>
            <a:r>
              <a:rPr lang="en-US" sz="1200" dirty="0" smtClean="0"/>
              <a:t>Frederick </a:t>
            </a:r>
            <a:r>
              <a:rPr lang="en-US" sz="1200" dirty="0"/>
              <a:t>North (Lord North) becomes British Prime Minister. </a:t>
            </a:r>
          </a:p>
          <a:p>
            <a:r>
              <a:rPr lang="en-US" sz="1200" dirty="0"/>
              <a:t>	</a:t>
            </a:r>
          </a:p>
        </p:txBody>
      </p:sp>
      <p:sp>
        <p:nvSpPr>
          <p:cNvPr id="7" name="Rectangle 6"/>
          <p:cNvSpPr/>
          <p:nvPr/>
        </p:nvSpPr>
        <p:spPr>
          <a:xfrm>
            <a:off x="6553200" y="2288831"/>
            <a:ext cx="2590800" cy="2492990"/>
          </a:xfrm>
          <a:prstGeom prst="rect">
            <a:avLst/>
          </a:prstGeom>
        </p:spPr>
        <p:txBody>
          <a:bodyPr wrap="square">
            <a:spAutoFit/>
          </a:bodyPr>
          <a:lstStyle/>
          <a:p>
            <a:r>
              <a:rPr lang="en-US" sz="1200" b="1" dirty="0" smtClean="0"/>
              <a:t>Population </a:t>
            </a:r>
            <a:r>
              <a:rPr lang="en-US" sz="1200" b="1" dirty="0"/>
              <a:t>in the colonies is estimated at 2.2 million. </a:t>
            </a:r>
            <a:endParaRPr lang="en-US" sz="1200" b="1" dirty="0" smtClean="0"/>
          </a:p>
          <a:p>
            <a:endParaRPr lang="en-US" sz="1200" dirty="0"/>
          </a:p>
          <a:p>
            <a:r>
              <a:rPr lang="en-US" sz="1200" dirty="0" smtClean="0"/>
              <a:t>Benjamin </a:t>
            </a:r>
            <a:r>
              <a:rPr lang="en-US" sz="1200" dirty="0"/>
              <a:t>Banneker builds a wooden clock that keeps accurate time for more than 50 years</a:t>
            </a:r>
            <a:r>
              <a:rPr lang="en-US" sz="1200" dirty="0" smtClean="0"/>
              <a:t>.</a:t>
            </a:r>
          </a:p>
          <a:p>
            <a:r>
              <a:rPr lang="en-US" sz="1200" dirty="0" smtClean="0"/>
              <a:t> </a:t>
            </a:r>
            <a:endParaRPr lang="en-US" sz="1200" dirty="0"/>
          </a:p>
          <a:p>
            <a:r>
              <a:rPr lang="en-US" sz="1200" dirty="0" smtClean="0"/>
              <a:t>Paul </a:t>
            </a:r>
            <a:r>
              <a:rPr lang="en-US" sz="1200" dirty="0"/>
              <a:t>Revere publishes the engraving “the Bloody Massacre.” It is actually a copy of an earlier rendition by Peter Pelham, another important engraver of the period. </a:t>
            </a:r>
          </a:p>
          <a:p>
            <a:r>
              <a:rPr lang="en-US" sz="1200" dirty="0"/>
              <a:t>	</a:t>
            </a:r>
          </a:p>
        </p:txBody>
      </p:sp>
      <p:sp>
        <p:nvSpPr>
          <p:cNvPr id="10" name="Rectangle 9"/>
          <p:cNvSpPr/>
          <p:nvPr/>
        </p:nvSpPr>
        <p:spPr>
          <a:xfrm>
            <a:off x="0" y="5562600"/>
            <a:ext cx="762000" cy="646331"/>
          </a:xfrm>
          <a:prstGeom prst="rect">
            <a:avLst/>
          </a:prstGeom>
        </p:spPr>
        <p:txBody>
          <a:bodyPr wrap="square">
            <a:spAutoFit/>
          </a:bodyPr>
          <a:lstStyle/>
          <a:p>
            <a:r>
              <a:rPr lang="en-US" b="1" dirty="0"/>
              <a:t>1771 </a:t>
            </a:r>
            <a:r>
              <a:rPr lang="en-US" dirty="0"/>
              <a:t>	</a:t>
            </a:r>
          </a:p>
        </p:txBody>
      </p:sp>
      <p:sp>
        <p:nvSpPr>
          <p:cNvPr id="20" name="Rectangle 19"/>
          <p:cNvSpPr/>
          <p:nvPr/>
        </p:nvSpPr>
        <p:spPr>
          <a:xfrm>
            <a:off x="762000" y="5147101"/>
            <a:ext cx="2590800" cy="1477328"/>
          </a:xfrm>
          <a:prstGeom prst="rect">
            <a:avLst/>
          </a:prstGeom>
        </p:spPr>
        <p:txBody>
          <a:bodyPr wrap="square">
            <a:spAutoFit/>
          </a:bodyPr>
          <a:lstStyle/>
          <a:p>
            <a:r>
              <a:rPr lang="en-US" sz="1200" dirty="0" smtClean="0">
                <a:solidFill>
                  <a:srgbClr val="000000"/>
                </a:solidFill>
                <a:latin typeface="Times New Roman"/>
              </a:rPr>
              <a:t>British </a:t>
            </a:r>
            <a:r>
              <a:rPr lang="en-US" sz="1200" dirty="0">
                <a:solidFill>
                  <a:srgbClr val="000000"/>
                </a:solidFill>
                <a:latin typeface="Times New Roman"/>
              </a:rPr>
              <a:t>troops suppress uprising of back-country farmers in North Carolina (</a:t>
            </a:r>
            <a:r>
              <a:rPr lang="en-US" sz="1200" b="1" dirty="0">
                <a:solidFill>
                  <a:srgbClr val="000000"/>
                </a:solidFill>
                <a:latin typeface="Times New Roman"/>
              </a:rPr>
              <a:t>Regulators</a:t>
            </a:r>
            <a:r>
              <a:rPr lang="en-US" sz="1200" dirty="0">
                <a:solidFill>
                  <a:srgbClr val="000000"/>
                </a:solidFill>
                <a:latin typeface="Times New Roman"/>
              </a:rPr>
              <a:t>), who protest discriminatory laws, excessive taxes, and under-representation in the colonial legislature. </a:t>
            </a:r>
          </a:p>
          <a:p>
            <a:r>
              <a:rPr lang="en-US" dirty="0">
                <a:solidFill>
                  <a:srgbClr val="000000"/>
                </a:solidFill>
                <a:latin typeface="Times New Roman"/>
              </a:rPr>
              <a:t>	</a:t>
            </a:r>
          </a:p>
        </p:txBody>
      </p:sp>
      <p:sp>
        <p:nvSpPr>
          <p:cNvPr id="21" name="Rectangle 20"/>
          <p:cNvSpPr/>
          <p:nvPr/>
        </p:nvSpPr>
        <p:spPr>
          <a:xfrm>
            <a:off x="6525491" y="4781821"/>
            <a:ext cx="2590800" cy="1107996"/>
          </a:xfrm>
          <a:prstGeom prst="rect">
            <a:avLst/>
          </a:prstGeom>
        </p:spPr>
        <p:txBody>
          <a:bodyPr wrap="square">
            <a:spAutoFit/>
          </a:bodyPr>
          <a:lstStyle/>
          <a:p>
            <a:endParaRPr lang="en-US" dirty="0"/>
          </a:p>
          <a:p>
            <a:r>
              <a:rPr lang="en-US" sz="1200" i="1" dirty="0"/>
              <a:t>Poems on Various Subjects </a:t>
            </a:r>
            <a:r>
              <a:rPr lang="en-US" sz="1200" dirty="0"/>
              <a:t>by Phyllis Wheatley, a Black poet from Boston, is published in London.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27879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3855" y="4038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1772 </a:t>
            </a:r>
            <a:r>
              <a:rPr lang="en-US" dirty="0"/>
              <a:t>	</a:t>
            </a:r>
          </a:p>
        </p:txBody>
      </p:sp>
      <p:sp>
        <p:nvSpPr>
          <p:cNvPr id="3" name="Rectangle 2"/>
          <p:cNvSpPr/>
          <p:nvPr/>
        </p:nvSpPr>
        <p:spPr>
          <a:xfrm>
            <a:off x="775855" y="616803"/>
            <a:ext cx="2576945" cy="1846659"/>
          </a:xfrm>
          <a:prstGeom prst="rect">
            <a:avLst/>
          </a:prstGeom>
        </p:spPr>
        <p:txBody>
          <a:bodyPr wrap="square">
            <a:spAutoFit/>
          </a:bodyPr>
          <a:lstStyle/>
          <a:p>
            <a:r>
              <a:rPr lang="en-US" sz="1200" dirty="0" smtClean="0"/>
              <a:t>Governors </a:t>
            </a:r>
            <a:r>
              <a:rPr lang="en-US" sz="1200" dirty="0"/>
              <a:t>and judges in Massachusetts are to be paid by the Crown, making them independent of the Assembly’s financial control </a:t>
            </a:r>
            <a:endParaRPr lang="en-US" sz="1200" dirty="0" smtClean="0"/>
          </a:p>
          <a:p>
            <a:endParaRPr lang="en-US" sz="1200" dirty="0"/>
          </a:p>
          <a:p>
            <a:r>
              <a:rPr lang="en-US" sz="1200" dirty="0" smtClean="0"/>
              <a:t>Rhode </a:t>
            </a:r>
            <a:r>
              <a:rPr lang="en-US" sz="1200" dirty="0"/>
              <a:t>Islanders attack and burn the British revenue cutter </a:t>
            </a:r>
            <a:r>
              <a:rPr lang="en-US" sz="1200" b="1" i="1" dirty="0" err="1"/>
              <a:t>Gaspee</a:t>
            </a:r>
            <a:r>
              <a:rPr lang="en-US" sz="1200" b="1" i="1" dirty="0"/>
              <a:t> </a:t>
            </a:r>
            <a:r>
              <a:rPr lang="en-US" sz="1200" dirty="0"/>
              <a:t>in Narragansett Bay. </a:t>
            </a:r>
          </a:p>
          <a:p>
            <a:r>
              <a:rPr lang="en-US" dirty="0"/>
              <a:t>	</a:t>
            </a:r>
          </a:p>
        </p:txBody>
      </p:sp>
      <p:sp>
        <p:nvSpPr>
          <p:cNvPr id="4" name="Rectangle 3"/>
          <p:cNvSpPr/>
          <p:nvPr/>
        </p:nvSpPr>
        <p:spPr>
          <a:xfrm>
            <a:off x="3387436" y="864191"/>
            <a:ext cx="3165764" cy="923330"/>
          </a:xfrm>
          <a:prstGeom prst="rect">
            <a:avLst/>
          </a:prstGeom>
        </p:spPr>
        <p:txBody>
          <a:bodyPr wrap="square">
            <a:spAutoFit/>
          </a:bodyPr>
          <a:lstStyle/>
          <a:p>
            <a:r>
              <a:rPr lang="en-US" sz="1200" dirty="0" smtClean="0"/>
              <a:t>John </a:t>
            </a:r>
            <a:r>
              <a:rPr lang="en-US" sz="1200" dirty="0" err="1"/>
              <a:t>Hobday</a:t>
            </a:r>
            <a:r>
              <a:rPr lang="en-US" sz="1200" dirty="0"/>
              <a:t> invents the threshing machine and is awarded a gold medal by the Virginia Society for Promoting Useful Knowledge. </a:t>
            </a:r>
          </a:p>
          <a:p>
            <a:r>
              <a:rPr lang="en-US" dirty="0"/>
              <a:t>	</a:t>
            </a:r>
          </a:p>
        </p:txBody>
      </p:sp>
      <p:sp>
        <p:nvSpPr>
          <p:cNvPr id="6" name="Rectangle 5"/>
          <p:cNvSpPr/>
          <p:nvPr/>
        </p:nvSpPr>
        <p:spPr>
          <a:xfrm>
            <a:off x="6567055" y="609600"/>
            <a:ext cx="2590800" cy="1107996"/>
          </a:xfrm>
          <a:prstGeom prst="rect">
            <a:avLst/>
          </a:prstGeom>
        </p:spPr>
        <p:txBody>
          <a:bodyPr wrap="square">
            <a:spAutoFit/>
          </a:bodyPr>
          <a:lstStyle/>
          <a:p>
            <a:r>
              <a:rPr lang="en-US" sz="1200" dirty="0" smtClean="0"/>
              <a:t>Charles </a:t>
            </a:r>
            <a:r>
              <a:rPr lang="en-US" sz="1200" dirty="0" err="1"/>
              <a:t>Willson</a:t>
            </a:r>
            <a:r>
              <a:rPr lang="en-US" sz="1200" dirty="0"/>
              <a:t> Peale, the most important painter of the Revolutionary period, completes a life-sized portrait of George Washington. </a:t>
            </a:r>
          </a:p>
          <a:p>
            <a:r>
              <a:rPr lang="en-US" dirty="0"/>
              <a:t>	</a:t>
            </a:r>
          </a:p>
        </p:txBody>
      </p:sp>
      <p:sp>
        <p:nvSpPr>
          <p:cNvPr id="7" name="Rectangle 6"/>
          <p:cNvSpPr/>
          <p:nvPr/>
        </p:nvSpPr>
        <p:spPr>
          <a:xfrm>
            <a:off x="-13855" y="2752727"/>
            <a:ext cx="775855" cy="646331"/>
          </a:xfrm>
          <a:prstGeom prst="rect">
            <a:avLst/>
          </a:prstGeom>
        </p:spPr>
        <p:txBody>
          <a:bodyPr wrap="square">
            <a:spAutoFit/>
          </a:bodyPr>
          <a:lstStyle/>
          <a:p>
            <a:r>
              <a:rPr lang="en-US" b="1" dirty="0"/>
              <a:t>1773 </a:t>
            </a:r>
            <a:r>
              <a:rPr lang="en-US" dirty="0"/>
              <a:t>	</a:t>
            </a:r>
          </a:p>
        </p:txBody>
      </p:sp>
      <p:sp>
        <p:nvSpPr>
          <p:cNvPr id="10" name="Rectangle 9"/>
          <p:cNvSpPr/>
          <p:nvPr/>
        </p:nvSpPr>
        <p:spPr>
          <a:xfrm>
            <a:off x="762000" y="2274838"/>
            <a:ext cx="2625436" cy="1846659"/>
          </a:xfrm>
          <a:prstGeom prst="rect">
            <a:avLst/>
          </a:prstGeom>
        </p:spPr>
        <p:txBody>
          <a:bodyPr wrap="square">
            <a:spAutoFit/>
          </a:bodyPr>
          <a:lstStyle/>
          <a:p>
            <a:r>
              <a:rPr lang="en-US" sz="1200" dirty="0" smtClean="0"/>
              <a:t>Parliament </a:t>
            </a:r>
            <a:r>
              <a:rPr lang="en-US" sz="1200" dirty="0"/>
              <a:t>passes </a:t>
            </a:r>
            <a:r>
              <a:rPr lang="en-US" sz="1200" b="1" dirty="0"/>
              <a:t>the Tea Act </a:t>
            </a:r>
            <a:r>
              <a:rPr lang="en-US" sz="1200" dirty="0"/>
              <a:t>to save British East Indian Company from bankruptcy and to reassert its right to tax the colonies. Colonial anger leads to </a:t>
            </a:r>
            <a:r>
              <a:rPr lang="en-US" sz="1200" b="1" dirty="0"/>
              <a:t>the Boston Tea Party </a:t>
            </a:r>
            <a:r>
              <a:rPr lang="en-US" sz="1200" dirty="0"/>
              <a:t>(December 16), in which men dressed as Indians dump British tea shipments into the Boston harbor. </a:t>
            </a:r>
          </a:p>
          <a:p>
            <a:r>
              <a:rPr lang="en-US" dirty="0"/>
              <a:t>	</a:t>
            </a:r>
          </a:p>
        </p:txBody>
      </p:sp>
      <p:sp>
        <p:nvSpPr>
          <p:cNvPr id="20" name="Rectangle 19"/>
          <p:cNvSpPr/>
          <p:nvPr/>
        </p:nvSpPr>
        <p:spPr>
          <a:xfrm>
            <a:off x="3311237" y="2281305"/>
            <a:ext cx="3241963" cy="1015663"/>
          </a:xfrm>
          <a:prstGeom prst="rect">
            <a:avLst/>
          </a:prstGeom>
        </p:spPr>
        <p:txBody>
          <a:bodyPr wrap="square">
            <a:spAutoFit/>
          </a:bodyPr>
          <a:lstStyle/>
          <a:p>
            <a:endParaRPr lang="en-US" dirty="0"/>
          </a:p>
          <a:p>
            <a:r>
              <a:rPr lang="en-US" sz="1200" dirty="0"/>
              <a:t>Oliver Evans proposes steam-powered “horseless carriage.” </a:t>
            </a:r>
          </a:p>
          <a:p>
            <a:r>
              <a:rPr lang="en-US" dirty="0"/>
              <a:t>	</a:t>
            </a:r>
          </a:p>
        </p:txBody>
      </p:sp>
      <p:sp>
        <p:nvSpPr>
          <p:cNvPr id="21" name="Rectangle 20"/>
          <p:cNvSpPr/>
          <p:nvPr/>
        </p:nvSpPr>
        <p:spPr>
          <a:xfrm>
            <a:off x="6567055" y="2283998"/>
            <a:ext cx="2576945" cy="2031325"/>
          </a:xfrm>
          <a:prstGeom prst="rect">
            <a:avLst/>
          </a:prstGeom>
        </p:spPr>
        <p:txBody>
          <a:bodyPr wrap="square">
            <a:spAutoFit/>
          </a:bodyPr>
          <a:lstStyle/>
          <a:p>
            <a:r>
              <a:rPr lang="en-US" sz="1200" dirty="0" smtClean="0"/>
              <a:t>An </a:t>
            </a:r>
            <a:r>
              <a:rPr lang="en-US" sz="1200" dirty="0"/>
              <a:t>early mental hospital, the Public Hospital for Persons of Insane and Disordered Minds, opens in Williamsburg, Va. </a:t>
            </a:r>
            <a:endParaRPr lang="en-US" sz="1200" dirty="0" smtClean="0"/>
          </a:p>
          <a:p>
            <a:endParaRPr lang="en-US" sz="1200" dirty="0"/>
          </a:p>
          <a:p>
            <a:r>
              <a:rPr lang="en-US" sz="1200" dirty="0" smtClean="0"/>
              <a:t>First </a:t>
            </a:r>
            <a:r>
              <a:rPr lang="en-US" sz="1200" dirty="0"/>
              <a:t>large-scale street lighting begins in Boston: 310 street lamps are installed and kept lighted evenings from October to May. </a:t>
            </a:r>
          </a:p>
          <a:p>
            <a:r>
              <a:rPr lang="en-US" dirty="0"/>
              <a:t>	</a:t>
            </a:r>
          </a:p>
        </p:txBody>
      </p:sp>
      <p:sp>
        <p:nvSpPr>
          <p:cNvPr id="22" name="Rectangle 21"/>
          <p:cNvSpPr/>
          <p:nvPr/>
        </p:nvSpPr>
        <p:spPr>
          <a:xfrm>
            <a:off x="-13855" y="5105400"/>
            <a:ext cx="775855" cy="646331"/>
          </a:xfrm>
          <a:prstGeom prst="rect">
            <a:avLst/>
          </a:prstGeom>
        </p:spPr>
        <p:txBody>
          <a:bodyPr wrap="square">
            <a:spAutoFit/>
          </a:bodyPr>
          <a:lstStyle/>
          <a:p>
            <a:r>
              <a:rPr lang="en-US" b="1" dirty="0"/>
              <a:t>1774 </a:t>
            </a:r>
            <a:r>
              <a:rPr lang="en-US" dirty="0"/>
              <a:t>	</a:t>
            </a:r>
          </a:p>
        </p:txBody>
      </p:sp>
      <p:sp>
        <p:nvSpPr>
          <p:cNvPr id="23" name="Rectangle 22"/>
          <p:cNvSpPr/>
          <p:nvPr/>
        </p:nvSpPr>
        <p:spPr>
          <a:xfrm>
            <a:off x="762000" y="4038600"/>
            <a:ext cx="2625436" cy="2954655"/>
          </a:xfrm>
          <a:prstGeom prst="rect">
            <a:avLst/>
          </a:prstGeom>
        </p:spPr>
        <p:txBody>
          <a:bodyPr wrap="square">
            <a:spAutoFit/>
          </a:bodyPr>
          <a:lstStyle/>
          <a:p>
            <a:r>
              <a:rPr lang="en-US" sz="1200" dirty="0" smtClean="0"/>
              <a:t>British </a:t>
            </a:r>
            <a:r>
              <a:rPr lang="en-US" sz="1200" dirty="0"/>
              <a:t>Parliament passes measures (</a:t>
            </a:r>
            <a:r>
              <a:rPr lang="en-US" sz="1200" b="1" dirty="0"/>
              <a:t>Intolerable Acts</a:t>
            </a:r>
            <a:r>
              <a:rPr lang="en-US" sz="1200" dirty="0"/>
              <a:t>) to punish the Massachusetts colonists for the Boston Tea Party. Boston port is closed until payment is made for the tea destroyed. Colonists are forced to quarter British soldiers and are deprived of many chartered rights. </a:t>
            </a:r>
            <a:endParaRPr lang="en-US" sz="1200" dirty="0" smtClean="0"/>
          </a:p>
          <a:p>
            <a:endParaRPr lang="en-US" sz="1200" dirty="0"/>
          </a:p>
          <a:p>
            <a:r>
              <a:rPr lang="en-US" sz="1200" b="1" dirty="0" smtClean="0"/>
              <a:t>First </a:t>
            </a:r>
            <a:r>
              <a:rPr lang="en-US" sz="1200" b="1" dirty="0"/>
              <a:t>Continental Congress </a:t>
            </a:r>
            <a:r>
              <a:rPr lang="en-US" sz="1200" dirty="0"/>
              <a:t>meets in Philadelphia (September 5) with delegates from all of the colonies except Georgia. Petitions of grievances are sent to the king. </a:t>
            </a:r>
          </a:p>
          <a:p>
            <a:r>
              <a:rPr lang="en-US" dirty="0"/>
              <a:t>	</a:t>
            </a:r>
          </a:p>
        </p:txBody>
      </p:sp>
      <p:sp>
        <p:nvSpPr>
          <p:cNvPr id="24" name="Rectangle 23"/>
          <p:cNvSpPr/>
          <p:nvPr/>
        </p:nvSpPr>
        <p:spPr>
          <a:xfrm>
            <a:off x="6553200" y="4038600"/>
            <a:ext cx="2604655" cy="2585323"/>
          </a:xfrm>
          <a:prstGeom prst="rect">
            <a:avLst/>
          </a:prstGeom>
        </p:spPr>
        <p:txBody>
          <a:bodyPr wrap="square">
            <a:spAutoFit/>
          </a:bodyPr>
          <a:lstStyle/>
          <a:p>
            <a:r>
              <a:rPr lang="en-US" sz="900" b="1" dirty="0" smtClean="0"/>
              <a:t>Thomas </a:t>
            </a:r>
            <a:r>
              <a:rPr lang="en-US" sz="900" b="1" dirty="0"/>
              <a:t>Paine arrives in America and becomes the editor of Pennsylvania Magazine. </a:t>
            </a:r>
            <a:endParaRPr lang="en-US" sz="900" b="1" dirty="0" smtClean="0"/>
          </a:p>
          <a:p>
            <a:endParaRPr lang="en-US" sz="900" b="1" dirty="0" smtClean="0"/>
          </a:p>
          <a:p>
            <a:r>
              <a:rPr lang="en-US" sz="900" b="1" dirty="0" smtClean="0"/>
              <a:t>Thomas </a:t>
            </a:r>
            <a:r>
              <a:rPr lang="en-US" sz="900" b="1" dirty="0"/>
              <a:t>Jefferson writes his first important work, </a:t>
            </a:r>
            <a:r>
              <a:rPr lang="en-US" sz="900" b="1" i="1" dirty="0"/>
              <a:t>A Summary View of the Rights of British America</a:t>
            </a:r>
            <a:r>
              <a:rPr lang="en-US" sz="900" b="1" dirty="0"/>
              <a:t>, in which he asserts that the British have no right to rule or legislate for the colonies. </a:t>
            </a:r>
          </a:p>
          <a:p>
            <a:endParaRPr lang="en-US" sz="900" b="1" dirty="0" smtClean="0"/>
          </a:p>
          <a:p>
            <a:r>
              <a:rPr lang="en-US" sz="900" b="1" dirty="0" smtClean="0"/>
              <a:t>Ann </a:t>
            </a:r>
            <a:r>
              <a:rPr lang="en-US" sz="900" b="1" dirty="0"/>
              <a:t>Lee arrives from England with a group of followers called the United Society of Believers in Christ’s Second Coming (Shakers). She establishes a community at New Lebanon, N. Y. </a:t>
            </a:r>
          </a:p>
          <a:p>
            <a:endParaRPr lang="en-US" sz="900" b="1" dirty="0" smtClean="0"/>
          </a:p>
          <a:p>
            <a:r>
              <a:rPr lang="en-US" sz="900" b="1" dirty="0" smtClean="0"/>
              <a:t>Royal </a:t>
            </a:r>
            <a:r>
              <a:rPr lang="en-US" sz="900" b="1" dirty="0"/>
              <a:t>American Magazine, the first to use illustrations regularly, is published. Paul Revere contributes engravings attacking the British oppression of the colonies. </a:t>
            </a:r>
          </a:p>
          <a:p>
            <a:r>
              <a:rPr lang="en-US" sz="900" b="1"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514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45670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29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42669"/>
            <a:ext cx="762000" cy="646331"/>
          </a:xfrm>
          <a:prstGeom prst="rect">
            <a:avLst/>
          </a:prstGeom>
        </p:spPr>
        <p:txBody>
          <a:bodyPr wrap="square">
            <a:spAutoFit/>
          </a:bodyPr>
          <a:lstStyle/>
          <a:p>
            <a:r>
              <a:rPr lang="en-US" b="1" dirty="0"/>
              <a:t>1528 </a:t>
            </a:r>
            <a:r>
              <a:rPr lang="en-US" dirty="0"/>
              <a:t>	</a:t>
            </a:r>
          </a:p>
        </p:txBody>
      </p:sp>
      <p:sp>
        <p:nvSpPr>
          <p:cNvPr id="3" name="Rectangle 2"/>
          <p:cNvSpPr/>
          <p:nvPr/>
        </p:nvSpPr>
        <p:spPr>
          <a:xfrm>
            <a:off x="762000" y="609600"/>
            <a:ext cx="2590800" cy="2215991"/>
          </a:xfrm>
          <a:prstGeom prst="rect">
            <a:avLst/>
          </a:prstGeom>
        </p:spPr>
        <p:txBody>
          <a:bodyPr wrap="square">
            <a:spAutoFit/>
          </a:bodyPr>
          <a:lstStyle/>
          <a:p>
            <a:r>
              <a:rPr lang="en-US" sz="1200" dirty="0" err="1" smtClean="0"/>
              <a:t>Pánfilo</a:t>
            </a:r>
            <a:r>
              <a:rPr lang="en-US" sz="1200" dirty="0" smtClean="0"/>
              <a:t> </a:t>
            </a:r>
            <a:r>
              <a:rPr lang="en-US" sz="1200" dirty="0"/>
              <a:t>de </a:t>
            </a:r>
            <a:r>
              <a:rPr lang="en-US" sz="1200" dirty="0" err="1"/>
              <a:t>Narváez</a:t>
            </a:r>
            <a:r>
              <a:rPr lang="en-US" sz="1200" dirty="0"/>
              <a:t>, Spanish conquistador, lands in Florida with colonists from Spain and marches inland in search of gold. His expedition later sails for Mexico. All except </a:t>
            </a:r>
            <a:r>
              <a:rPr lang="en-US" sz="1200" dirty="0" err="1"/>
              <a:t>Cabeza</a:t>
            </a:r>
            <a:r>
              <a:rPr lang="en-US" sz="1200" dirty="0"/>
              <a:t> de </a:t>
            </a:r>
            <a:r>
              <a:rPr lang="en-US" sz="1200" dirty="0" err="1"/>
              <a:t>Vaca</a:t>
            </a:r>
            <a:r>
              <a:rPr lang="en-US" sz="1200" dirty="0"/>
              <a:t> and three others are lost off the Texas coast. De </a:t>
            </a:r>
            <a:r>
              <a:rPr lang="en-US" sz="1200" dirty="0" err="1"/>
              <a:t>Vaca</a:t>
            </a:r>
            <a:r>
              <a:rPr lang="en-US" sz="1200" dirty="0"/>
              <a:t> and his companions will wander through Texas, New Mexico, and Arizona on their way back to Mexico. </a:t>
            </a:r>
          </a:p>
          <a:p>
            <a:r>
              <a:rPr lang="en-US" dirty="0"/>
              <a:t>	</a:t>
            </a:r>
          </a:p>
        </p:txBody>
      </p:sp>
      <p:sp>
        <p:nvSpPr>
          <p:cNvPr id="4" name="Rectangle 3"/>
          <p:cNvSpPr/>
          <p:nvPr/>
        </p:nvSpPr>
        <p:spPr>
          <a:xfrm>
            <a:off x="0" y="2827961"/>
            <a:ext cx="762000" cy="646331"/>
          </a:xfrm>
          <a:prstGeom prst="rect">
            <a:avLst/>
          </a:prstGeom>
        </p:spPr>
        <p:txBody>
          <a:bodyPr wrap="square">
            <a:spAutoFit/>
          </a:bodyPr>
          <a:lstStyle/>
          <a:p>
            <a:r>
              <a:rPr lang="en-US" b="1" dirty="0"/>
              <a:t>1531 </a:t>
            </a:r>
            <a:r>
              <a:rPr lang="en-US" dirty="0"/>
              <a:t>	</a:t>
            </a:r>
          </a:p>
        </p:txBody>
      </p:sp>
      <p:sp>
        <p:nvSpPr>
          <p:cNvPr id="6" name="Rectangle 5"/>
          <p:cNvSpPr/>
          <p:nvPr/>
        </p:nvSpPr>
        <p:spPr>
          <a:xfrm>
            <a:off x="3352800" y="2550962"/>
            <a:ext cx="3200400" cy="800219"/>
          </a:xfrm>
          <a:prstGeom prst="rect">
            <a:avLst/>
          </a:prstGeom>
        </p:spPr>
        <p:txBody>
          <a:bodyPr wrap="square">
            <a:spAutoFit/>
          </a:bodyPr>
          <a:lstStyle/>
          <a:p>
            <a:r>
              <a:rPr lang="en-US" sz="1400" dirty="0" smtClean="0"/>
              <a:t>Cultivation </a:t>
            </a:r>
            <a:r>
              <a:rPr lang="en-US" sz="1400" dirty="0"/>
              <a:t>of tobacco begins in the West Indies. </a:t>
            </a:r>
          </a:p>
          <a:p>
            <a:r>
              <a:rPr lang="en-US" dirty="0"/>
              <a:t>	</a:t>
            </a:r>
          </a:p>
        </p:txBody>
      </p:sp>
      <p:sp>
        <p:nvSpPr>
          <p:cNvPr id="7" name="Rectangle 6"/>
          <p:cNvSpPr/>
          <p:nvPr/>
        </p:nvSpPr>
        <p:spPr>
          <a:xfrm>
            <a:off x="0" y="3625379"/>
            <a:ext cx="762000" cy="646331"/>
          </a:xfrm>
          <a:prstGeom prst="rect">
            <a:avLst/>
          </a:prstGeom>
        </p:spPr>
        <p:txBody>
          <a:bodyPr wrap="square">
            <a:spAutoFit/>
          </a:bodyPr>
          <a:lstStyle/>
          <a:p>
            <a:r>
              <a:rPr lang="en-US" b="1" dirty="0"/>
              <a:t>1532 </a:t>
            </a:r>
            <a:r>
              <a:rPr lang="en-US" dirty="0"/>
              <a:t>	</a:t>
            </a:r>
          </a:p>
        </p:txBody>
      </p:sp>
      <p:sp>
        <p:nvSpPr>
          <p:cNvPr id="10" name="Rectangle 9"/>
          <p:cNvSpPr/>
          <p:nvPr/>
        </p:nvSpPr>
        <p:spPr>
          <a:xfrm>
            <a:off x="3373582" y="3429000"/>
            <a:ext cx="3200400" cy="1015663"/>
          </a:xfrm>
          <a:prstGeom prst="rect">
            <a:avLst/>
          </a:prstGeom>
        </p:spPr>
        <p:txBody>
          <a:bodyPr wrap="square">
            <a:spAutoFit/>
          </a:bodyPr>
          <a:lstStyle/>
          <a:p>
            <a:r>
              <a:rPr lang="en-US" sz="1400" dirty="0" smtClean="0"/>
              <a:t>The </a:t>
            </a:r>
            <a:r>
              <a:rPr lang="en-US" sz="1400" dirty="0"/>
              <a:t>highly-wrought metal objects of the great Inca civilization are plundered by Spanish treasure seekers. </a:t>
            </a:r>
          </a:p>
          <a:p>
            <a:r>
              <a:rPr lang="en-US" dirty="0"/>
              <a:t>	</a:t>
            </a:r>
          </a:p>
        </p:txBody>
      </p:sp>
      <p:sp>
        <p:nvSpPr>
          <p:cNvPr id="20" name="Rectangle 19"/>
          <p:cNvSpPr/>
          <p:nvPr/>
        </p:nvSpPr>
        <p:spPr>
          <a:xfrm>
            <a:off x="0" y="4788884"/>
            <a:ext cx="762000" cy="646331"/>
          </a:xfrm>
          <a:prstGeom prst="rect">
            <a:avLst/>
          </a:prstGeom>
        </p:spPr>
        <p:txBody>
          <a:bodyPr wrap="square">
            <a:spAutoFit/>
          </a:bodyPr>
          <a:lstStyle/>
          <a:p>
            <a:r>
              <a:rPr lang="en-US" b="1" dirty="0"/>
              <a:t>1534 </a:t>
            </a:r>
            <a:r>
              <a:rPr lang="en-US" dirty="0"/>
              <a:t>	</a:t>
            </a:r>
          </a:p>
        </p:txBody>
      </p:sp>
      <p:sp>
        <p:nvSpPr>
          <p:cNvPr id="21" name="Rectangle 20"/>
          <p:cNvSpPr/>
          <p:nvPr/>
        </p:nvSpPr>
        <p:spPr>
          <a:xfrm>
            <a:off x="762000" y="4281054"/>
            <a:ext cx="2611582" cy="1661993"/>
          </a:xfrm>
          <a:prstGeom prst="rect">
            <a:avLst/>
          </a:prstGeom>
        </p:spPr>
        <p:txBody>
          <a:bodyPr wrap="square">
            <a:spAutoFit/>
          </a:bodyPr>
          <a:lstStyle/>
          <a:p>
            <a:r>
              <a:rPr lang="en-US" sz="1400" b="1" dirty="0" smtClean="0"/>
              <a:t>Jacques </a:t>
            </a:r>
            <a:r>
              <a:rPr lang="en-US" sz="1400" b="1" dirty="0"/>
              <a:t>Cartier</a:t>
            </a:r>
            <a:r>
              <a:rPr lang="en-US" sz="1400" dirty="0"/>
              <a:t>, French navigator, makes the first of three voyages (1534-42) to the New World. He lands on the </a:t>
            </a:r>
            <a:r>
              <a:rPr lang="en-US" sz="1400" dirty="0" err="1"/>
              <a:t>Gaspé</a:t>
            </a:r>
            <a:r>
              <a:rPr lang="en-US" sz="1400" dirty="0"/>
              <a:t> Peninsula and claims the region for France. </a:t>
            </a:r>
          </a:p>
          <a:p>
            <a:r>
              <a:rPr lang="en-US" dirty="0"/>
              <a:t>	</a:t>
            </a:r>
          </a:p>
        </p:txBody>
      </p:sp>
      <p:sp>
        <p:nvSpPr>
          <p:cNvPr id="22" name="Rectangle 21"/>
          <p:cNvSpPr/>
          <p:nvPr/>
        </p:nvSpPr>
        <p:spPr>
          <a:xfrm>
            <a:off x="-55418" y="6190887"/>
            <a:ext cx="817418" cy="646331"/>
          </a:xfrm>
          <a:prstGeom prst="rect">
            <a:avLst/>
          </a:prstGeom>
        </p:spPr>
        <p:txBody>
          <a:bodyPr wrap="square">
            <a:spAutoFit/>
          </a:bodyPr>
          <a:lstStyle/>
          <a:p>
            <a:r>
              <a:rPr lang="en-US" b="1" dirty="0"/>
              <a:t>1536 </a:t>
            </a:r>
            <a:r>
              <a:rPr lang="en-US" dirty="0"/>
              <a:t>	</a:t>
            </a:r>
          </a:p>
        </p:txBody>
      </p:sp>
      <p:sp>
        <p:nvSpPr>
          <p:cNvPr id="23" name="Rectangle 22"/>
          <p:cNvSpPr/>
          <p:nvPr/>
        </p:nvSpPr>
        <p:spPr>
          <a:xfrm>
            <a:off x="762000" y="6008500"/>
            <a:ext cx="2611582" cy="1107996"/>
          </a:xfrm>
          <a:prstGeom prst="rect">
            <a:avLst/>
          </a:prstGeom>
        </p:spPr>
        <p:txBody>
          <a:bodyPr wrap="square">
            <a:spAutoFit/>
          </a:bodyPr>
          <a:lstStyle/>
          <a:p>
            <a:r>
              <a:rPr lang="en-US" sz="1200" dirty="0" smtClean="0"/>
              <a:t>Seeking </a:t>
            </a:r>
            <a:r>
              <a:rPr lang="en-US" sz="1200" dirty="0"/>
              <a:t>a waterway to China (Northwest Passage), Cartier sails u the St. Lawrence River as far as Quebec, then to Montreal.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2782669"/>
            <a:ext cx="796636" cy="646331"/>
          </a:xfrm>
          <a:prstGeom prst="rect">
            <a:avLst/>
          </a:prstGeom>
        </p:spPr>
        <p:txBody>
          <a:bodyPr wrap="square">
            <a:spAutoFit/>
          </a:bodyPr>
          <a:lstStyle/>
          <a:p>
            <a:r>
              <a:rPr lang="en-US" b="1" dirty="0"/>
              <a:t>1775 </a:t>
            </a:r>
            <a:r>
              <a:rPr lang="en-US" dirty="0"/>
              <a:t>	</a:t>
            </a:r>
          </a:p>
        </p:txBody>
      </p:sp>
      <p:sp>
        <p:nvSpPr>
          <p:cNvPr id="3" name="Rectangle 2"/>
          <p:cNvSpPr/>
          <p:nvPr/>
        </p:nvSpPr>
        <p:spPr>
          <a:xfrm>
            <a:off x="762000" y="1371600"/>
            <a:ext cx="2590800" cy="4708981"/>
          </a:xfrm>
          <a:prstGeom prst="rect">
            <a:avLst/>
          </a:prstGeom>
        </p:spPr>
        <p:txBody>
          <a:bodyPr wrap="square">
            <a:spAutoFit/>
          </a:bodyPr>
          <a:lstStyle/>
          <a:p>
            <a:r>
              <a:rPr lang="en-US" sz="1200" dirty="0" smtClean="0"/>
              <a:t>Patrick </a:t>
            </a:r>
            <a:r>
              <a:rPr lang="en-US" sz="1200" dirty="0"/>
              <a:t>Henry delivers speech against tyrannical British rule, closing with “Give me liberty or give me death.” </a:t>
            </a:r>
          </a:p>
          <a:p>
            <a:endParaRPr lang="en-US" sz="1200" dirty="0" smtClean="0"/>
          </a:p>
          <a:p>
            <a:r>
              <a:rPr lang="en-US" sz="1200" dirty="0" smtClean="0"/>
              <a:t>Paul </a:t>
            </a:r>
            <a:r>
              <a:rPr lang="en-US" sz="1200" dirty="0"/>
              <a:t>Revere alerts colonists that British soldiers are on the way to Concord to destroy arms. Minutemen fight British at </a:t>
            </a:r>
            <a:r>
              <a:rPr lang="en-US" sz="1200" b="1" dirty="0"/>
              <a:t>Lexington and Concord </a:t>
            </a:r>
            <a:r>
              <a:rPr lang="en-US" sz="1200" dirty="0"/>
              <a:t>(April 19), beginning the </a:t>
            </a:r>
          </a:p>
          <a:p>
            <a:r>
              <a:rPr lang="en-US" sz="1200" dirty="0" smtClean="0"/>
              <a:t>American </a:t>
            </a:r>
            <a:r>
              <a:rPr lang="en-US" sz="1200" dirty="0"/>
              <a:t>Revolutionary War. </a:t>
            </a:r>
          </a:p>
          <a:p>
            <a:endParaRPr lang="en-US" sz="1200" dirty="0" smtClean="0"/>
          </a:p>
          <a:p>
            <a:r>
              <a:rPr lang="en-US" sz="1200" b="1" i="1" dirty="0" smtClean="0"/>
              <a:t>Green </a:t>
            </a:r>
            <a:r>
              <a:rPr lang="en-US" sz="1200" b="1" i="1" dirty="0"/>
              <a:t>Mountain Boys </a:t>
            </a:r>
            <a:r>
              <a:rPr lang="en-US" sz="1200" dirty="0"/>
              <a:t>under Colonel </a:t>
            </a:r>
            <a:r>
              <a:rPr lang="en-US" sz="1200" b="1" dirty="0"/>
              <a:t>Ethan Allen </a:t>
            </a:r>
            <a:r>
              <a:rPr lang="en-US" sz="1200" dirty="0"/>
              <a:t>capture Fort Ticonderoga from the British. </a:t>
            </a:r>
          </a:p>
          <a:p>
            <a:endParaRPr lang="en-US" sz="1200" dirty="0"/>
          </a:p>
          <a:p>
            <a:r>
              <a:rPr lang="en-US" sz="1200" b="1" dirty="0" smtClean="0"/>
              <a:t>Second </a:t>
            </a:r>
            <a:r>
              <a:rPr lang="en-US" sz="1200" b="1" dirty="0"/>
              <a:t>Continental Congress </a:t>
            </a:r>
            <a:r>
              <a:rPr lang="en-US" sz="1200" dirty="0"/>
              <a:t>meets in Philadelphia (May 10) and appoints Washington Commander-in-Chief of the Continental Army (June 15). </a:t>
            </a:r>
          </a:p>
          <a:p>
            <a:endParaRPr lang="en-US" sz="1200" dirty="0"/>
          </a:p>
          <a:p>
            <a:r>
              <a:rPr lang="en-US" sz="1200" dirty="0" smtClean="0"/>
              <a:t>British </a:t>
            </a:r>
            <a:r>
              <a:rPr lang="en-US" sz="1200" dirty="0"/>
              <a:t>defeat colonial forces at the </a:t>
            </a:r>
            <a:r>
              <a:rPr lang="en-US" sz="1200" b="1" dirty="0"/>
              <a:t>Battle of Bunker Hill </a:t>
            </a:r>
            <a:r>
              <a:rPr lang="en-US" sz="1200" dirty="0"/>
              <a:t>(June 17). </a:t>
            </a:r>
          </a:p>
          <a:p>
            <a:r>
              <a:rPr lang="en-US" dirty="0"/>
              <a:t>	</a:t>
            </a:r>
          </a:p>
          <a:p>
            <a:r>
              <a:rPr lang="en-US" dirty="0"/>
              <a:t>	</a:t>
            </a:r>
          </a:p>
        </p:txBody>
      </p:sp>
      <p:sp>
        <p:nvSpPr>
          <p:cNvPr id="4" name="Rectangle 3"/>
          <p:cNvSpPr/>
          <p:nvPr/>
        </p:nvSpPr>
        <p:spPr>
          <a:xfrm>
            <a:off x="3352800" y="2920662"/>
            <a:ext cx="3200400" cy="1200329"/>
          </a:xfrm>
          <a:prstGeom prst="rect">
            <a:avLst/>
          </a:prstGeom>
        </p:spPr>
        <p:txBody>
          <a:bodyPr wrap="square">
            <a:spAutoFit/>
          </a:bodyPr>
          <a:lstStyle/>
          <a:p>
            <a:r>
              <a:rPr lang="en-US" sz="1200" dirty="0" smtClean="0"/>
              <a:t>David </a:t>
            </a:r>
            <a:r>
              <a:rPr lang="en-US" sz="1200" dirty="0"/>
              <a:t>Bushnell invents a one-man, hand-operated submarine, the “American Turtle.” </a:t>
            </a:r>
          </a:p>
          <a:p>
            <a:endParaRPr lang="en-US" sz="1200" dirty="0"/>
          </a:p>
          <a:p>
            <a:r>
              <a:rPr lang="en-US" sz="1200" dirty="0" smtClean="0"/>
              <a:t>Colonies </a:t>
            </a:r>
            <a:r>
              <a:rPr lang="en-US" sz="1200" dirty="0"/>
              <a:t>are supplying nearly 15% of the world’s iron. </a:t>
            </a:r>
          </a:p>
          <a:p>
            <a:r>
              <a:rPr lang="en-US" sz="1200" dirty="0"/>
              <a:t>	</a:t>
            </a:r>
          </a:p>
        </p:txBody>
      </p:sp>
      <p:sp>
        <p:nvSpPr>
          <p:cNvPr id="6" name="Rectangle 5"/>
          <p:cNvSpPr/>
          <p:nvPr/>
        </p:nvSpPr>
        <p:spPr>
          <a:xfrm>
            <a:off x="6580909" y="1925597"/>
            <a:ext cx="2590800" cy="3600986"/>
          </a:xfrm>
          <a:prstGeom prst="rect">
            <a:avLst/>
          </a:prstGeom>
        </p:spPr>
        <p:txBody>
          <a:bodyPr wrap="square">
            <a:spAutoFit/>
          </a:bodyPr>
          <a:lstStyle/>
          <a:p>
            <a:r>
              <a:rPr lang="en-US" sz="1200" dirty="0" smtClean="0"/>
              <a:t>Postal </a:t>
            </a:r>
            <a:r>
              <a:rPr lang="en-US" sz="1200" dirty="0"/>
              <a:t>system is established by the Second continental Congress, and Franklin is appointed Postmaster General. </a:t>
            </a:r>
          </a:p>
          <a:p>
            <a:endParaRPr lang="en-US" sz="1200" dirty="0"/>
          </a:p>
          <a:p>
            <a:r>
              <a:rPr lang="en-US" sz="1200" dirty="0" smtClean="0"/>
              <a:t>“Yankee </a:t>
            </a:r>
            <a:r>
              <a:rPr lang="en-US" sz="1200" dirty="0"/>
              <a:t>Doodle” becomes popular as a rallying song with which to taunt the British. </a:t>
            </a:r>
          </a:p>
          <a:p>
            <a:endParaRPr lang="en-US" sz="1200" dirty="0"/>
          </a:p>
          <a:p>
            <a:r>
              <a:rPr lang="en-US" sz="1200" dirty="0" smtClean="0"/>
              <a:t>First </a:t>
            </a:r>
            <a:r>
              <a:rPr lang="en-US" sz="1200" dirty="0"/>
              <a:t>abolition society, the Society for the Relief of Free Negroes Unlawfully Held in </a:t>
            </a:r>
          </a:p>
          <a:p>
            <a:r>
              <a:rPr lang="en-US" sz="1200" dirty="0"/>
              <a:t>Bondage, is organized in Philadelphia by Franklin and Benjamin Rush, physician and political leader. </a:t>
            </a:r>
          </a:p>
          <a:p>
            <a:r>
              <a:rPr lang="en-US" sz="1200" dirty="0"/>
              <a:t>	</a:t>
            </a:r>
          </a:p>
          <a:p>
            <a:endParaRPr lang="en-US" dirty="0"/>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3810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524000"/>
            <a:ext cx="755073" cy="646331"/>
          </a:xfrm>
          <a:prstGeom prst="rect">
            <a:avLst/>
          </a:prstGeom>
        </p:spPr>
        <p:txBody>
          <a:bodyPr wrap="square">
            <a:spAutoFit/>
          </a:bodyPr>
          <a:lstStyle/>
          <a:p>
            <a:r>
              <a:rPr lang="en-US" b="1" dirty="0" smtClean="0"/>
              <a:t>1776 </a:t>
            </a:r>
            <a:r>
              <a:rPr lang="en-US" dirty="0"/>
              <a:t>	</a:t>
            </a:r>
          </a:p>
        </p:txBody>
      </p:sp>
      <p:sp>
        <p:nvSpPr>
          <p:cNvPr id="4" name="Rectangle 3"/>
          <p:cNvSpPr/>
          <p:nvPr/>
        </p:nvSpPr>
        <p:spPr>
          <a:xfrm>
            <a:off x="762000" y="609600"/>
            <a:ext cx="2590800" cy="3447098"/>
          </a:xfrm>
          <a:prstGeom prst="rect">
            <a:avLst/>
          </a:prstGeom>
        </p:spPr>
        <p:txBody>
          <a:bodyPr wrap="square">
            <a:spAutoFit/>
          </a:bodyPr>
          <a:lstStyle/>
          <a:p>
            <a:r>
              <a:rPr lang="en-US" sz="1000" dirty="0" smtClean="0"/>
              <a:t>British </a:t>
            </a:r>
            <a:r>
              <a:rPr lang="en-US" sz="1000" dirty="0"/>
              <a:t>forces evacuate Boston. </a:t>
            </a:r>
            <a:endParaRPr lang="en-US" sz="1000" dirty="0" smtClean="0"/>
          </a:p>
          <a:p>
            <a:endParaRPr lang="en-US" sz="1000" dirty="0"/>
          </a:p>
          <a:p>
            <a:r>
              <a:rPr lang="en-US" sz="1000" dirty="0" smtClean="0"/>
              <a:t>Congress </a:t>
            </a:r>
            <a:r>
              <a:rPr lang="en-US" sz="1000" dirty="0"/>
              <a:t>adopts a resolution made by Richard Henry Lee (June 7) advocating independence. Congress then adopts </a:t>
            </a:r>
            <a:r>
              <a:rPr lang="en-US" sz="1000" b="1" dirty="0"/>
              <a:t>the Declaration of Independence</a:t>
            </a:r>
            <a:r>
              <a:rPr lang="en-US" sz="1000" dirty="0"/>
              <a:t>, drafted by Thomas Jefferson </a:t>
            </a:r>
          </a:p>
          <a:p>
            <a:endParaRPr lang="en-US" sz="1000" dirty="0"/>
          </a:p>
          <a:p>
            <a:r>
              <a:rPr lang="en-US" sz="1000" dirty="0" smtClean="0"/>
              <a:t>General </a:t>
            </a:r>
            <a:r>
              <a:rPr lang="en-US" sz="1000" dirty="0"/>
              <a:t>William Howe leads British troops in the successful Battle of Long Island, captures New York City, and defeats the Continental Army at White Plains, N. Y. Washington retreats; he defeats Hessians (German soldiers hired by the British) at the Battle of Trenton, N. J. (December 26). </a:t>
            </a:r>
          </a:p>
          <a:p>
            <a:endParaRPr lang="en-US" sz="1000" dirty="0"/>
          </a:p>
          <a:p>
            <a:r>
              <a:rPr lang="en-US" sz="1000" dirty="0" smtClean="0"/>
              <a:t>British </a:t>
            </a:r>
            <a:r>
              <a:rPr lang="en-US" sz="1000" dirty="0"/>
              <a:t>hang, without trial, Nathan Hale as a spy. </a:t>
            </a:r>
          </a:p>
          <a:p>
            <a:endParaRPr lang="en-US" sz="1000" dirty="0"/>
          </a:p>
          <a:p>
            <a:r>
              <a:rPr lang="en-US" sz="1000" dirty="0" smtClean="0"/>
              <a:t>British </a:t>
            </a:r>
            <a:r>
              <a:rPr lang="en-US" sz="1000" dirty="0"/>
              <a:t>defeat small colonial fleet under Benedict Arnold on Lake Champlain. </a:t>
            </a:r>
          </a:p>
          <a:p>
            <a:r>
              <a:rPr lang="en-US" dirty="0"/>
              <a:t>	</a:t>
            </a:r>
          </a:p>
        </p:txBody>
      </p:sp>
      <p:sp>
        <p:nvSpPr>
          <p:cNvPr id="6" name="Rectangle 5"/>
          <p:cNvSpPr/>
          <p:nvPr/>
        </p:nvSpPr>
        <p:spPr>
          <a:xfrm>
            <a:off x="6553200" y="609600"/>
            <a:ext cx="2590800" cy="2492990"/>
          </a:xfrm>
          <a:prstGeom prst="rect">
            <a:avLst/>
          </a:prstGeom>
        </p:spPr>
        <p:txBody>
          <a:bodyPr wrap="square">
            <a:spAutoFit/>
          </a:bodyPr>
          <a:lstStyle/>
          <a:p>
            <a:r>
              <a:rPr lang="en-US" sz="1200" dirty="0" smtClean="0"/>
              <a:t>Thomas </a:t>
            </a:r>
            <a:r>
              <a:rPr lang="en-US" sz="1200" dirty="0"/>
              <a:t>Paine’s </a:t>
            </a:r>
            <a:r>
              <a:rPr lang="en-US" sz="1200" i="1" dirty="0"/>
              <a:t>Common Sense </a:t>
            </a:r>
            <a:r>
              <a:rPr lang="en-US" sz="1200" dirty="0"/>
              <a:t>is published and sells more than 100,000 copies in 3 months. It urges the end of the union with England. </a:t>
            </a:r>
            <a:endParaRPr lang="en-US" sz="1200" dirty="0" smtClean="0"/>
          </a:p>
          <a:p>
            <a:endParaRPr lang="en-US" sz="1200" dirty="0"/>
          </a:p>
          <a:p>
            <a:r>
              <a:rPr lang="en-US" sz="1200" dirty="0" smtClean="0"/>
              <a:t>Philip </a:t>
            </a:r>
            <a:r>
              <a:rPr lang="en-US" sz="1200" dirty="0"/>
              <a:t>Freneau, “Poet of the American Revolution,” writes biting satires against the British. </a:t>
            </a:r>
            <a:endParaRPr lang="en-US" sz="1200" dirty="0" smtClean="0"/>
          </a:p>
          <a:p>
            <a:endParaRPr lang="en-US" sz="1200" dirty="0"/>
          </a:p>
          <a:p>
            <a:r>
              <a:rPr lang="en-US" sz="1200" dirty="0" smtClean="0"/>
              <a:t>David </a:t>
            </a:r>
            <a:r>
              <a:rPr lang="en-US" sz="1200" dirty="0"/>
              <a:t>Bushnell unsuccessfully tries to sink a British warship by attaching time bombs to the hull. </a:t>
            </a:r>
          </a:p>
          <a:p>
            <a:r>
              <a:rPr lang="en-US" sz="1200" dirty="0"/>
              <a:t>	</a:t>
            </a:r>
          </a:p>
        </p:txBody>
      </p:sp>
      <p:sp>
        <p:nvSpPr>
          <p:cNvPr id="7" name="Rectangle 6"/>
          <p:cNvSpPr/>
          <p:nvPr/>
        </p:nvSpPr>
        <p:spPr>
          <a:xfrm>
            <a:off x="0" y="5105400"/>
            <a:ext cx="755073" cy="646331"/>
          </a:xfrm>
          <a:prstGeom prst="rect">
            <a:avLst/>
          </a:prstGeom>
        </p:spPr>
        <p:txBody>
          <a:bodyPr wrap="square">
            <a:spAutoFit/>
          </a:bodyPr>
          <a:lstStyle/>
          <a:p>
            <a:r>
              <a:rPr lang="en-US" b="1" dirty="0"/>
              <a:t>1777 </a:t>
            </a:r>
            <a:r>
              <a:rPr lang="en-US" dirty="0"/>
              <a:t>	</a:t>
            </a:r>
          </a:p>
        </p:txBody>
      </p:sp>
      <p:sp>
        <p:nvSpPr>
          <p:cNvPr id="10" name="Rectangle 9"/>
          <p:cNvSpPr/>
          <p:nvPr/>
        </p:nvSpPr>
        <p:spPr>
          <a:xfrm>
            <a:off x="755073" y="3766572"/>
            <a:ext cx="2750127" cy="3477875"/>
          </a:xfrm>
          <a:prstGeom prst="rect">
            <a:avLst/>
          </a:prstGeom>
        </p:spPr>
        <p:txBody>
          <a:bodyPr wrap="square">
            <a:spAutoFit/>
          </a:bodyPr>
          <a:lstStyle/>
          <a:p>
            <a:r>
              <a:rPr lang="en-US" sz="1000" dirty="0" smtClean="0"/>
              <a:t>Washington </a:t>
            </a:r>
            <a:r>
              <a:rPr lang="en-US" sz="1000" dirty="0"/>
              <a:t>defeats the British at the Battle of Princeton </a:t>
            </a:r>
            <a:endParaRPr lang="en-US" sz="1000" dirty="0" smtClean="0"/>
          </a:p>
          <a:p>
            <a:endParaRPr lang="en-US" sz="1000" dirty="0"/>
          </a:p>
          <a:p>
            <a:r>
              <a:rPr lang="en-US" sz="1000" dirty="0" smtClean="0"/>
              <a:t>British </a:t>
            </a:r>
            <a:r>
              <a:rPr lang="en-US" sz="1000" dirty="0"/>
              <a:t>forces under General John Burgoyne seize Fort Ticonderoga, but fail to capture Albany. Revolutionary forces surround and defeat Burgoyne at </a:t>
            </a:r>
            <a:r>
              <a:rPr lang="en-US" sz="1000" b="1" dirty="0"/>
              <a:t>the Battle of Saratoga </a:t>
            </a:r>
            <a:r>
              <a:rPr lang="en-US" sz="1000" dirty="0"/>
              <a:t>(October 7), ending the British plan to split the colonies along the Hudson River. Burgoyne surrenders his entire army to General Gates (October 17). </a:t>
            </a:r>
          </a:p>
          <a:p>
            <a:endParaRPr lang="en-US" sz="1000" dirty="0" smtClean="0"/>
          </a:p>
          <a:p>
            <a:r>
              <a:rPr lang="en-US" sz="1000" dirty="0" smtClean="0"/>
              <a:t>British </a:t>
            </a:r>
            <a:r>
              <a:rPr lang="en-US" sz="1000" dirty="0"/>
              <a:t>forces under General Howe defeat Washington’s forces at Brandywine and </a:t>
            </a:r>
          </a:p>
          <a:p>
            <a:r>
              <a:rPr lang="en-US" sz="1000" dirty="0" smtClean="0"/>
              <a:t>Germantown</a:t>
            </a:r>
            <a:r>
              <a:rPr lang="en-US" sz="1000" dirty="0"/>
              <a:t>, Pa. British control and occupy Philadelphia (September 27). Washington sets up winter quarters at Valley Forge, Pa. </a:t>
            </a:r>
          </a:p>
          <a:p>
            <a:endParaRPr lang="en-US" sz="1000" dirty="0" smtClean="0"/>
          </a:p>
          <a:p>
            <a:r>
              <a:rPr lang="en-US" sz="1000" dirty="0" smtClean="0"/>
              <a:t>Congress </a:t>
            </a:r>
            <a:r>
              <a:rPr lang="en-US" sz="1000" dirty="0"/>
              <a:t>adopts and sends to the states for ratification </a:t>
            </a:r>
            <a:r>
              <a:rPr lang="en-US" sz="1000" b="1" dirty="0"/>
              <a:t>the Articles of Confederation </a:t>
            </a:r>
            <a:r>
              <a:rPr lang="en-US" sz="1000" dirty="0"/>
              <a:t>and Perpetual Union. </a:t>
            </a:r>
          </a:p>
          <a:p>
            <a:r>
              <a:rPr lang="en-US" sz="1000" dirty="0"/>
              <a:t>	</a:t>
            </a:r>
          </a:p>
          <a:p>
            <a:r>
              <a:rPr lang="en-US" sz="1000" dirty="0"/>
              <a:t>	</a:t>
            </a:r>
          </a:p>
        </p:txBody>
      </p:sp>
      <p:sp>
        <p:nvSpPr>
          <p:cNvPr id="20" name="Rectangle 19"/>
          <p:cNvSpPr/>
          <p:nvPr/>
        </p:nvSpPr>
        <p:spPr>
          <a:xfrm>
            <a:off x="6553200" y="3858904"/>
            <a:ext cx="2743200" cy="2954655"/>
          </a:xfrm>
          <a:prstGeom prst="rect">
            <a:avLst/>
          </a:prstGeom>
        </p:spPr>
        <p:txBody>
          <a:bodyPr wrap="square">
            <a:spAutoFit/>
          </a:bodyPr>
          <a:lstStyle/>
          <a:p>
            <a:r>
              <a:rPr lang="en-US" sz="1200" dirty="0" smtClean="0"/>
              <a:t>Congress </a:t>
            </a:r>
            <a:r>
              <a:rPr lang="en-US" sz="1200" dirty="0"/>
              <a:t>specifies the design of the U. S. flag: “thirteen stripes alternate red and white…thirteen stars of white on a blue field.” </a:t>
            </a:r>
          </a:p>
          <a:p>
            <a:endParaRPr lang="en-US" sz="1200" dirty="0" smtClean="0"/>
          </a:p>
          <a:p>
            <a:r>
              <a:rPr lang="en-US" sz="1200" dirty="0" smtClean="0"/>
              <a:t>The </a:t>
            </a:r>
            <a:r>
              <a:rPr lang="en-US" sz="1200" dirty="0"/>
              <a:t>New Testament of the bible is published in English for the first time in America. </a:t>
            </a:r>
          </a:p>
          <a:p>
            <a:endParaRPr lang="en-US" sz="1200" dirty="0" smtClean="0"/>
          </a:p>
          <a:p>
            <a:r>
              <a:rPr lang="en-US" sz="1200" dirty="0" smtClean="0"/>
              <a:t>Washington </a:t>
            </a:r>
            <a:r>
              <a:rPr lang="en-US" sz="1200" dirty="0"/>
              <a:t>orders his soldiers to be inoculated against smallpox. California’s oldest building still in existence, the chapel of the San Juan Capistrano mission, is built.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6927" y="362634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240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6927" y="1524000"/>
            <a:ext cx="768927" cy="646331"/>
          </a:xfrm>
          <a:prstGeom prst="rect">
            <a:avLst/>
          </a:prstGeom>
        </p:spPr>
        <p:txBody>
          <a:bodyPr wrap="square">
            <a:spAutoFit/>
          </a:bodyPr>
          <a:lstStyle/>
          <a:p>
            <a:r>
              <a:rPr lang="en-US" b="1" dirty="0"/>
              <a:t>1778 </a:t>
            </a:r>
            <a:r>
              <a:rPr lang="en-US" dirty="0"/>
              <a:t>	</a:t>
            </a:r>
          </a:p>
        </p:txBody>
      </p:sp>
      <p:sp>
        <p:nvSpPr>
          <p:cNvPr id="3" name="Rectangle 2"/>
          <p:cNvSpPr/>
          <p:nvPr/>
        </p:nvSpPr>
        <p:spPr>
          <a:xfrm>
            <a:off x="762000" y="609600"/>
            <a:ext cx="2590800" cy="3216265"/>
          </a:xfrm>
          <a:prstGeom prst="rect">
            <a:avLst/>
          </a:prstGeom>
        </p:spPr>
        <p:txBody>
          <a:bodyPr wrap="square">
            <a:spAutoFit/>
          </a:bodyPr>
          <a:lstStyle/>
          <a:p>
            <a:r>
              <a:rPr lang="en-US" sz="1200" dirty="0" smtClean="0"/>
              <a:t>Congress </a:t>
            </a:r>
            <a:r>
              <a:rPr lang="en-US" sz="1200" dirty="0"/>
              <a:t>ratifies treaty of alliance with France and rejects British peace offer. British evacuate Philadelphia, fearing blockade by French fleet. </a:t>
            </a:r>
          </a:p>
          <a:p>
            <a:endParaRPr lang="en-US" sz="1200" dirty="0" smtClean="0"/>
          </a:p>
          <a:p>
            <a:r>
              <a:rPr lang="en-US" sz="1200" b="1" i="1" dirty="0" smtClean="0"/>
              <a:t>Baron </a:t>
            </a:r>
            <a:r>
              <a:rPr lang="en-US" sz="1200" b="1" i="1" dirty="0"/>
              <a:t>Friedrich von Steuben </a:t>
            </a:r>
            <a:r>
              <a:rPr lang="en-US" sz="1200" dirty="0"/>
              <a:t>and </a:t>
            </a:r>
            <a:r>
              <a:rPr lang="en-US" sz="1200" b="1" i="1" dirty="0"/>
              <a:t>Marquis de Lafayette</a:t>
            </a:r>
            <a:r>
              <a:rPr lang="en-US" sz="1200" dirty="0"/>
              <a:t> help Washington train Continental Army. </a:t>
            </a:r>
          </a:p>
          <a:p>
            <a:endParaRPr lang="en-US" sz="1200" dirty="0"/>
          </a:p>
          <a:p>
            <a:r>
              <a:rPr lang="en-US" sz="1200" dirty="0" smtClean="0"/>
              <a:t> </a:t>
            </a:r>
            <a:r>
              <a:rPr lang="en-US" sz="1200" dirty="0"/>
              <a:t>Washington defeats British at the Battle of Monmouth, N. J. British capture Savannah, Ga. </a:t>
            </a:r>
          </a:p>
          <a:p>
            <a:endParaRPr lang="en-US" sz="1200" dirty="0" smtClean="0"/>
          </a:p>
          <a:p>
            <a:r>
              <a:rPr lang="en-US" sz="1200" dirty="0" smtClean="0"/>
              <a:t>British </a:t>
            </a:r>
            <a:r>
              <a:rPr lang="en-US" sz="1200" dirty="0"/>
              <a:t>Tories and Indians massacre inhabitants of Wyoming Valley, Pa., and Cherry Valley, N. Y. </a:t>
            </a:r>
          </a:p>
          <a:p>
            <a:r>
              <a:rPr lang="en-US" sz="1100" dirty="0"/>
              <a:t>	</a:t>
            </a:r>
          </a:p>
        </p:txBody>
      </p:sp>
      <p:sp>
        <p:nvSpPr>
          <p:cNvPr id="4" name="Rectangle 3"/>
          <p:cNvSpPr/>
          <p:nvPr/>
        </p:nvSpPr>
        <p:spPr>
          <a:xfrm>
            <a:off x="0" y="4431268"/>
            <a:ext cx="762000" cy="646331"/>
          </a:xfrm>
          <a:prstGeom prst="rect">
            <a:avLst/>
          </a:prstGeom>
        </p:spPr>
        <p:txBody>
          <a:bodyPr wrap="square">
            <a:spAutoFit/>
          </a:bodyPr>
          <a:lstStyle/>
          <a:p>
            <a:r>
              <a:rPr lang="en-US" b="1" dirty="0"/>
              <a:t>1779 </a:t>
            </a:r>
            <a:r>
              <a:rPr lang="en-US" dirty="0"/>
              <a:t>	</a:t>
            </a:r>
          </a:p>
        </p:txBody>
      </p:sp>
      <p:sp>
        <p:nvSpPr>
          <p:cNvPr id="6" name="Rectangle 5"/>
          <p:cNvSpPr/>
          <p:nvPr/>
        </p:nvSpPr>
        <p:spPr>
          <a:xfrm>
            <a:off x="762000" y="3612491"/>
            <a:ext cx="2590800" cy="3231654"/>
          </a:xfrm>
          <a:prstGeom prst="rect">
            <a:avLst/>
          </a:prstGeom>
        </p:spPr>
        <p:txBody>
          <a:bodyPr wrap="square">
            <a:spAutoFit/>
          </a:bodyPr>
          <a:lstStyle/>
          <a:p>
            <a:r>
              <a:rPr lang="en-US" sz="1200" dirty="0" smtClean="0"/>
              <a:t>Virginians </a:t>
            </a:r>
            <a:r>
              <a:rPr lang="en-US" sz="1200" dirty="0"/>
              <a:t>under </a:t>
            </a:r>
            <a:r>
              <a:rPr lang="en-US" sz="1200" b="1" i="1" dirty="0"/>
              <a:t>George Rogers Clark </a:t>
            </a:r>
            <a:r>
              <a:rPr lang="en-US" sz="1200" dirty="0"/>
              <a:t>complete their conquest of the Old Northwest, capturing Vincennes, Ind. </a:t>
            </a:r>
          </a:p>
          <a:p>
            <a:endParaRPr lang="en-US" sz="1200" dirty="0" smtClean="0"/>
          </a:p>
          <a:p>
            <a:r>
              <a:rPr lang="en-US" sz="1200" dirty="0" smtClean="0"/>
              <a:t>General </a:t>
            </a:r>
            <a:r>
              <a:rPr lang="en-US" sz="1200" dirty="0"/>
              <a:t>Anthony Wayne defeats the British at Stony Point, N. Y. </a:t>
            </a:r>
            <a:endParaRPr lang="en-US" sz="1200" dirty="0" smtClean="0"/>
          </a:p>
          <a:p>
            <a:endParaRPr lang="en-US" sz="1200" dirty="0"/>
          </a:p>
          <a:p>
            <a:r>
              <a:rPr lang="en-US" sz="1200" i="1" dirty="0" err="1" smtClean="0"/>
              <a:t>Bonhomme</a:t>
            </a:r>
            <a:r>
              <a:rPr lang="en-US" sz="1200" i="1" dirty="0" smtClean="0"/>
              <a:t> </a:t>
            </a:r>
            <a:r>
              <a:rPr lang="en-US" sz="1200" i="1" dirty="0"/>
              <a:t>Richard</a:t>
            </a:r>
            <a:r>
              <a:rPr lang="en-US" sz="1200" dirty="0"/>
              <a:t>, commanded by John Paul Jones, wins naval victory against British frigate </a:t>
            </a:r>
            <a:r>
              <a:rPr lang="en-US" sz="1200" i="1" dirty="0" err="1"/>
              <a:t>Serapis</a:t>
            </a:r>
            <a:r>
              <a:rPr lang="en-US" sz="1200" i="1" dirty="0"/>
              <a:t> </a:t>
            </a:r>
            <a:r>
              <a:rPr lang="en-US" sz="1200" dirty="0"/>
              <a:t>off the east coast of England. </a:t>
            </a:r>
          </a:p>
          <a:p>
            <a:endParaRPr lang="en-US" sz="1200" dirty="0" smtClean="0"/>
          </a:p>
          <a:p>
            <a:r>
              <a:rPr lang="en-US" sz="1200" dirty="0" smtClean="0"/>
              <a:t>French </a:t>
            </a:r>
            <a:r>
              <a:rPr lang="en-US" sz="1200" dirty="0"/>
              <a:t>and colonial land-sea forces fail to recapture Savannah, Ga. </a:t>
            </a:r>
          </a:p>
          <a:p>
            <a:endParaRPr lang="en-US" sz="1200" dirty="0" smtClean="0"/>
          </a:p>
          <a:p>
            <a:r>
              <a:rPr lang="en-US" sz="1200" dirty="0" smtClean="0"/>
              <a:t>Spain </a:t>
            </a:r>
            <a:r>
              <a:rPr lang="en-US" sz="1200" dirty="0"/>
              <a:t>enters the war against Britain. </a:t>
            </a:r>
          </a:p>
          <a:p>
            <a:r>
              <a:rPr lang="en-US" sz="1200" dirty="0"/>
              <a:t>	</a:t>
            </a:r>
          </a:p>
        </p:txBody>
      </p:sp>
      <p:sp>
        <p:nvSpPr>
          <p:cNvPr id="7" name="Rectangle 6"/>
          <p:cNvSpPr/>
          <p:nvPr/>
        </p:nvSpPr>
        <p:spPr>
          <a:xfrm>
            <a:off x="6518564" y="4015769"/>
            <a:ext cx="2625436" cy="2031325"/>
          </a:xfrm>
          <a:prstGeom prst="rect">
            <a:avLst/>
          </a:prstGeom>
        </p:spPr>
        <p:txBody>
          <a:bodyPr wrap="square">
            <a:spAutoFit/>
          </a:bodyPr>
          <a:lstStyle/>
          <a:p>
            <a:r>
              <a:rPr lang="en-US" sz="1200" dirty="0" smtClean="0"/>
              <a:t>Under </a:t>
            </a:r>
            <a:r>
              <a:rPr lang="en-US" sz="1200" dirty="0"/>
              <a:t>Thomas Jefferson, William and Mary College creates schools of medicine, law, and modern languages. The system allowing students to choose courses is introduced. </a:t>
            </a:r>
          </a:p>
          <a:p>
            <a:endParaRPr lang="en-US" sz="1200" dirty="0" smtClean="0"/>
          </a:p>
          <a:p>
            <a:r>
              <a:rPr lang="en-US" sz="1200" dirty="0" smtClean="0"/>
              <a:t>John </a:t>
            </a:r>
            <a:r>
              <a:rPr lang="en-US" sz="1200" dirty="0"/>
              <a:t>Murray establishes the First Universalist Congregation at Gloucester, Mass.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762000" cy="646331"/>
          </a:xfrm>
          <a:prstGeom prst="rect">
            <a:avLst/>
          </a:prstGeom>
        </p:spPr>
        <p:txBody>
          <a:bodyPr wrap="square">
            <a:spAutoFit/>
          </a:bodyPr>
          <a:lstStyle/>
          <a:p>
            <a:r>
              <a:rPr lang="en-US" b="1" dirty="0"/>
              <a:t>1780 </a:t>
            </a:r>
            <a:r>
              <a:rPr lang="en-US" dirty="0"/>
              <a:t>	</a:t>
            </a:r>
          </a:p>
        </p:txBody>
      </p:sp>
      <p:sp>
        <p:nvSpPr>
          <p:cNvPr id="3" name="Rectangle 2"/>
          <p:cNvSpPr/>
          <p:nvPr/>
        </p:nvSpPr>
        <p:spPr>
          <a:xfrm>
            <a:off x="762000" y="626239"/>
            <a:ext cx="2590800" cy="2492990"/>
          </a:xfrm>
          <a:prstGeom prst="rect">
            <a:avLst/>
          </a:prstGeom>
        </p:spPr>
        <p:txBody>
          <a:bodyPr wrap="square">
            <a:spAutoFit/>
          </a:bodyPr>
          <a:lstStyle/>
          <a:p>
            <a:r>
              <a:rPr lang="en-US" sz="1200" dirty="0" smtClean="0"/>
              <a:t>British </a:t>
            </a:r>
            <a:r>
              <a:rPr lang="en-US" sz="1200" dirty="0"/>
              <a:t>capture Charleston and overrun South Carolina. </a:t>
            </a:r>
            <a:endParaRPr lang="en-US" sz="1200" dirty="0" smtClean="0"/>
          </a:p>
          <a:p>
            <a:endParaRPr lang="en-US" sz="1200" dirty="0"/>
          </a:p>
          <a:p>
            <a:r>
              <a:rPr lang="en-US" sz="1200" dirty="0" smtClean="0"/>
              <a:t>Benedict </a:t>
            </a:r>
            <a:r>
              <a:rPr lang="en-US" sz="1200" dirty="0"/>
              <a:t>Arnold’s plot to surrender West Point to the British is discovered through the capture of a British spy. Arnold flees and joins the British, with whom he campaigns. </a:t>
            </a:r>
          </a:p>
          <a:p>
            <a:endParaRPr lang="en-US" sz="1200" dirty="0" smtClean="0"/>
          </a:p>
          <a:p>
            <a:r>
              <a:rPr lang="en-US" sz="1200" dirty="0" smtClean="0"/>
              <a:t>British </a:t>
            </a:r>
            <a:r>
              <a:rPr lang="en-US" sz="1200" dirty="0"/>
              <a:t>win the Battle of Camden, S. C. Colonial frontiersmen win the </a:t>
            </a:r>
            <a:r>
              <a:rPr lang="en-US" sz="1200" b="1" i="1" dirty="0"/>
              <a:t>Battle of </a:t>
            </a:r>
            <a:r>
              <a:rPr lang="en-US" sz="1200" b="1" i="1" dirty="0" smtClean="0"/>
              <a:t> Kings Mountain.</a:t>
            </a:r>
            <a:endParaRPr lang="en-US" sz="1200" b="1" i="1" dirty="0"/>
          </a:p>
          <a:p>
            <a:r>
              <a:rPr lang="en-US" sz="1200" dirty="0"/>
              <a:t>	</a:t>
            </a:r>
          </a:p>
        </p:txBody>
      </p:sp>
      <p:sp>
        <p:nvSpPr>
          <p:cNvPr id="4" name="Rectangle 3"/>
          <p:cNvSpPr/>
          <p:nvPr/>
        </p:nvSpPr>
        <p:spPr>
          <a:xfrm>
            <a:off x="6553200" y="956524"/>
            <a:ext cx="2590800" cy="2123658"/>
          </a:xfrm>
          <a:prstGeom prst="rect">
            <a:avLst/>
          </a:prstGeom>
        </p:spPr>
        <p:txBody>
          <a:bodyPr wrap="square">
            <a:spAutoFit/>
          </a:bodyPr>
          <a:lstStyle/>
          <a:p>
            <a:r>
              <a:rPr lang="en-US" sz="1200" dirty="0" smtClean="0"/>
              <a:t>The </a:t>
            </a:r>
            <a:r>
              <a:rPr lang="en-US" sz="1200" dirty="0"/>
              <a:t>American Academy of Arts and Sciences is organized in Boston</a:t>
            </a:r>
            <a:r>
              <a:rPr lang="en-US" sz="1200" dirty="0" smtClean="0"/>
              <a:t>.</a:t>
            </a:r>
          </a:p>
          <a:p>
            <a:r>
              <a:rPr lang="en-US" sz="1200" dirty="0" smtClean="0"/>
              <a:t> </a:t>
            </a:r>
            <a:endParaRPr lang="en-US" sz="1200" dirty="0"/>
          </a:p>
          <a:p>
            <a:r>
              <a:rPr lang="en-US" sz="1200" dirty="0" smtClean="0"/>
              <a:t>Philadelphia </a:t>
            </a:r>
            <a:r>
              <a:rPr lang="en-US" sz="1200" dirty="0"/>
              <a:t>Humane Society is established to teach first aid (reviving drowning victims). Franklin proposes mouth-to-mouth resuscitation. </a:t>
            </a:r>
          </a:p>
          <a:p>
            <a:endParaRPr lang="en-US" sz="1200" dirty="0" smtClean="0"/>
          </a:p>
          <a:p>
            <a:r>
              <a:rPr lang="en-US" sz="1200" b="1" dirty="0" smtClean="0"/>
              <a:t>U</a:t>
            </a:r>
            <a:r>
              <a:rPr lang="en-US" sz="1200" b="1" dirty="0"/>
              <a:t>. S. population is estimated at 2.7 million. </a:t>
            </a:r>
            <a:endParaRPr lang="en-US" sz="1200" dirty="0"/>
          </a:p>
          <a:p>
            <a:r>
              <a:rPr lang="en-US" sz="1200" dirty="0"/>
              <a:t>	</a:t>
            </a:r>
          </a:p>
        </p:txBody>
      </p:sp>
      <p:sp>
        <p:nvSpPr>
          <p:cNvPr id="6" name="Rectangle 5"/>
          <p:cNvSpPr/>
          <p:nvPr/>
        </p:nvSpPr>
        <p:spPr>
          <a:xfrm>
            <a:off x="8590" y="4310904"/>
            <a:ext cx="762000" cy="646331"/>
          </a:xfrm>
          <a:prstGeom prst="rect">
            <a:avLst/>
          </a:prstGeom>
        </p:spPr>
        <p:txBody>
          <a:bodyPr wrap="square">
            <a:spAutoFit/>
          </a:bodyPr>
          <a:lstStyle/>
          <a:p>
            <a:r>
              <a:rPr lang="en-US" b="1" dirty="0"/>
              <a:t>1781 </a:t>
            </a:r>
            <a:r>
              <a:rPr lang="en-US" dirty="0"/>
              <a:t>	</a:t>
            </a:r>
          </a:p>
        </p:txBody>
      </p:sp>
      <p:sp>
        <p:nvSpPr>
          <p:cNvPr id="7" name="Rectangle 6"/>
          <p:cNvSpPr/>
          <p:nvPr/>
        </p:nvSpPr>
        <p:spPr>
          <a:xfrm>
            <a:off x="727364" y="3193941"/>
            <a:ext cx="2625436" cy="2954655"/>
          </a:xfrm>
          <a:prstGeom prst="rect">
            <a:avLst/>
          </a:prstGeom>
        </p:spPr>
        <p:txBody>
          <a:bodyPr wrap="square">
            <a:spAutoFit/>
          </a:bodyPr>
          <a:lstStyle/>
          <a:p>
            <a:r>
              <a:rPr lang="en-US" sz="1200" dirty="0" smtClean="0"/>
              <a:t>Colonials </a:t>
            </a:r>
            <a:r>
              <a:rPr lang="en-US" sz="1200" dirty="0"/>
              <a:t>win the Battle of Cowpens, S. c., but lose at Guilford Court House, N. C. British suffer heavy losses. </a:t>
            </a:r>
          </a:p>
          <a:p>
            <a:endParaRPr lang="en-US" sz="1200" dirty="0" smtClean="0"/>
          </a:p>
          <a:p>
            <a:r>
              <a:rPr lang="en-US" sz="1200" dirty="0" smtClean="0"/>
              <a:t>French </a:t>
            </a:r>
            <a:r>
              <a:rPr lang="en-US" sz="1200" dirty="0"/>
              <a:t>fleet defeats British naval force at Hampton Roads and blockades the Chesapeake Bay. Revolutionary troops surround the British at </a:t>
            </a:r>
            <a:r>
              <a:rPr lang="en-US" sz="1200" b="1" i="1" dirty="0"/>
              <a:t>Yorktown</a:t>
            </a:r>
            <a:r>
              <a:rPr lang="en-US" sz="1200" dirty="0"/>
              <a:t>, Va. General Charles Cornwallis surrenders to Washington (October 19), ending hostilities of the American Revolution. </a:t>
            </a:r>
          </a:p>
          <a:p>
            <a:endParaRPr lang="en-US" sz="1200" dirty="0" smtClean="0"/>
          </a:p>
          <a:p>
            <a:r>
              <a:rPr lang="en-US" sz="1200" dirty="0" smtClean="0"/>
              <a:t>Articles </a:t>
            </a:r>
            <a:r>
              <a:rPr lang="en-US" sz="1200" dirty="0"/>
              <a:t>of Confederation and Perpetual Union are ratified. </a:t>
            </a:r>
          </a:p>
          <a:p>
            <a:r>
              <a:rPr lang="en-US" dirty="0"/>
              <a:t>	</a:t>
            </a:r>
          </a:p>
        </p:txBody>
      </p:sp>
      <p:sp>
        <p:nvSpPr>
          <p:cNvPr id="10" name="Rectangle 9"/>
          <p:cNvSpPr/>
          <p:nvPr/>
        </p:nvSpPr>
        <p:spPr>
          <a:xfrm>
            <a:off x="3352800" y="3810000"/>
            <a:ext cx="3200400" cy="1015663"/>
          </a:xfrm>
          <a:prstGeom prst="rect">
            <a:avLst/>
          </a:prstGeom>
        </p:spPr>
        <p:txBody>
          <a:bodyPr wrap="square">
            <a:spAutoFit/>
          </a:bodyPr>
          <a:lstStyle/>
          <a:p>
            <a:r>
              <a:rPr lang="en-US" sz="1200" dirty="0" smtClean="0"/>
              <a:t>Congress </a:t>
            </a:r>
            <a:r>
              <a:rPr lang="en-US" sz="1200" dirty="0"/>
              <a:t>charters Bank of North America. </a:t>
            </a:r>
          </a:p>
          <a:p>
            <a:endParaRPr lang="en-US" sz="1200" dirty="0" smtClean="0"/>
          </a:p>
          <a:p>
            <a:r>
              <a:rPr lang="en-US" sz="1200" dirty="0" smtClean="0"/>
              <a:t>Jeremiah </a:t>
            </a:r>
            <a:r>
              <a:rPr lang="en-US" sz="1200" dirty="0"/>
              <a:t>Wilkinson produces cold-cut iron nails from iron plate.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819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636" y="6553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447800"/>
            <a:ext cx="768927" cy="646331"/>
          </a:xfrm>
          <a:prstGeom prst="rect">
            <a:avLst/>
          </a:prstGeom>
        </p:spPr>
        <p:txBody>
          <a:bodyPr wrap="square">
            <a:spAutoFit/>
          </a:bodyPr>
          <a:lstStyle/>
          <a:p>
            <a:r>
              <a:rPr lang="en-US" b="1" dirty="0"/>
              <a:t>1782 </a:t>
            </a:r>
            <a:r>
              <a:rPr lang="en-US" dirty="0"/>
              <a:t>	</a:t>
            </a:r>
          </a:p>
        </p:txBody>
      </p:sp>
      <p:sp>
        <p:nvSpPr>
          <p:cNvPr id="3" name="Rectangle 2"/>
          <p:cNvSpPr/>
          <p:nvPr/>
        </p:nvSpPr>
        <p:spPr>
          <a:xfrm>
            <a:off x="762000" y="653811"/>
            <a:ext cx="2590800" cy="1938992"/>
          </a:xfrm>
          <a:prstGeom prst="rect">
            <a:avLst/>
          </a:prstGeom>
        </p:spPr>
        <p:txBody>
          <a:bodyPr wrap="square">
            <a:spAutoFit/>
          </a:bodyPr>
          <a:lstStyle/>
          <a:p>
            <a:r>
              <a:rPr lang="en-US" sz="1200" dirty="0" smtClean="0"/>
              <a:t>Benjamin </a:t>
            </a:r>
            <a:r>
              <a:rPr lang="en-US" sz="1200" dirty="0"/>
              <a:t>Franklin, John Adams, and John Jay negotiate peace treaty </a:t>
            </a:r>
            <a:r>
              <a:rPr lang="en-US" sz="1200" dirty="0" smtClean="0"/>
              <a:t>(Treaty of Paris) with </a:t>
            </a:r>
            <a:r>
              <a:rPr lang="en-US" sz="1200" dirty="0"/>
              <a:t>British in Paris. </a:t>
            </a:r>
          </a:p>
          <a:p>
            <a:endParaRPr lang="en-US" sz="1200" dirty="0" smtClean="0"/>
          </a:p>
          <a:p>
            <a:r>
              <a:rPr lang="en-US" sz="1200" dirty="0" smtClean="0"/>
              <a:t>British </a:t>
            </a:r>
            <a:r>
              <a:rPr lang="en-US" sz="1200" dirty="0"/>
              <a:t>troops evacuate Savannah, Ga., and Charleston, S. C. </a:t>
            </a:r>
          </a:p>
          <a:p>
            <a:endParaRPr lang="en-US" sz="1200" dirty="0" smtClean="0"/>
          </a:p>
          <a:p>
            <a:r>
              <a:rPr lang="en-US" sz="1200" dirty="0" smtClean="0"/>
              <a:t>Holland </a:t>
            </a:r>
            <a:r>
              <a:rPr lang="en-US" sz="1200" dirty="0"/>
              <a:t>recognizes U. S. </a:t>
            </a:r>
            <a:r>
              <a:rPr lang="en-US" sz="1200" dirty="0" smtClean="0"/>
              <a:t>independence</a:t>
            </a:r>
            <a:r>
              <a:rPr lang="en-US" sz="1200" dirty="0"/>
              <a:t>. </a:t>
            </a:r>
          </a:p>
          <a:p>
            <a:r>
              <a:rPr lang="en-US" sz="1200" dirty="0"/>
              <a:t>	</a:t>
            </a:r>
          </a:p>
        </p:txBody>
      </p:sp>
      <p:sp>
        <p:nvSpPr>
          <p:cNvPr id="4" name="Rectangle 3"/>
          <p:cNvSpPr/>
          <p:nvPr/>
        </p:nvSpPr>
        <p:spPr>
          <a:xfrm>
            <a:off x="6560127" y="612476"/>
            <a:ext cx="2583873" cy="2523768"/>
          </a:xfrm>
          <a:prstGeom prst="rect">
            <a:avLst/>
          </a:prstGeom>
        </p:spPr>
        <p:txBody>
          <a:bodyPr wrap="square">
            <a:spAutoFit/>
          </a:bodyPr>
          <a:lstStyle/>
          <a:p>
            <a:r>
              <a:rPr lang="en-US" sz="1000" dirty="0" smtClean="0"/>
              <a:t>J. </a:t>
            </a:r>
            <a:r>
              <a:rPr lang="en-US" sz="1000" dirty="0"/>
              <a:t>Hector St. John de Crevecoeur publishes </a:t>
            </a:r>
            <a:r>
              <a:rPr lang="en-US" sz="1000" i="1" dirty="0"/>
              <a:t>Letters From An American Farmer</a:t>
            </a:r>
            <a:r>
              <a:rPr lang="en-US" sz="1000" dirty="0"/>
              <a:t>, a series of 12 essays about his extensive travels in North America. </a:t>
            </a:r>
          </a:p>
          <a:p>
            <a:endParaRPr lang="en-US" sz="1000" dirty="0" smtClean="0"/>
          </a:p>
          <a:p>
            <a:r>
              <a:rPr lang="en-US" sz="1000" dirty="0" smtClean="0"/>
              <a:t>Robert </a:t>
            </a:r>
            <a:r>
              <a:rPr lang="en-US" sz="1000" dirty="0"/>
              <a:t>Aitken, printer, publishes the first complete English-language Bible in America. </a:t>
            </a:r>
          </a:p>
          <a:p>
            <a:endParaRPr lang="en-US" sz="1000" dirty="0" smtClean="0"/>
          </a:p>
          <a:p>
            <a:r>
              <a:rPr lang="en-US" sz="1000" dirty="0" smtClean="0"/>
              <a:t>Harvard </a:t>
            </a:r>
            <a:r>
              <a:rPr lang="en-US" sz="1000" dirty="0"/>
              <a:t>Medical School opens. </a:t>
            </a:r>
          </a:p>
          <a:p>
            <a:endParaRPr lang="en-US" sz="1000" dirty="0" smtClean="0"/>
          </a:p>
          <a:p>
            <a:r>
              <a:rPr lang="en-US" sz="1000" dirty="0" smtClean="0"/>
              <a:t>Great </a:t>
            </a:r>
            <a:r>
              <a:rPr lang="en-US" sz="1000" dirty="0"/>
              <a:t>seal of the United States is adopted. </a:t>
            </a:r>
          </a:p>
          <a:p>
            <a:endParaRPr lang="en-US" sz="1000" dirty="0" smtClean="0"/>
          </a:p>
          <a:p>
            <a:r>
              <a:rPr lang="en-US" sz="1000" dirty="0" smtClean="0"/>
              <a:t>Use </a:t>
            </a:r>
            <a:r>
              <a:rPr lang="en-US" sz="1000" dirty="0"/>
              <a:t>of the scarlet letter for adulterers in New England is discontinued </a:t>
            </a:r>
          </a:p>
          <a:p>
            <a:r>
              <a:rPr lang="en-US" dirty="0"/>
              <a:t>	</a:t>
            </a:r>
          </a:p>
        </p:txBody>
      </p:sp>
      <p:sp>
        <p:nvSpPr>
          <p:cNvPr id="6" name="Rectangle 5"/>
          <p:cNvSpPr/>
          <p:nvPr/>
        </p:nvSpPr>
        <p:spPr>
          <a:xfrm>
            <a:off x="0" y="3657600"/>
            <a:ext cx="762000" cy="646331"/>
          </a:xfrm>
          <a:prstGeom prst="rect">
            <a:avLst/>
          </a:prstGeom>
        </p:spPr>
        <p:txBody>
          <a:bodyPr wrap="square">
            <a:spAutoFit/>
          </a:bodyPr>
          <a:lstStyle/>
          <a:p>
            <a:r>
              <a:rPr lang="en-US" b="1" dirty="0"/>
              <a:t>1783 </a:t>
            </a:r>
            <a:r>
              <a:rPr lang="en-US" dirty="0"/>
              <a:t>	</a:t>
            </a:r>
          </a:p>
        </p:txBody>
      </p:sp>
      <p:sp>
        <p:nvSpPr>
          <p:cNvPr id="7" name="Rectangle 6"/>
          <p:cNvSpPr/>
          <p:nvPr/>
        </p:nvSpPr>
        <p:spPr>
          <a:xfrm>
            <a:off x="768927" y="2819400"/>
            <a:ext cx="2583873" cy="2492990"/>
          </a:xfrm>
          <a:prstGeom prst="rect">
            <a:avLst/>
          </a:prstGeom>
        </p:spPr>
        <p:txBody>
          <a:bodyPr wrap="square">
            <a:spAutoFit/>
          </a:bodyPr>
          <a:lstStyle/>
          <a:p>
            <a:r>
              <a:rPr lang="en-US" sz="1200" b="1" dirty="0" smtClean="0"/>
              <a:t>Treaty </a:t>
            </a:r>
            <a:r>
              <a:rPr lang="en-US" sz="1200" b="1" dirty="0"/>
              <a:t>of Paris </a:t>
            </a:r>
            <a:r>
              <a:rPr lang="en-US" sz="1200" dirty="0"/>
              <a:t>between Britain the U. S. ends American Revolution; Britain recognizes U. S. independence. </a:t>
            </a:r>
          </a:p>
          <a:p>
            <a:endParaRPr lang="en-US" sz="1200" dirty="0" smtClean="0"/>
          </a:p>
          <a:p>
            <a:r>
              <a:rPr lang="en-US" sz="1200" dirty="0" smtClean="0"/>
              <a:t> </a:t>
            </a:r>
            <a:r>
              <a:rPr lang="en-US" sz="1200" dirty="0"/>
              <a:t>British evacuate New York City. </a:t>
            </a:r>
          </a:p>
          <a:p>
            <a:r>
              <a:rPr lang="en-US" sz="1200" dirty="0" smtClean="0"/>
              <a:t/>
            </a:r>
            <a:br>
              <a:rPr lang="en-US" sz="1200" dirty="0" smtClean="0"/>
            </a:br>
            <a:r>
              <a:rPr lang="en-US" sz="1200" dirty="0" smtClean="0"/>
              <a:t>Continental </a:t>
            </a:r>
            <a:r>
              <a:rPr lang="en-US" sz="1200" dirty="0"/>
              <a:t>Army is disbanded; Washington resigns as Commander-in-Chief. </a:t>
            </a:r>
          </a:p>
          <a:p>
            <a:r>
              <a:rPr lang="en-US" sz="1200" dirty="0" smtClean="0"/>
              <a:t/>
            </a:r>
            <a:br>
              <a:rPr lang="en-US" sz="1200" dirty="0" smtClean="0"/>
            </a:br>
            <a:r>
              <a:rPr lang="en-US" sz="1200" dirty="0" smtClean="0"/>
              <a:t>U</a:t>
            </a:r>
            <a:r>
              <a:rPr lang="en-US" sz="1200" dirty="0"/>
              <a:t>. S. independence is recognized by Sweden, Denmark, Spain, and Russia </a:t>
            </a:r>
          </a:p>
          <a:p>
            <a:r>
              <a:rPr lang="en-US" sz="1200" dirty="0"/>
              <a:t>	</a:t>
            </a:r>
          </a:p>
        </p:txBody>
      </p:sp>
      <p:sp>
        <p:nvSpPr>
          <p:cNvPr id="10" name="Rectangle 9"/>
          <p:cNvSpPr/>
          <p:nvPr/>
        </p:nvSpPr>
        <p:spPr>
          <a:xfrm>
            <a:off x="6553200" y="2874014"/>
            <a:ext cx="2556164" cy="4031873"/>
          </a:xfrm>
          <a:prstGeom prst="rect">
            <a:avLst/>
          </a:prstGeom>
        </p:spPr>
        <p:txBody>
          <a:bodyPr wrap="square">
            <a:spAutoFit/>
          </a:bodyPr>
          <a:lstStyle/>
          <a:p>
            <a:r>
              <a:rPr lang="en-US" sz="1000" dirty="0" smtClean="0"/>
              <a:t>The </a:t>
            </a:r>
            <a:r>
              <a:rPr lang="en-US" sz="1000" dirty="0"/>
              <a:t>first daily newspaper in the U. S., the Pennsylvania </a:t>
            </a:r>
            <a:r>
              <a:rPr lang="en-US" sz="1000" i="1" dirty="0"/>
              <a:t>Evening Post</a:t>
            </a:r>
            <a:r>
              <a:rPr lang="en-US" sz="1000" dirty="0"/>
              <a:t>, begins publication. </a:t>
            </a:r>
          </a:p>
          <a:p>
            <a:endParaRPr lang="en-US" sz="1000" dirty="0" smtClean="0"/>
          </a:p>
          <a:p>
            <a:r>
              <a:rPr lang="en-US" sz="1000" dirty="0" smtClean="0"/>
              <a:t>Abel </a:t>
            </a:r>
            <a:r>
              <a:rPr lang="en-US" sz="1000" dirty="0"/>
              <a:t>Buell makes first map of the United States. </a:t>
            </a:r>
          </a:p>
          <a:p>
            <a:endParaRPr lang="en-US" sz="1000" dirty="0" smtClean="0"/>
          </a:p>
          <a:p>
            <a:r>
              <a:rPr lang="en-US" sz="1000" dirty="0" smtClean="0"/>
              <a:t>Josiah </a:t>
            </a:r>
            <a:r>
              <a:rPr lang="en-US" sz="1000" dirty="0"/>
              <a:t>Flagg, America’s first native-born dentist, opens practice in Boston. </a:t>
            </a:r>
          </a:p>
          <a:p>
            <a:endParaRPr lang="en-US" sz="1000" dirty="0" smtClean="0"/>
          </a:p>
          <a:p>
            <a:r>
              <a:rPr lang="en-US" sz="1000" dirty="0" smtClean="0"/>
              <a:t>Noah </a:t>
            </a:r>
            <a:r>
              <a:rPr lang="en-US" sz="1000" dirty="0"/>
              <a:t>Webster published </a:t>
            </a:r>
            <a:r>
              <a:rPr lang="en-US" sz="1000" i="1" dirty="0"/>
              <a:t>The American Spelling Book</a:t>
            </a:r>
            <a:r>
              <a:rPr lang="en-US" sz="1000" dirty="0"/>
              <a:t>. The work helps standardize spelling of American English. </a:t>
            </a:r>
          </a:p>
          <a:p>
            <a:endParaRPr lang="en-US" sz="1000" dirty="0" smtClean="0"/>
          </a:p>
          <a:p>
            <a:r>
              <a:rPr lang="en-US" sz="1000" b="1" dirty="0" smtClean="0"/>
              <a:t>Population </a:t>
            </a:r>
            <a:r>
              <a:rPr lang="en-US" sz="1000" b="1" dirty="0"/>
              <a:t>of the U. S. is estimated at 2.4 million</a:t>
            </a:r>
            <a:r>
              <a:rPr lang="en-US" sz="1000" dirty="0"/>
              <a:t>. Decrease is due mainly to war deaths and the departure of Loyalists during the Revolutionary War. </a:t>
            </a:r>
          </a:p>
          <a:p>
            <a:endParaRPr lang="en-US" sz="1000" dirty="0" smtClean="0"/>
          </a:p>
          <a:p>
            <a:r>
              <a:rPr lang="en-US" sz="1000" dirty="0" smtClean="0"/>
              <a:t>It </a:t>
            </a:r>
            <a:r>
              <a:rPr lang="en-US" sz="1000" dirty="0"/>
              <a:t>takes Thomas Jefferson five days to travel </a:t>
            </a:r>
          </a:p>
          <a:p>
            <a:r>
              <a:rPr lang="en-US" sz="1000" dirty="0" smtClean="0"/>
              <a:t>by </a:t>
            </a:r>
            <a:r>
              <a:rPr lang="en-US" sz="1000" dirty="0"/>
              <a:t>public transportation from Philadelphia to Baltimore, Md., a distance of about 90 miles. </a:t>
            </a:r>
          </a:p>
          <a:p>
            <a:r>
              <a:rPr lang="en-US" dirty="0"/>
              <a:t>	</a:t>
            </a:r>
          </a:p>
          <a:p>
            <a:endParaRPr lang="en-US" dirty="0"/>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762000" cy="646331"/>
          </a:xfrm>
          <a:prstGeom prst="rect">
            <a:avLst/>
          </a:prstGeom>
        </p:spPr>
        <p:txBody>
          <a:bodyPr wrap="square">
            <a:spAutoFit/>
          </a:bodyPr>
          <a:lstStyle/>
          <a:p>
            <a:r>
              <a:rPr lang="en-US" b="1" dirty="0"/>
              <a:t>1784 </a:t>
            </a:r>
            <a:r>
              <a:rPr lang="en-US" dirty="0"/>
              <a:t>	</a:t>
            </a:r>
          </a:p>
        </p:txBody>
      </p:sp>
      <p:sp>
        <p:nvSpPr>
          <p:cNvPr id="3" name="Rectangle 2"/>
          <p:cNvSpPr/>
          <p:nvPr/>
        </p:nvSpPr>
        <p:spPr>
          <a:xfrm>
            <a:off x="762000" y="626285"/>
            <a:ext cx="2590800" cy="2769989"/>
          </a:xfrm>
          <a:prstGeom prst="rect">
            <a:avLst/>
          </a:prstGeom>
        </p:spPr>
        <p:txBody>
          <a:bodyPr wrap="square">
            <a:spAutoFit/>
          </a:bodyPr>
          <a:lstStyle/>
          <a:p>
            <a:r>
              <a:rPr lang="en-US" sz="1200" dirty="0" smtClean="0"/>
              <a:t>Congress </a:t>
            </a:r>
            <a:r>
              <a:rPr lang="en-US" sz="1200" dirty="0"/>
              <a:t>adopts Jefferson’s plan for governing western lands. </a:t>
            </a:r>
          </a:p>
          <a:p>
            <a:endParaRPr lang="en-US" sz="1200" dirty="0" smtClean="0"/>
          </a:p>
          <a:p>
            <a:r>
              <a:rPr lang="en-US" sz="1200" dirty="0" smtClean="0"/>
              <a:t>North </a:t>
            </a:r>
            <a:r>
              <a:rPr lang="en-US" sz="1200" dirty="0"/>
              <a:t>Carolina cedes its western lands to the U. S. The state of Franklin (present-day east Tennessee) exists until 1888, when settlers accept renewed jurisdiction of North Carolina. </a:t>
            </a:r>
          </a:p>
          <a:p>
            <a:endParaRPr lang="en-US" sz="1200" dirty="0" smtClean="0"/>
          </a:p>
          <a:p>
            <a:r>
              <a:rPr lang="en-US" sz="1200" dirty="0" smtClean="0"/>
              <a:t>Congress</a:t>
            </a:r>
            <a:r>
              <a:rPr lang="en-US" sz="1200" dirty="0"/>
              <a:t>, with no power of taxation under the Articles of Confederation is unable to raise needed revenue. </a:t>
            </a:r>
          </a:p>
          <a:p>
            <a:r>
              <a:rPr lang="en-US" dirty="0"/>
              <a:t>	</a:t>
            </a:r>
          </a:p>
        </p:txBody>
      </p:sp>
      <p:sp>
        <p:nvSpPr>
          <p:cNvPr id="4" name="Rectangle 3"/>
          <p:cNvSpPr/>
          <p:nvPr/>
        </p:nvSpPr>
        <p:spPr>
          <a:xfrm>
            <a:off x="3352800" y="1014496"/>
            <a:ext cx="3200400" cy="738664"/>
          </a:xfrm>
          <a:prstGeom prst="rect">
            <a:avLst/>
          </a:prstGeom>
        </p:spPr>
        <p:txBody>
          <a:bodyPr wrap="square">
            <a:spAutoFit/>
          </a:bodyPr>
          <a:lstStyle/>
          <a:p>
            <a:r>
              <a:rPr lang="en-US" sz="1200" dirty="0" smtClean="0"/>
              <a:t>Oliver </a:t>
            </a:r>
            <a:r>
              <a:rPr lang="en-US" sz="1200" dirty="0"/>
              <a:t>Evans establishes an automatic production line in a flour mill near Philadelphia. </a:t>
            </a:r>
          </a:p>
          <a:p>
            <a:r>
              <a:rPr lang="en-US" dirty="0"/>
              <a:t>	</a:t>
            </a:r>
          </a:p>
        </p:txBody>
      </p:sp>
      <p:sp>
        <p:nvSpPr>
          <p:cNvPr id="6" name="Rectangle 5"/>
          <p:cNvSpPr/>
          <p:nvPr/>
        </p:nvSpPr>
        <p:spPr>
          <a:xfrm>
            <a:off x="6553200" y="609600"/>
            <a:ext cx="2590800" cy="2308324"/>
          </a:xfrm>
          <a:prstGeom prst="rect">
            <a:avLst/>
          </a:prstGeom>
        </p:spPr>
        <p:txBody>
          <a:bodyPr wrap="square">
            <a:spAutoFit/>
          </a:bodyPr>
          <a:lstStyle/>
          <a:p>
            <a:r>
              <a:rPr lang="en-US" sz="1200" dirty="0" smtClean="0"/>
              <a:t>Jefferson </a:t>
            </a:r>
            <a:r>
              <a:rPr lang="en-US" sz="1200" dirty="0"/>
              <a:t>published </a:t>
            </a:r>
            <a:r>
              <a:rPr lang="en-US" sz="1200" i="1" dirty="0"/>
              <a:t>Notes On Virginia</a:t>
            </a:r>
            <a:r>
              <a:rPr lang="en-US" sz="1200" dirty="0"/>
              <a:t>. </a:t>
            </a:r>
          </a:p>
          <a:p>
            <a:endParaRPr lang="de-DE" sz="1200" dirty="0" smtClean="0"/>
          </a:p>
          <a:p>
            <a:r>
              <a:rPr lang="de-DE" sz="1200" dirty="0" smtClean="0"/>
              <a:t>Franklin </a:t>
            </a:r>
            <a:r>
              <a:rPr lang="de-DE" sz="1200" dirty="0"/>
              <a:t>invents bifocal eyeglasses. </a:t>
            </a:r>
          </a:p>
          <a:p>
            <a:endParaRPr lang="en-US" sz="1200" dirty="0" smtClean="0"/>
          </a:p>
          <a:p>
            <a:r>
              <a:rPr lang="en-US" sz="1200" dirty="0" smtClean="0"/>
              <a:t>The </a:t>
            </a:r>
            <a:r>
              <a:rPr lang="en-US" sz="1200" dirty="0"/>
              <a:t>ship </a:t>
            </a:r>
            <a:r>
              <a:rPr lang="en-US" sz="1200" i="1" dirty="0"/>
              <a:t>Empress of China </a:t>
            </a:r>
            <a:r>
              <a:rPr lang="en-US" sz="1200" dirty="0"/>
              <a:t>sails to Canton, China. This trade route enables American commerce to recover from the British blockade of the Revolutionary War. Salem, Mass., becomes the center in New England for the China trade. </a:t>
            </a:r>
          </a:p>
          <a:p>
            <a:r>
              <a:rPr lang="en-US" sz="1200" dirty="0"/>
              <a:t>	</a:t>
            </a:r>
          </a:p>
        </p:txBody>
      </p:sp>
      <p:sp>
        <p:nvSpPr>
          <p:cNvPr id="7" name="Rectangle 6"/>
          <p:cNvSpPr/>
          <p:nvPr/>
        </p:nvSpPr>
        <p:spPr>
          <a:xfrm>
            <a:off x="0" y="4197926"/>
            <a:ext cx="762000" cy="646331"/>
          </a:xfrm>
          <a:prstGeom prst="rect">
            <a:avLst/>
          </a:prstGeom>
        </p:spPr>
        <p:txBody>
          <a:bodyPr wrap="square">
            <a:spAutoFit/>
          </a:bodyPr>
          <a:lstStyle/>
          <a:p>
            <a:r>
              <a:rPr lang="en-US" b="1" dirty="0"/>
              <a:t>1785 </a:t>
            </a:r>
            <a:r>
              <a:rPr lang="en-US" dirty="0"/>
              <a:t>	</a:t>
            </a:r>
          </a:p>
        </p:txBody>
      </p:sp>
      <p:sp>
        <p:nvSpPr>
          <p:cNvPr id="10" name="Rectangle 9"/>
          <p:cNvSpPr/>
          <p:nvPr/>
        </p:nvSpPr>
        <p:spPr>
          <a:xfrm>
            <a:off x="762000" y="3203368"/>
            <a:ext cx="2590800" cy="3585597"/>
          </a:xfrm>
          <a:prstGeom prst="rect">
            <a:avLst/>
          </a:prstGeom>
        </p:spPr>
        <p:txBody>
          <a:bodyPr wrap="square">
            <a:spAutoFit/>
          </a:bodyPr>
          <a:lstStyle/>
          <a:p>
            <a:r>
              <a:rPr lang="en-US" sz="1200" dirty="0" smtClean="0"/>
              <a:t>U</a:t>
            </a:r>
            <a:r>
              <a:rPr lang="en-US" sz="1200" dirty="0"/>
              <a:t>. S. and Spain argue over navigation rights on the Mississippi River and the boundaries of Florida (returned to Spain by Britain in 1783). </a:t>
            </a:r>
          </a:p>
          <a:p>
            <a:endParaRPr lang="en-US" sz="1200" dirty="0" smtClean="0"/>
          </a:p>
          <a:p>
            <a:r>
              <a:rPr lang="en-US" sz="1200" dirty="0" smtClean="0"/>
              <a:t>U</a:t>
            </a:r>
            <a:r>
              <a:rPr lang="en-US" sz="1200" dirty="0"/>
              <a:t>. S. and Prussia sign treat of commerce and friendship. </a:t>
            </a:r>
          </a:p>
          <a:p>
            <a:endParaRPr lang="en-US" sz="1200" dirty="0" smtClean="0"/>
          </a:p>
          <a:p>
            <a:r>
              <a:rPr lang="en-US" sz="1200" dirty="0" smtClean="0"/>
              <a:t>Thomas </a:t>
            </a:r>
            <a:r>
              <a:rPr lang="en-US" sz="1200" dirty="0"/>
              <a:t>Jefferson becomes Minister to France; John Adams to Great Britain. </a:t>
            </a:r>
          </a:p>
          <a:p>
            <a:endParaRPr lang="en-US" sz="1200" dirty="0" smtClean="0"/>
          </a:p>
          <a:p>
            <a:r>
              <a:rPr lang="en-US" sz="1200" dirty="0" smtClean="0"/>
              <a:t>Congress </a:t>
            </a:r>
            <a:r>
              <a:rPr lang="en-US" sz="1200" dirty="0"/>
              <a:t>enacts a land ordinance that provides that a section of each township in the Western Reserve (northeast Ohio) be set aside for the support of public schools. </a:t>
            </a:r>
          </a:p>
          <a:p>
            <a:endParaRPr lang="en-US" sz="1200" dirty="0" smtClean="0"/>
          </a:p>
          <a:p>
            <a:r>
              <a:rPr lang="en-US" sz="1200" dirty="0" smtClean="0"/>
              <a:t>Mt</a:t>
            </a:r>
            <a:r>
              <a:rPr lang="en-US" sz="1200" dirty="0"/>
              <a:t>. Vernon conference. </a:t>
            </a:r>
          </a:p>
          <a:p>
            <a:r>
              <a:rPr lang="en-US" sz="1100" dirty="0"/>
              <a:t>	</a:t>
            </a:r>
          </a:p>
        </p:txBody>
      </p:sp>
      <p:sp>
        <p:nvSpPr>
          <p:cNvPr id="20" name="Rectangle 19"/>
          <p:cNvSpPr/>
          <p:nvPr/>
        </p:nvSpPr>
        <p:spPr>
          <a:xfrm>
            <a:off x="6546273" y="3366929"/>
            <a:ext cx="2597727" cy="2400657"/>
          </a:xfrm>
          <a:prstGeom prst="rect">
            <a:avLst/>
          </a:prstGeom>
        </p:spPr>
        <p:txBody>
          <a:bodyPr wrap="square">
            <a:spAutoFit/>
          </a:bodyPr>
          <a:lstStyle/>
          <a:p>
            <a:r>
              <a:rPr lang="en-US" sz="1200" dirty="0" smtClean="0"/>
              <a:t>First </a:t>
            </a:r>
            <a:r>
              <a:rPr lang="en-US" sz="1200" dirty="0"/>
              <a:t>American edition of </a:t>
            </a:r>
            <a:r>
              <a:rPr lang="en-US" sz="1200" i="1" dirty="0"/>
              <a:t>Mother Goose Rhymes </a:t>
            </a:r>
            <a:r>
              <a:rPr lang="en-US" sz="1200" dirty="0"/>
              <a:t>is published by Isaiah Thomas. </a:t>
            </a:r>
          </a:p>
          <a:p>
            <a:endParaRPr lang="en-US" sz="1200" dirty="0" smtClean="0"/>
          </a:p>
          <a:p>
            <a:r>
              <a:rPr lang="en-US" sz="1200" dirty="0" smtClean="0"/>
              <a:t>John </a:t>
            </a:r>
            <a:r>
              <a:rPr lang="en-US" sz="1200" dirty="0"/>
              <a:t>Greenwood, George Washington’s dentist, begins using porcelain for false teeth. </a:t>
            </a:r>
          </a:p>
          <a:p>
            <a:endParaRPr lang="en-US" sz="1200" dirty="0" smtClean="0"/>
          </a:p>
          <a:p>
            <a:r>
              <a:rPr lang="en-US" sz="1200" dirty="0" smtClean="0"/>
              <a:t>Regular </a:t>
            </a:r>
            <a:r>
              <a:rPr lang="en-US" sz="1200" dirty="0"/>
              <a:t>stagecoach routs linking New York City, Boston, and Philadelphia begin operation.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3962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2170331"/>
            <a:ext cx="762000" cy="646331"/>
          </a:xfrm>
          <a:prstGeom prst="rect">
            <a:avLst/>
          </a:prstGeom>
        </p:spPr>
        <p:txBody>
          <a:bodyPr wrap="square">
            <a:spAutoFit/>
          </a:bodyPr>
          <a:lstStyle/>
          <a:p>
            <a:r>
              <a:rPr lang="en-US" b="1" dirty="0"/>
              <a:t>1786 </a:t>
            </a:r>
            <a:r>
              <a:rPr lang="en-US" dirty="0"/>
              <a:t>	</a:t>
            </a:r>
          </a:p>
        </p:txBody>
      </p:sp>
      <p:sp>
        <p:nvSpPr>
          <p:cNvPr id="3" name="Rectangle 2"/>
          <p:cNvSpPr/>
          <p:nvPr/>
        </p:nvSpPr>
        <p:spPr>
          <a:xfrm>
            <a:off x="762000" y="581891"/>
            <a:ext cx="2590800" cy="3924151"/>
          </a:xfrm>
          <a:prstGeom prst="rect">
            <a:avLst/>
          </a:prstGeom>
        </p:spPr>
        <p:txBody>
          <a:bodyPr wrap="square">
            <a:spAutoFit/>
          </a:bodyPr>
          <a:lstStyle/>
          <a:p>
            <a:r>
              <a:rPr lang="en-US" sz="1050" dirty="0" smtClean="0"/>
              <a:t>Britain </a:t>
            </a:r>
            <a:r>
              <a:rPr lang="en-US" sz="1050" dirty="0"/>
              <a:t>tells U. S. it will not evacuate Great Lakes region until U. S. debts to Britain are paid. </a:t>
            </a:r>
          </a:p>
          <a:p>
            <a:endParaRPr lang="en-US" sz="1050" dirty="0" smtClean="0"/>
          </a:p>
          <a:p>
            <a:r>
              <a:rPr lang="en-US" sz="1050" dirty="0" smtClean="0"/>
              <a:t>Barbary </a:t>
            </a:r>
            <a:r>
              <a:rPr lang="en-US" sz="1050" dirty="0"/>
              <a:t>pirates raid U. S. ships in the Mediterranean Sea. </a:t>
            </a:r>
          </a:p>
          <a:p>
            <a:endParaRPr lang="en-US" sz="1050" dirty="0" smtClean="0"/>
          </a:p>
          <a:p>
            <a:r>
              <a:rPr lang="en-US" sz="1050" dirty="0" smtClean="0"/>
              <a:t>Debt-ridden </a:t>
            </a:r>
            <a:r>
              <a:rPr lang="en-US" sz="1050" dirty="0"/>
              <a:t>farmers in western Massachusetts, led by Daniel Shays, revolt against the state government, protesting high taxes, shortage of money, and insistent creditors. </a:t>
            </a:r>
            <a:r>
              <a:rPr lang="en-US" sz="1050" b="1" dirty="0"/>
              <a:t>Shay’s Rebellion </a:t>
            </a:r>
            <a:r>
              <a:rPr lang="en-US" sz="1050" dirty="0"/>
              <a:t>is crushed (1787). </a:t>
            </a:r>
          </a:p>
          <a:p>
            <a:endParaRPr lang="en-US" sz="1050" dirty="0" smtClean="0"/>
          </a:p>
          <a:p>
            <a:r>
              <a:rPr lang="en-US" sz="1050" b="1" dirty="0" smtClean="0"/>
              <a:t>Annapolis </a:t>
            </a:r>
            <a:r>
              <a:rPr lang="en-US" sz="1050" b="1" dirty="0"/>
              <a:t>Convention. </a:t>
            </a:r>
            <a:r>
              <a:rPr lang="en-US" sz="1050" dirty="0"/>
              <a:t>Representatives of 5 </a:t>
            </a:r>
          </a:p>
          <a:p>
            <a:r>
              <a:rPr lang="en-US" sz="1050" dirty="0" smtClean="0"/>
              <a:t>states </a:t>
            </a:r>
            <a:r>
              <a:rPr lang="en-US" sz="1050" dirty="0"/>
              <a:t>meet at Annapolis, Md., in September. Invitations are sent to all of the states to send delegates to meet in Philadelphia in May the following year to discuss amending the Articles of confederation. </a:t>
            </a:r>
          </a:p>
          <a:p>
            <a:r>
              <a:rPr lang="en-US" sz="1050" dirty="0"/>
              <a:t>	</a:t>
            </a:r>
          </a:p>
          <a:p>
            <a:r>
              <a:rPr lang="en-US" dirty="0"/>
              <a:t>	</a:t>
            </a:r>
          </a:p>
        </p:txBody>
      </p:sp>
      <p:sp>
        <p:nvSpPr>
          <p:cNvPr id="4" name="Rectangle 3"/>
          <p:cNvSpPr/>
          <p:nvPr/>
        </p:nvSpPr>
        <p:spPr>
          <a:xfrm>
            <a:off x="6553200" y="612293"/>
            <a:ext cx="2590800" cy="1846659"/>
          </a:xfrm>
          <a:prstGeom prst="rect">
            <a:avLst/>
          </a:prstGeom>
        </p:spPr>
        <p:txBody>
          <a:bodyPr wrap="square">
            <a:spAutoFit/>
          </a:bodyPr>
          <a:lstStyle/>
          <a:p>
            <a:r>
              <a:rPr lang="en-US" sz="1200" dirty="0" smtClean="0"/>
              <a:t>First </a:t>
            </a:r>
            <a:r>
              <a:rPr lang="en-US" sz="1200" dirty="0"/>
              <a:t>Ice cream is made commercially in New York City. </a:t>
            </a:r>
          </a:p>
          <a:p>
            <a:endParaRPr lang="en-US" sz="1200" dirty="0" smtClean="0"/>
          </a:p>
          <a:p>
            <a:r>
              <a:rPr lang="en-US" sz="1200" dirty="0" smtClean="0"/>
              <a:t> </a:t>
            </a:r>
            <a:r>
              <a:rPr lang="en-US" sz="1200" dirty="0"/>
              <a:t>A “golf club” is established at Charleston, S. C. </a:t>
            </a:r>
          </a:p>
          <a:p>
            <a:endParaRPr lang="en-US" sz="1200" dirty="0" smtClean="0"/>
          </a:p>
          <a:p>
            <a:r>
              <a:rPr lang="en-US" sz="1200" dirty="0" smtClean="0"/>
              <a:t>Physician </a:t>
            </a:r>
            <a:r>
              <a:rPr lang="en-US" sz="1200" dirty="0"/>
              <a:t>Benjamin Rush suggests that some illnesses may be psychosomatic. </a:t>
            </a:r>
          </a:p>
          <a:p>
            <a:r>
              <a:rPr lang="en-US" dirty="0"/>
              <a:t>	</a:t>
            </a:r>
          </a:p>
        </p:txBody>
      </p:sp>
      <p:sp>
        <p:nvSpPr>
          <p:cNvPr id="6" name="Rectangle 5"/>
          <p:cNvSpPr/>
          <p:nvPr/>
        </p:nvSpPr>
        <p:spPr>
          <a:xfrm>
            <a:off x="-6927" y="5181600"/>
            <a:ext cx="768927" cy="646331"/>
          </a:xfrm>
          <a:prstGeom prst="rect">
            <a:avLst/>
          </a:prstGeom>
        </p:spPr>
        <p:txBody>
          <a:bodyPr wrap="square">
            <a:spAutoFit/>
          </a:bodyPr>
          <a:lstStyle/>
          <a:p>
            <a:r>
              <a:rPr lang="en-US" b="1" dirty="0"/>
              <a:t>1787 </a:t>
            </a:r>
            <a:r>
              <a:rPr lang="en-US" dirty="0"/>
              <a:t>	</a:t>
            </a:r>
          </a:p>
        </p:txBody>
      </p:sp>
      <p:sp>
        <p:nvSpPr>
          <p:cNvPr id="7" name="Rectangle 6"/>
          <p:cNvSpPr/>
          <p:nvPr/>
        </p:nvSpPr>
        <p:spPr>
          <a:xfrm>
            <a:off x="762000" y="3962400"/>
            <a:ext cx="2590800" cy="3139321"/>
          </a:xfrm>
          <a:prstGeom prst="rect">
            <a:avLst/>
          </a:prstGeom>
        </p:spPr>
        <p:txBody>
          <a:bodyPr wrap="square">
            <a:spAutoFit/>
          </a:bodyPr>
          <a:lstStyle/>
          <a:p>
            <a:r>
              <a:rPr lang="en-US" sz="1200" dirty="0" smtClean="0"/>
              <a:t>Congress </a:t>
            </a:r>
            <a:r>
              <a:rPr lang="en-US" sz="1200" dirty="0"/>
              <a:t>enacts </a:t>
            </a:r>
            <a:r>
              <a:rPr lang="en-US" sz="1200" b="1" dirty="0"/>
              <a:t>Northwest Ordinance</a:t>
            </a:r>
            <a:r>
              <a:rPr lang="en-US" sz="1200" dirty="0"/>
              <a:t>, providing for government for the Northwest Territory east of the Mississippi River and north of the Ohio. Territory is to be divided into three to five states when population is large enough. </a:t>
            </a:r>
          </a:p>
          <a:p>
            <a:endParaRPr lang="en-US" sz="1200" dirty="0" smtClean="0"/>
          </a:p>
          <a:p>
            <a:r>
              <a:rPr lang="en-US" sz="1200" dirty="0" smtClean="0"/>
              <a:t>Congress </a:t>
            </a:r>
            <a:r>
              <a:rPr lang="en-US" sz="1200" dirty="0"/>
              <a:t>calls for Constitutional convention to meet in Philadelphia on May 5. Delegates draft and sign the Constitution of the United States (September 17), which is sent to the states for ratification. Delaware, Pennsylvania, and New Jersey ratify it. </a:t>
            </a:r>
          </a:p>
          <a:p>
            <a:r>
              <a:rPr lang="en-US" dirty="0"/>
              <a:t>	</a:t>
            </a:r>
          </a:p>
        </p:txBody>
      </p:sp>
      <p:sp>
        <p:nvSpPr>
          <p:cNvPr id="10" name="Rectangle 9"/>
          <p:cNvSpPr/>
          <p:nvPr/>
        </p:nvSpPr>
        <p:spPr>
          <a:xfrm>
            <a:off x="3366655" y="3965139"/>
            <a:ext cx="3186545" cy="1938992"/>
          </a:xfrm>
          <a:prstGeom prst="rect">
            <a:avLst/>
          </a:prstGeom>
        </p:spPr>
        <p:txBody>
          <a:bodyPr wrap="square">
            <a:spAutoFit/>
          </a:bodyPr>
          <a:lstStyle/>
          <a:p>
            <a:r>
              <a:rPr lang="en-US" sz="1200" dirty="0" smtClean="0"/>
              <a:t>John </a:t>
            </a:r>
            <a:r>
              <a:rPr lang="en-US" sz="1200" dirty="0"/>
              <a:t>Fitch launches first American steamboat on the Delaware River. </a:t>
            </a:r>
          </a:p>
          <a:p>
            <a:endParaRPr lang="en-US" sz="1200" dirty="0"/>
          </a:p>
          <a:p>
            <a:r>
              <a:rPr lang="en-US" sz="1200" dirty="0" smtClean="0"/>
              <a:t>First </a:t>
            </a:r>
            <a:r>
              <a:rPr lang="en-US" sz="1200" dirty="0"/>
              <a:t>American cotton mill opens in Beverly, Mass. </a:t>
            </a:r>
          </a:p>
          <a:p>
            <a:endParaRPr lang="en-US" sz="1200" dirty="0" smtClean="0"/>
          </a:p>
          <a:p>
            <a:r>
              <a:rPr lang="en-US" sz="1200" dirty="0" smtClean="0"/>
              <a:t>John </a:t>
            </a:r>
            <a:r>
              <a:rPr lang="en-US" sz="1200" dirty="0"/>
              <a:t>Rumsey invents a “jet-propelled” steamboat which shoots a stream of water through the stern (rear).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41514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76400"/>
            <a:ext cx="762000" cy="646331"/>
          </a:xfrm>
          <a:prstGeom prst="rect">
            <a:avLst/>
          </a:prstGeom>
        </p:spPr>
        <p:txBody>
          <a:bodyPr wrap="square">
            <a:spAutoFit/>
          </a:bodyPr>
          <a:lstStyle/>
          <a:p>
            <a:r>
              <a:rPr lang="en-US" b="1" dirty="0"/>
              <a:t>1788 </a:t>
            </a:r>
            <a:r>
              <a:rPr lang="en-US" dirty="0"/>
              <a:t>	</a:t>
            </a:r>
          </a:p>
        </p:txBody>
      </p:sp>
      <p:sp>
        <p:nvSpPr>
          <p:cNvPr id="3" name="Rectangle 2"/>
          <p:cNvSpPr/>
          <p:nvPr/>
        </p:nvSpPr>
        <p:spPr>
          <a:xfrm>
            <a:off x="748145" y="626423"/>
            <a:ext cx="2604655" cy="3139321"/>
          </a:xfrm>
          <a:prstGeom prst="rect">
            <a:avLst/>
          </a:prstGeom>
        </p:spPr>
        <p:txBody>
          <a:bodyPr wrap="square">
            <a:spAutoFit/>
          </a:bodyPr>
          <a:lstStyle/>
          <a:p>
            <a:r>
              <a:rPr lang="en-US" sz="1200" dirty="0" smtClean="0"/>
              <a:t>Georgia</a:t>
            </a:r>
            <a:r>
              <a:rPr lang="en-US" sz="1200" dirty="0"/>
              <a:t>, Connecticut, Massachusetts, Maryland, South Carolina, and New Hampshire ratify the Constitution, thereby achieving the necessary nine-state acceptance to put it into effect. </a:t>
            </a:r>
          </a:p>
          <a:p>
            <a:endParaRPr lang="en-US" sz="1200" dirty="0" smtClean="0"/>
          </a:p>
          <a:p>
            <a:r>
              <a:rPr lang="en-US" sz="1200" dirty="0" smtClean="0"/>
              <a:t>Virginia </a:t>
            </a:r>
            <a:r>
              <a:rPr lang="en-US" sz="1200" dirty="0"/>
              <a:t>and New York, the two most populous states, ratify the Constitution after heated debate. </a:t>
            </a:r>
          </a:p>
          <a:p>
            <a:endParaRPr lang="en-US" sz="1200" dirty="0" smtClean="0"/>
          </a:p>
          <a:p>
            <a:r>
              <a:rPr lang="en-US" sz="1200" dirty="0" smtClean="0"/>
              <a:t>Rhode </a:t>
            </a:r>
            <a:r>
              <a:rPr lang="en-US" sz="1200" dirty="0"/>
              <a:t>Island and North Carolina refuse to ratify the Constitution. </a:t>
            </a:r>
          </a:p>
          <a:p>
            <a:endParaRPr lang="en-US" sz="1200" dirty="0" smtClean="0"/>
          </a:p>
          <a:p>
            <a:r>
              <a:rPr lang="en-US" sz="1200" dirty="0" smtClean="0"/>
              <a:t>Bill </a:t>
            </a:r>
            <a:r>
              <a:rPr lang="en-US" sz="1200" dirty="0"/>
              <a:t>of Rights is recommended by anti-Federalists. </a:t>
            </a:r>
          </a:p>
          <a:p>
            <a:r>
              <a:rPr lang="en-US" dirty="0"/>
              <a:t>	</a:t>
            </a:r>
          </a:p>
        </p:txBody>
      </p:sp>
      <p:sp>
        <p:nvSpPr>
          <p:cNvPr id="4" name="Rectangle 3"/>
          <p:cNvSpPr/>
          <p:nvPr/>
        </p:nvSpPr>
        <p:spPr>
          <a:xfrm>
            <a:off x="6553200" y="626147"/>
            <a:ext cx="2590800" cy="1661993"/>
          </a:xfrm>
          <a:prstGeom prst="rect">
            <a:avLst/>
          </a:prstGeom>
        </p:spPr>
        <p:txBody>
          <a:bodyPr wrap="square">
            <a:spAutoFit/>
          </a:bodyPr>
          <a:lstStyle/>
          <a:p>
            <a:r>
              <a:rPr lang="en-US" sz="1200" i="1" dirty="0" smtClean="0"/>
              <a:t>The </a:t>
            </a:r>
            <a:r>
              <a:rPr lang="en-US" sz="1200" i="1" dirty="0"/>
              <a:t>Federalist Papers</a:t>
            </a:r>
            <a:r>
              <a:rPr lang="en-US" sz="1200" dirty="0"/>
              <a:t>, written by James Madison, Alexander Hamilton, and John Jay are published. </a:t>
            </a:r>
          </a:p>
          <a:p>
            <a:endParaRPr lang="en-US" sz="1200" dirty="0" smtClean="0"/>
          </a:p>
          <a:p>
            <a:r>
              <a:rPr lang="en-US" sz="1200" dirty="0" smtClean="0"/>
              <a:t>Maryland </a:t>
            </a:r>
            <a:r>
              <a:rPr lang="en-US" sz="1200" dirty="0"/>
              <a:t>and Virginia give land on the Potomac River to Congress as the site for a federal capital. </a:t>
            </a:r>
          </a:p>
          <a:p>
            <a:r>
              <a:rPr lang="en-US" dirty="0"/>
              <a:t>	</a:t>
            </a:r>
          </a:p>
        </p:txBody>
      </p:sp>
      <p:sp>
        <p:nvSpPr>
          <p:cNvPr id="6" name="Rectangle 5"/>
          <p:cNvSpPr/>
          <p:nvPr/>
        </p:nvSpPr>
        <p:spPr>
          <a:xfrm>
            <a:off x="0" y="5181600"/>
            <a:ext cx="748145" cy="646331"/>
          </a:xfrm>
          <a:prstGeom prst="rect">
            <a:avLst/>
          </a:prstGeom>
        </p:spPr>
        <p:txBody>
          <a:bodyPr wrap="square">
            <a:spAutoFit/>
          </a:bodyPr>
          <a:lstStyle/>
          <a:p>
            <a:r>
              <a:rPr lang="en-US" b="1" dirty="0"/>
              <a:t>1789 </a:t>
            </a:r>
            <a:r>
              <a:rPr lang="en-US" dirty="0"/>
              <a:t>	</a:t>
            </a:r>
          </a:p>
        </p:txBody>
      </p:sp>
      <p:sp>
        <p:nvSpPr>
          <p:cNvPr id="7" name="Rectangle 6"/>
          <p:cNvSpPr/>
          <p:nvPr/>
        </p:nvSpPr>
        <p:spPr>
          <a:xfrm>
            <a:off x="762000" y="3408218"/>
            <a:ext cx="2590800" cy="3477875"/>
          </a:xfrm>
          <a:prstGeom prst="rect">
            <a:avLst/>
          </a:prstGeom>
        </p:spPr>
        <p:txBody>
          <a:bodyPr wrap="square">
            <a:spAutoFit/>
          </a:bodyPr>
          <a:lstStyle/>
          <a:p>
            <a:r>
              <a:rPr lang="en-US" sz="1000" dirty="0" smtClean="0"/>
              <a:t>Supporters </a:t>
            </a:r>
            <a:r>
              <a:rPr lang="en-US" sz="1000" dirty="0"/>
              <a:t>of ratification of the Constitution form </a:t>
            </a:r>
            <a:r>
              <a:rPr lang="en-US" sz="1000" b="1" dirty="0"/>
              <a:t>the Federalist Party</a:t>
            </a:r>
            <a:r>
              <a:rPr lang="en-US" sz="1000" dirty="0"/>
              <a:t>. George Washington and John Adams (both Federalists) are chosen President and Vice President, respectively. </a:t>
            </a:r>
          </a:p>
          <a:p>
            <a:endParaRPr lang="en-US" sz="1000" dirty="0"/>
          </a:p>
          <a:p>
            <a:r>
              <a:rPr lang="en-US" sz="1000" dirty="0" smtClean="0"/>
              <a:t>Federal </a:t>
            </a:r>
            <a:r>
              <a:rPr lang="en-US" sz="1000" dirty="0"/>
              <a:t>Judiciary Act creates Supreme Court, 13 district courts, and three circuit courts. John Jay becomes first chief Justice. </a:t>
            </a:r>
            <a:endParaRPr lang="en-US" sz="1000" dirty="0" smtClean="0"/>
          </a:p>
          <a:p>
            <a:endParaRPr lang="en-US" sz="1000" dirty="0"/>
          </a:p>
          <a:p>
            <a:r>
              <a:rPr lang="en-US" sz="1000" dirty="0" smtClean="0"/>
              <a:t>Congress </a:t>
            </a:r>
            <a:r>
              <a:rPr lang="en-US" sz="1000" dirty="0"/>
              <a:t>creates Departments of State, War, </a:t>
            </a:r>
          </a:p>
          <a:p>
            <a:r>
              <a:rPr lang="en-US" sz="1000" dirty="0" smtClean="0"/>
              <a:t>and </a:t>
            </a:r>
            <a:r>
              <a:rPr lang="en-US" sz="1000" dirty="0"/>
              <a:t>Treasury and adopts the first ten amendments to the Constitution (</a:t>
            </a:r>
            <a:r>
              <a:rPr lang="en-US" sz="1000" b="1" dirty="0"/>
              <a:t>the Bill of Rights</a:t>
            </a:r>
            <a:r>
              <a:rPr lang="en-US" sz="1000" dirty="0"/>
              <a:t>) and sends them to the states for ratification. </a:t>
            </a:r>
          </a:p>
          <a:p>
            <a:endParaRPr lang="en-US" sz="1000" dirty="0" smtClean="0"/>
          </a:p>
          <a:p>
            <a:r>
              <a:rPr lang="en-US" sz="1000" dirty="0" smtClean="0"/>
              <a:t>North </a:t>
            </a:r>
            <a:r>
              <a:rPr lang="en-US" sz="1000" dirty="0"/>
              <a:t>Carolina ratifies the Constitution (Rhode Island ratifies it in 1790). </a:t>
            </a:r>
          </a:p>
          <a:p>
            <a:endParaRPr lang="en-US" sz="1000" dirty="0" smtClean="0"/>
          </a:p>
          <a:p>
            <a:r>
              <a:rPr lang="en-US" sz="1000" dirty="0" smtClean="0"/>
              <a:t>New </a:t>
            </a:r>
            <a:r>
              <a:rPr lang="en-US" sz="1000" dirty="0"/>
              <a:t>York City becomes the first capital of the U. S. </a:t>
            </a:r>
          </a:p>
          <a:p>
            <a:r>
              <a:rPr lang="en-US" sz="1000" dirty="0"/>
              <a:t>	</a:t>
            </a:r>
          </a:p>
          <a:p>
            <a:r>
              <a:rPr lang="en-US" sz="1000" dirty="0"/>
              <a:t>	</a:t>
            </a:r>
          </a:p>
        </p:txBody>
      </p:sp>
      <p:sp>
        <p:nvSpPr>
          <p:cNvPr id="10" name="Rectangle 9"/>
          <p:cNvSpPr/>
          <p:nvPr/>
        </p:nvSpPr>
        <p:spPr>
          <a:xfrm>
            <a:off x="6553200" y="3429000"/>
            <a:ext cx="2590800" cy="1938992"/>
          </a:xfrm>
          <a:prstGeom prst="rect">
            <a:avLst/>
          </a:prstGeom>
        </p:spPr>
        <p:txBody>
          <a:bodyPr wrap="square">
            <a:spAutoFit/>
          </a:bodyPr>
          <a:lstStyle/>
          <a:p>
            <a:r>
              <a:rPr lang="en-US" sz="1200" dirty="0" smtClean="0"/>
              <a:t>Thanksgiving </a:t>
            </a:r>
            <a:r>
              <a:rPr lang="en-US" sz="1200" dirty="0"/>
              <a:t>Day is celebrated as a national holiday for the first time. </a:t>
            </a:r>
          </a:p>
          <a:p>
            <a:endParaRPr lang="en-US" sz="1200" dirty="0" smtClean="0"/>
          </a:p>
          <a:p>
            <a:r>
              <a:rPr lang="en-US" sz="1200" dirty="0" smtClean="0"/>
              <a:t>First </a:t>
            </a:r>
            <a:r>
              <a:rPr lang="en-US" sz="1200" dirty="0"/>
              <a:t>organized temperance group is formed by 200 farmers in Connecticut, who pledge not to drink alcoholic beverages during farming season. </a:t>
            </a:r>
          </a:p>
          <a:p>
            <a:endParaRPr lang="en-US" sz="1200" dirty="0" smtClean="0"/>
          </a:p>
          <a:p>
            <a:r>
              <a:rPr lang="en-US" sz="1200" dirty="0" smtClean="0"/>
              <a:t>Political </a:t>
            </a:r>
            <a:r>
              <a:rPr lang="en-US" sz="1200" dirty="0"/>
              <a:t>buttons first appear.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307068"/>
            <a:ext cx="762000" cy="646331"/>
          </a:xfrm>
          <a:prstGeom prst="rect">
            <a:avLst/>
          </a:prstGeom>
        </p:spPr>
        <p:txBody>
          <a:bodyPr wrap="square">
            <a:spAutoFit/>
          </a:bodyPr>
          <a:lstStyle/>
          <a:p>
            <a:r>
              <a:rPr lang="en-US" b="1" dirty="0"/>
              <a:t>1790 </a:t>
            </a:r>
            <a:r>
              <a:rPr lang="en-US" dirty="0"/>
              <a:t>	</a:t>
            </a:r>
          </a:p>
        </p:txBody>
      </p:sp>
      <p:sp>
        <p:nvSpPr>
          <p:cNvPr id="3" name="Rectangle 2"/>
          <p:cNvSpPr/>
          <p:nvPr/>
        </p:nvSpPr>
        <p:spPr>
          <a:xfrm>
            <a:off x="762000" y="583317"/>
            <a:ext cx="2590800" cy="2308324"/>
          </a:xfrm>
          <a:prstGeom prst="rect">
            <a:avLst/>
          </a:prstGeom>
        </p:spPr>
        <p:txBody>
          <a:bodyPr wrap="square">
            <a:spAutoFit/>
          </a:bodyPr>
          <a:lstStyle/>
          <a:p>
            <a:r>
              <a:rPr lang="en-US" sz="1200" dirty="0" smtClean="0"/>
              <a:t>Congress </a:t>
            </a:r>
            <a:r>
              <a:rPr lang="en-US" sz="1200" dirty="0"/>
              <a:t>adopts financial programs of Secretary of the Treasury Alexander Hamilton. Federal government assumes national debt; Bank of the United States is proposed; revenue is raised by import tariffs and excise taxes. </a:t>
            </a:r>
          </a:p>
          <a:p>
            <a:endParaRPr lang="en-US" sz="1200" dirty="0"/>
          </a:p>
          <a:p>
            <a:r>
              <a:rPr lang="en-US" sz="1200" dirty="0" smtClean="0"/>
              <a:t>Seat </a:t>
            </a:r>
            <a:r>
              <a:rPr lang="en-US" sz="1200" dirty="0"/>
              <a:t>of government moves from New York City to Philadelphia, which becomes the new capital. </a:t>
            </a:r>
          </a:p>
          <a:p>
            <a:r>
              <a:rPr lang="en-US" sz="1200" dirty="0"/>
              <a:t>	</a:t>
            </a:r>
          </a:p>
        </p:txBody>
      </p:sp>
      <p:sp>
        <p:nvSpPr>
          <p:cNvPr id="4" name="Rectangle 3"/>
          <p:cNvSpPr/>
          <p:nvPr/>
        </p:nvSpPr>
        <p:spPr>
          <a:xfrm>
            <a:off x="3352800" y="600233"/>
            <a:ext cx="3200400" cy="2646878"/>
          </a:xfrm>
          <a:prstGeom prst="rect">
            <a:avLst/>
          </a:prstGeom>
        </p:spPr>
        <p:txBody>
          <a:bodyPr wrap="square">
            <a:spAutoFit/>
          </a:bodyPr>
          <a:lstStyle/>
          <a:p>
            <a:r>
              <a:rPr lang="en-US" sz="1100" dirty="0" smtClean="0"/>
              <a:t>Noah </a:t>
            </a:r>
            <a:r>
              <a:rPr lang="en-US" sz="1100" dirty="0"/>
              <a:t>Webster is instrumental in gaining passage of the Copyright Act. </a:t>
            </a:r>
          </a:p>
          <a:p>
            <a:endParaRPr lang="en-US" sz="1100" dirty="0"/>
          </a:p>
          <a:p>
            <a:r>
              <a:rPr lang="en-US" sz="1100" dirty="0" smtClean="0"/>
              <a:t>Samuel </a:t>
            </a:r>
            <a:r>
              <a:rPr lang="en-US" sz="1100" dirty="0"/>
              <a:t>Slater builds the first American steam-powered cotton-processing machines in Rhode Island, an event that marks the beginning of the industrial Revolution in America. </a:t>
            </a:r>
          </a:p>
          <a:p>
            <a:endParaRPr lang="en-US" sz="1100" dirty="0"/>
          </a:p>
          <a:p>
            <a:r>
              <a:rPr lang="en-US" sz="1100" dirty="0" smtClean="0"/>
              <a:t>Congress </a:t>
            </a:r>
            <a:r>
              <a:rPr lang="en-US" sz="1100" dirty="0"/>
              <a:t>rejects a proposal by Thomas Jefferson, Secretary of State, that the U. S. adopt a decimal system of measurement (an early metric system). </a:t>
            </a:r>
          </a:p>
          <a:p>
            <a:endParaRPr lang="en-US" sz="1100" dirty="0"/>
          </a:p>
          <a:p>
            <a:r>
              <a:rPr lang="en-US" sz="1100" dirty="0" smtClean="0"/>
              <a:t>First </a:t>
            </a:r>
            <a:r>
              <a:rPr lang="en-US" sz="1100" dirty="0"/>
              <a:t>American patent is awarded to Samuel Hopkins for his process of manufacturing potash. </a:t>
            </a:r>
          </a:p>
          <a:p>
            <a:r>
              <a:rPr lang="en-US" sz="1200" dirty="0"/>
              <a:t>	</a:t>
            </a:r>
          </a:p>
        </p:txBody>
      </p:sp>
      <p:sp>
        <p:nvSpPr>
          <p:cNvPr id="6" name="Rectangle 5"/>
          <p:cNvSpPr/>
          <p:nvPr/>
        </p:nvSpPr>
        <p:spPr>
          <a:xfrm>
            <a:off x="6567055" y="616527"/>
            <a:ext cx="2576945" cy="2308324"/>
          </a:xfrm>
          <a:prstGeom prst="rect">
            <a:avLst/>
          </a:prstGeom>
        </p:spPr>
        <p:txBody>
          <a:bodyPr wrap="square">
            <a:spAutoFit/>
          </a:bodyPr>
          <a:lstStyle/>
          <a:p>
            <a:r>
              <a:rPr lang="en-US" sz="1200" dirty="0" smtClean="0"/>
              <a:t>John </a:t>
            </a:r>
            <a:r>
              <a:rPr lang="en-US" sz="1200" dirty="0"/>
              <a:t>Greenwood invents foot-powered dental drill. </a:t>
            </a:r>
          </a:p>
          <a:p>
            <a:endParaRPr lang="en-US" sz="1200" dirty="0"/>
          </a:p>
          <a:p>
            <a:r>
              <a:rPr lang="en-US" sz="1200" b="1" dirty="0" smtClean="0"/>
              <a:t>First </a:t>
            </a:r>
            <a:r>
              <a:rPr lang="en-US" sz="1200" b="1" dirty="0"/>
              <a:t>national census sets U. S. population at 4 million</a:t>
            </a:r>
            <a:r>
              <a:rPr lang="en-US" sz="1200" dirty="0"/>
              <a:t>; approximately 25% in New England, 25% in the Middle States, and 50% in the South. The largest city is Philadelphia with 42,000 inhabitants, followed in order by New York, Boston, Charleston, and Baltimore. </a:t>
            </a:r>
          </a:p>
          <a:p>
            <a:r>
              <a:rPr lang="en-US" sz="1200" dirty="0"/>
              <a:t>	</a:t>
            </a:r>
          </a:p>
        </p:txBody>
      </p:sp>
      <p:sp>
        <p:nvSpPr>
          <p:cNvPr id="7" name="Rectangle 6"/>
          <p:cNvSpPr/>
          <p:nvPr/>
        </p:nvSpPr>
        <p:spPr>
          <a:xfrm>
            <a:off x="0" y="4495800"/>
            <a:ext cx="762000" cy="646331"/>
          </a:xfrm>
          <a:prstGeom prst="rect">
            <a:avLst/>
          </a:prstGeom>
        </p:spPr>
        <p:txBody>
          <a:bodyPr wrap="square">
            <a:spAutoFit/>
          </a:bodyPr>
          <a:lstStyle/>
          <a:p>
            <a:r>
              <a:rPr lang="en-US" b="1" dirty="0"/>
              <a:t>1791 </a:t>
            </a:r>
            <a:r>
              <a:rPr lang="en-US" dirty="0"/>
              <a:t>	</a:t>
            </a:r>
          </a:p>
        </p:txBody>
      </p:sp>
      <p:sp>
        <p:nvSpPr>
          <p:cNvPr id="10" name="Rectangle 9"/>
          <p:cNvSpPr/>
          <p:nvPr/>
        </p:nvSpPr>
        <p:spPr>
          <a:xfrm>
            <a:off x="762000" y="3962400"/>
            <a:ext cx="2590800" cy="2123658"/>
          </a:xfrm>
          <a:prstGeom prst="rect">
            <a:avLst/>
          </a:prstGeom>
        </p:spPr>
        <p:txBody>
          <a:bodyPr wrap="square">
            <a:spAutoFit/>
          </a:bodyPr>
          <a:lstStyle/>
          <a:p>
            <a:r>
              <a:rPr lang="en-US" sz="1200" dirty="0" smtClean="0"/>
              <a:t>Indians </a:t>
            </a:r>
            <a:r>
              <a:rPr lang="en-US" sz="1200" dirty="0"/>
              <a:t>armed by the British attack settlements in the Northwest Territory. Indians defeat U. S. forces near the Wabash River in Ohio. </a:t>
            </a:r>
          </a:p>
          <a:p>
            <a:endParaRPr lang="en-US" sz="1200" dirty="0"/>
          </a:p>
          <a:p>
            <a:r>
              <a:rPr lang="en-US" sz="1200" dirty="0" smtClean="0"/>
              <a:t>Vermont </a:t>
            </a:r>
            <a:r>
              <a:rPr lang="en-US" sz="1200" dirty="0"/>
              <a:t>becomes 14th state, ending 14 years as an independent republic. </a:t>
            </a:r>
          </a:p>
          <a:p>
            <a:endParaRPr lang="en-US" sz="1200" dirty="0"/>
          </a:p>
          <a:p>
            <a:r>
              <a:rPr lang="en-US" sz="1200" dirty="0" smtClean="0"/>
              <a:t>States </a:t>
            </a:r>
            <a:r>
              <a:rPr lang="en-US" sz="1200" dirty="0"/>
              <a:t>ratify the Bill of Rights, which becomes part of the U. S. Constitution. </a:t>
            </a:r>
          </a:p>
          <a:p>
            <a:r>
              <a:rPr lang="en-US" sz="1200" dirty="0"/>
              <a:t>	</a:t>
            </a:r>
          </a:p>
        </p:txBody>
      </p:sp>
      <p:sp>
        <p:nvSpPr>
          <p:cNvPr id="20" name="Rectangle 19"/>
          <p:cNvSpPr/>
          <p:nvPr/>
        </p:nvSpPr>
        <p:spPr>
          <a:xfrm>
            <a:off x="3352800" y="3445869"/>
            <a:ext cx="3214255" cy="3231654"/>
          </a:xfrm>
          <a:prstGeom prst="rect">
            <a:avLst/>
          </a:prstGeom>
        </p:spPr>
        <p:txBody>
          <a:bodyPr wrap="square">
            <a:spAutoFit/>
          </a:bodyPr>
          <a:lstStyle/>
          <a:p>
            <a:r>
              <a:rPr lang="en-US" sz="1200" dirty="0" smtClean="0"/>
              <a:t>First </a:t>
            </a:r>
            <a:r>
              <a:rPr lang="en-US" sz="1200" dirty="0"/>
              <a:t>important turnpike is opened, a 620 mile road between Philadelphia and Lancaster, Pa. It is the first macadam road. </a:t>
            </a:r>
          </a:p>
          <a:p>
            <a:endParaRPr lang="en-US" sz="1200" dirty="0"/>
          </a:p>
          <a:p>
            <a:r>
              <a:rPr lang="en-US" sz="1200" dirty="0" smtClean="0"/>
              <a:t>Congress </a:t>
            </a:r>
            <a:r>
              <a:rPr lang="en-US" sz="1200" dirty="0"/>
              <a:t>passes the first internal revenue law. Fourteen revenue districts are set up, and a tax of 20 to 30 cents a gallon is put on distilled spirits. </a:t>
            </a:r>
          </a:p>
          <a:p>
            <a:endParaRPr lang="en-US" sz="1200" dirty="0"/>
          </a:p>
          <a:p>
            <a:r>
              <a:rPr lang="en-US" sz="1200" dirty="0" smtClean="0"/>
              <a:t>John </a:t>
            </a:r>
            <a:r>
              <a:rPr lang="en-US" sz="1200" dirty="0"/>
              <a:t>Rumsey receives patents for his improved steam boiler. </a:t>
            </a:r>
          </a:p>
          <a:p>
            <a:endParaRPr lang="en-US" sz="1200" dirty="0" smtClean="0"/>
          </a:p>
          <a:p>
            <a:r>
              <a:rPr lang="en-US" sz="1200" dirty="0" smtClean="0"/>
              <a:t>First </a:t>
            </a:r>
            <a:r>
              <a:rPr lang="en-US" sz="1200" dirty="0"/>
              <a:t>successful American sugar refinery is opened in new Orleans by Antonio Mendez </a:t>
            </a:r>
          </a:p>
          <a:p>
            <a:endParaRPr lang="en-US" sz="1200" dirty="0"/>
          </a:p>
          <a:p>
            <a:r>
              <a:rPr lang="en-US" sz="1200" dirty="0" smtClean="0"/>
              <a:t>Anthracite </a:t>
            </a:r>
            <a:r>
              <a:rPr lang="en-US" sz="1200" dirty="0"/>
              <a:t>coal is discovered in Pennsylvania. </a:t>
            </a:r>
          </a:p>
          <a:p>
            <a:r>
              <a:rPr lang="en-US" sz="1200" dirty="0"/>
              <a:t>	</a:t>
            </a:r>
          </a:p>
        </p:txBody>
      </p:sp>
      <p:sp>
        <p:nvSpPr>
          <p:cNvPr id="21" name="Rectangle 20"/>
          <p:cNvSpPr/>
          <p:nvPr/>
        </p:nvSpPr>
        <p:spPr>
          <a:xfrm>
            <a:off x="6567055" y="3526303"/>
            <a:ext cx="2590800" cy="1754326"/>
          </a:xfrm>
          <a:prstGeom prst="rect">
            <a:avLst/>
          </a:prstGeom>
        </p:spPr>
        <p:txBody>
          <a:bodyPr wrap="square">
            <a:spAutoFit/>
          </a:bodyPr>
          <a:lstStyle/>
          <a:p>
            <a:endParaRPr lang="en-US" dirty="0"/>
          </a:p>
          <a:p>
            <a:r>
              <a:rPr lang="en-US" sz="1200" dirty="0"/>
              <a:t>Franklin’s </a:t>
            </a:r>
            <a:r>
              <a:rPr lang="en-US" sz="1200" i="1" dirty="0"/>
              <a:t>Autobiography </a:t>
            </a:r>
            <a:r>
              <a:rPr lang="en-US" sz="1200" dirty="0"/>
              <a:t>is published in Paris. </a:t>
            </a:r>
          </a:p>
          <a:p>
            <a:endParaRPr lang="en-US" sz="1200" dirty="0"/>
          </a:p>
          <a:p>
            <a:r>
              <a:rPr lang="en-US" sz="1200" b="1" i="1" dirty="0" smtClean="0"/>
              <a:t>Pierre-Charles </a:t>
            </a:r>
            <a:r>
              <a:rPr lang="en-US" sz="1200" b="1" i="1" dirty="0"/>
              <a:t>L’Enfant</a:t>
            </a:r>
            <a:r>
              <a:rPr lang="en-US" sz="1200" dirty="0"/>
              <a:t>, engineer, completes the design of Washington, D. C.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038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2209800"/>
            <a:ext cx="762000" cy="646331"/>
          </a:xfrm>
          <a:prstGeom prst="rect">
            <a:avLst/>
          </a:prstGeom>
        </p:spPr>
        <p:txBody>
          <a:bodyPr wrap="square">
            <a:spAutoFit/>
          </a:bodyPr>
          <a:lstStyle/>
          <a:p>
            <a:r>
              <a:rPr lang="en-US" b="1" dirty="0"/>
              <a:t>1792 </a:t>
            </a:r>
            <a:r>
              <a:rPr lang="en-US" dirty="0"/>
              <a:t>	</a:t>
            </a:r>
          </a:p>
        </p:txBody>
      </p:sp>
      <p:sp>
        <p:nvSpPr>
          <p:cNvPr id="3" name="Rectangle 2"/>
          <p:cNvSpPr/>
          <p:nvPr/>
        </p:nvSpPr>
        <p:spPr>
          <a:xfrm>
            <a:off x="762000" y="593973"/>
            <a:ext cx="2590800" cy="3854901"/>
          </a:xfrm>
          <a:prstGeom prst="rect">
            <a:avLst/>
          </a:prstGeom>
        </p:spPr>
        <p:txBody>
          <a:bodyPr wrap="square">
            <a:spAutoFit/>
          </a:bodyPr>
          <a:lstStyle/>
          <a:p>
            <a:r>
              <a:rPr lang="en-US" sz="1050" dirty="0" smtClean="0"/>
              <a:t>Republican </a:t>
            </a:r>
            <a:r>
              <a:rPr lang="en-US" sz="1050" dirty="0"/>
              <a:t>Party (later Democratic-Republican) is formed to oppose the Federalists. Republicans led by Jefferson feel Federalists’ policies favor urban financial and </a:t>
            </a:r>
          </a:p>
          <a:p>
            <a:r>
              <a:rPr lang="en-US" sz="1050" dirty="0" smtClean="0"/>
              <a:t>commercial </a:t>
            </a:r>
            <a:r>
              <a:rPr lang="en-US" sz="1050" dirty="0"/>
              <a:t>groups and are harmful to the farmers. Republicans, who are pro-French, oppose a strong centralized government favored by the Federalists, who are pro-British. </a:t>
            </a:r>
          </a:p>
          <a:p>
            <a:endParaRPr lang="en-US" sz="1050" dirty="0" smtClean="0"/>
          </a:p>
          <a:p>
            <a:r>
              <a:rPr lang="en-US" sz="1050" dirty="0" smtClean="0"/>
              <a:t>Congress </a:t>
            </a:r>
            <a:r>
              <a:rPr lang="en-US" sz="1050" dirty="0"/>
              <a:t>passes a national conscription act to require “each and every free able-bodies white male citizen of the republic” to serve in the U. S. Militia. </a:t>
            </a:r>
          </a:p>
          <a:p>
            <a:endParaRPr lang="en-US" sz="1050" dirty="0" smtClean="0"/>
          </a:p>
          <a:p>
            <a:r>
              <a:rPr lang="en-US" sz="1050" dirty="0" smtClean="0"/>
              <a:t>Kentucky </a:t>
            </a:r>
            <a:r>
              <a:rPr lang="en-US" sz="1050" dirty="0"/>
              <a:t>becomes 15th state. </a:t>
            </a:r>
          </a:p>
          <a:p>
            <a:endParaRPr lang="en-US" sz="1050" dirty="0" smtClean="0"/>
          </a:p>
          <a:p>
            <a:r>
              <a:rPr lang="en-US" sz="1050" dirty="0" smtClean="0"/>
              <a:t>Edmond </a:t>
            </a:r>
            <a:r>
              <a:rPr lang="en-US" sz="1050" dirty="0"/>
              <a:t>Genet, minister of the French government, tries to goad the U. S. government into a pro-French position. </a:t>
            </a:r>
          </a:p>
          <a:p>
            <a:r>
              <a:rPr lang="en-US" sz="1200" dirty="0"/>
              <a:t>	</a:t>
            </a:r>
          </a:p>
          <a:p>
            <a:r>
              <a:rPr lang="en-US" sz="1200" dirty="0"/>
              <a:t>	</a:t>
            </a:r>
          </a:p>
        </p:txBody>
      </p:sp>
      <p:sp>
        <p:nvSpPr>
          <p:cNvPr id="4" name="Rectangle 3"/>
          <p:cNvSpPr/>
          <p:nvPr/>
        </p:nvSpPr>
        <p:spPr>
          <a:xfrm>
            <a:off x="3352800" y="1609635"/>
            <a:ext cx="3200400" cy="830997"/>
          </a:xfrm>
          <a:prstGeom prst="rect">
            <a:avLst/>
          </a:prstGeom>
        </p:spPr>
        <p:txBody>
          <a:bodyPr wrap="square">
            <a:spAutoFit/>
          </a:bodyPr>
          <a:lstStyle/>
          <a:p>
            <a:r>
              <a:rPr lang="en-US" sz="1200" dirty="0" smtClean="0"/>
              <a:t>A </a:t>
            </a:r>
            <a:r>
              <a:rPr lang="en-US" sz="1200" dirty="0"/>
              <a:t>mint is established in Philadelphia. </a:t>
            </a:r>
          </a:p>
          <a:p>
            <a:endParaRPr lang="en-US" sz="1200" dirty="0" smtClean="0"/>
          </a:p>
          <a:p>
            <a:r>
              <a:rPr lang="en-US" sz="1200" dirty="0" smtClean="0"/>
              <a:t>New </a:t>
            </a:r>
            <a:r>
              <a:rPr lang="en-US" sz="1200" dirty="0"/>
              <a:t>York Stock Exchange is organized. </a:t>
            </a:r>
          </a:p>
          <a:p>
            <a:r>
              <a:rPr lang="en-US" sz="1200" dirty="0"/>
              <a:t>	</a:t>
            </a:r>
          </a:p>
        </p:txBody>
      </p:sp>
      <p:sp>
        <p:nvSpPr>
          <p:cNvPr id="6" name="Rectangle 5"/>
          <p:cNvSpPr/>
          <p:nvPr/>
        </p:nvSpPr>
        <p:spPr>
          <a:xfrm>
            <a:off x="0" y="5029200"/>
            <a:ext cx="762000" cy="646331"/>
          </a:xfrm>
          <a:prstGeom prst="rect">
            <a:avLst/>
          </a:prstGeom>
        </p:spPr>
        <p:txBody>
          <a:bodyPr wrap="square">
            <a:spAutoFit/>
          </a:bodyPr>
          <a:lstStyle/>
          <a:p>
            <a:r>
              <a:rPr lang="en-US" b="1" dirty="0"/>
              <a:t>1793 </a:t>
            </a:r>
            <a:r>
              <a:rPr lang="en-US" dirty="0"/>
              <a:t>	</a:t>
            </a:r>
          </a:p>
        </p:txBody>
      </p:sp>
      <p:sp>
        <p:nvSpPr>
          <p:cNvPr id="7" name="Rectangle 6"/>
          <p:cNvSpPr/>
          <p:nvPr/>
        </p:nvSpPr>
        <p:spPr>
          <a:xfrm>
            <a:off x="755073" y="4441947"/>
            <a:ext cx="2597727" cy="1754326"/>
          </a:xfrm>
          <a:prstGeom prst="rect">
            <a:avLst/>
          </a:prstGeom>
        </p:spPr>
        <p:txBody>
          <a:bodyPr wrap="square">
            <a:spAutoFit/>
          </a:bodyPr>
          <a:lstStyle/>
          <a:p>
            <a:r>
              <a:rPr lang="en-US" sz="1200" dirty="0" smtClean="0"/>
              <a:t>Washington </a:t>
            </a:r>
            <a:r>
              <a:rPr lang="en-US" sz="1200" dirty="0"/>
              <a:t>declares U. S. neutrality in British-French war. Washington and Adams are re-elected president and Vice President, respectively. </a:t>
            </a:r>
          </a:p>
          <a:p>
            <a:endParaRPr lang="en-US" sz="1200" dirty="0" smtClean="0"/>
          </a:p>
          <a:p>
            <a:r>
              <a:rPr lang="en-US" sz="1200" dirty="0" smtClean="0"/>
              <a:t>Congress </a:t>
            </a:r>
            <a:r>
              <a:rPr lang="en-US" sz="1200" dirty="0"/>
              <a:t>passes the Fugitive Slave Act, making it illegal to aid or to prevent the arrest of runaway slaves. </a:t>
            </a:r>
          </a:p>
          <a:p>
            <a:r>
              <a:rPr lang="en-US" sz="1200" dirty="0"/>
              <a:t>	</a:t>
            </a:r>
          </a:p>
        </p:txBody>
      </p:sp>
      <p:sp>
        <p:nvSpPr>
          <p:cNvPr id="10" name="Rectangle 9"/>
          <p:cNvSpPr/>
          <p:nvPr/>
        </p:nvSpPr>
        <p:spPr>
          <a:xfrm>
            <a:off x="3352800" y="4191000"/>
            <a:ext cx="3200400" cy="1846659"/>
          </a:xfrm>
          <a:prstGeom prst="rect">
            <a:avLst/>
          </a:prstGeom>
        </p:spPr>
        <p:txBody>
          <a:bodyPr wrap="square">
            <a:spAutoFit/>
          </a:bodyPr>
          <a:lstStyle/>
          <a:p>
            <a:r>
              <a:rPr lang="en-US" sz="1200" dirty="0" smtClean="0"/>
              <a:t>Work </a:t>
            </a:r>
            <a:r>
              <a:rPr lang="en-US" sz="1200" dirty="0"/>
              <a:t>begins on the Middlesex Canal in Mass. (Completed in 1803.) </a:t>
            </a:r>
          </a:p>
          <a:p>
            <a:endParaRPr lang="en-US" sz="1200" dirty="0" smtClean="0"/>
          </a:p>
          <a:p>
            <a:r>
              <a:rPr lang="en-US" sz="1200" dirty="0" smtClean="0"/>
              <a:t>Work </a:t>
            </a:r>
            <a:r>
              <a:rPr lang="en-US" sz="1200" dirty="0"/>
              <a:t>begins on the Santee Canal in South Carolina. (Completed in 1800.) </a:t>
            </a:r>
          </a:p>
          <a:p>
            <a:endParaRPr lang="en-US" sz="1200" dirty="0" smtClean="0"/>
          </a:p>
          <a:p>
            <a:r>
              <a:rPr lang="en-US" sz="1200" b="1" i="1" dirty="0" smtClean="0"/>
              <a:t>Eli </a:t>
            </a:r>
            <a:r>
              <a:rPr lang="en-US" sz="1200" b="1" i="1" dirty="0"/>
              <a:t>Whitney </a:t>
            </a:r>
            <a:r>
              <a:rPr lang="en-US" sz="1200" dirty="0"/>
              <a:t>invents the cotton gin. (“Gin” is short for engine.) </a:t>
            </a:r>
          </a:p>
          <a:p>
            <a:r>
              <a:rPr lang="en-US" dirty="0"/>
              <a:t>	</a:t>
            </a:r>
          </a:p>
        </p:txBody>
      </p:sp>
      <p:sp>
        <p:nvSpPr>
          <p:cNvPr id="20" name="Rectangle 19"/>
          <p:cNvSpPr/>
          <p:nvPr/>
        </p:nvSpPr>
        <p:spPr>
          <a:xfrm>
            <a:off x="6553200" y="4059703"/>
            <a:ext cx="2590800" cy="2400657"/>
          </a:xfrm>
          <a:prstGeom prst="rect">
            <a:avLst/>
          </a:prstGeom>
        </p:spPr>
        <p:txBody>
          <a:bodyPr wrap="square">
            <a:spAutoFit/>
          </a:bodyPr>
          <a:lstStyle/>
          <a:p>
            <a:r>
              <a:rPr lang="en-US" sz="1200" dirty="0" smtClean="0"/>
              <a:t>Irish-American </a:t>
            </a:r>
            <a:r>
              <a:rPr lang="en-US" sz="1200" dirty="0"/>
              <a:t>architect James Hoban designs the White House. </a:t>
            </a:r>
          </a:p>
          <a:p>
            <a:endParaRPr lang="en-US" sz="1200" dirty="0" smtClean="0"/>
          </a:p>
          <a:p>
            <a:r>
              <a:rPr lang="en-US" sz="1200" dirty="0" smtClean="0"/>
              <a:t>George </a:t>
            </a:r>
            <a:r>
              <a:rPr lang="en-US" sz="1200" dirty="0"/>
              <a:t>Washington lays the cornerstone of the U. S. Capitol building. </a:t>
            </a:r>
          </a:p>
          <a:p>
            <a:endParaRPr lang="en-US" sz="1200" dirty="0" smtClean="0"/>
          </a:p>
          <a:p>
            <a:r>
              <a:rPr lang="en-US" sz="1200" b="1" i="1" dirty="0" smtClean="0"/>
              <a:t>Eli </a:t>
            </a:r>
            <a:r>
              <a:rPr lang="en-US" sz="1200" b="1" i="1" dirty="0"/>
              <a:t>Whitney’s </a:t>
            </a:r>
            <a:r>
              <a:rPr lang="en-US" sz="1200" dirty="0"/>
              <a:t>cotton gin greatly increases cotton production and revives the dying slave economy of the south.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4636" y="4419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5562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636" y="6858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143000"/>
            <a:ext cx="762000" cy="646331"/>
          </a:xfrm>
          <a:prstGeom prst="rect">
            <a:avLst/>
          </a:prstGeom>
        </p:spPr>
        <p:txBody>
          <a:bodyPr wrap="square">
            <a:spAutoFit/>
          </a:bodyPr>
          <a:lstStyle/>
          <a:p>
            <a:r>
              <a:rPr lang="en-US" b="1" dirty="0"/>
              <a:t>1539 </a:t>
            </a:r>
            <a:r>
              <a:rPr lang="en-US" dirty="0"/>
              <a:t>	</a:t>
            </a:r>
          </a:p>
        </p:txBody>
      </p:sp>
      <p:sp>
        <p:nvSpPr>
          <p:cNvPr id="3" name="Rectangle 2"/>
          <p:cNvSpPr/>
          <p:nvPr/>
        </p:nvSpPr>
        <p:spPr>
          <a:xfrm>
            <a:off x="762000" y="609600"/>
            <a:ext cx="2590800" cy="2092881"/>
          </a:xfrm>
          <a:prstGeom prst="rect">
            <a:avLst/>
          </a:prstGeom>
        </p:spPr>
        <p:txBody>
          <a:bodyPr wrap="square">
            <a:spAutoFit/>
          </a:bodyPr>
          <a:lstStyle/>
          <a:p>
            <a:r>
              <a:rPr lang="en-US" sz="1400" b="1" dirty="0" smtClean="0"/>
              <a:t>Hernando </a:t>
            </a:r>
            <a:r>
              <a:rPr lang="en-US" sz="1400" b="1" dirty="0"/>
              <a:t>de Soto</a:t>
            </a:r>
            <a:r>
              <a:rPr lang="en-US" sz="1400" dirty="0"/>
              <a:t>, Spanish explorer, lands in Florida and leads an expedition inland in search of gold. He travels through parts of Georgia, Alabama, and Arkansas before dying on the banks of the Mississippi River. </a:t>
            </a:r>
          </a:p>
          <a:p>
            <a:r>
              <a:rPr lang="en-US" dirty="0"/>
              <a:t>	</a:t>
            </a:r>
          </a:p>
        </p:txBody>
      </p:sp>
      <p:sp>
        <p:nvSpPr>
          <p:cNvPr id="4" name="Rectangle 3"/>
          <p:cNvSpPr/>
          <p:nvPr/>
        </p:nvSpPr>
        <p:spPr>
          <a:xfrm>
            <a:off x="3352800" y="727501"/>
            <a:ext cx="3200400" cy="1015663"/>
          </a:xfrm>
          <a:prstGeom prst="rect">
            <a:avLst/>
          </a:prstGeom>
        </p:spPr>
        <p:txBody>
          <a:bodyPr wrap="square">
            <a:spAutoFit/>
          </a:bodyPr>
          <a:lstStyle/>
          <a:p>
            <a:r>
              <a:rPr lang="en-US" sz="1400" dirty="0" smtClean="0"/>
              <a:t>First </a:t>
            </a:r>
            <a:r>
              <a:rPr lang="en-US" sz="1400" dirty="0"/>
              <a:t>New World printing press is established in Mexico City by Antonio de Mendoza, first Viceroy of Mexico. </a:t>
            </a:r>
          </a:p>
          <a:p>
            <a:r>
              <a:rPr lang="en-US" dirty="0"/>
              <a:t>	</a:t>
            </a:r>
          </a:p>
        </p:txBody>
      </p:sp>
      <p:sp>
        <p:nvSpPr>
          <p:cNvPr id="6" name="Rectangle 5"/>
          <p:cNvSpPr/>
          <p:nvPr/>
        </p:nvSpPr>
        <p:spPr>
          <a:xfrm>
            <a:off x="6553200" y="881390"/>
            <a:ext cx="2590800" cy="861774"/>
          </a:xfrm>
          <a:prstGeom prst="rect">
            <a:avLst/>
          </a:prstGeom>
        </p:spPr>
        <p:txBody>
          <a:bodyPr wrap="square">
            <a:spAutoFit/>
          </a:bodyPr>
          <a:lstStyle/>
          <a:p>
            <a:endParaRPr lang="en-US" dirty="0"/>
          </a:p>
          <a:p>
            <a:r>
              <a:rPr lang="en-US" sz="1400" dirty="0"/>
              <a:t>First book is printed in Mexico. </a:t>
            </a:r>
          </a:p>
          <a:p>
            <a:r>
              <a:rPr lang="en-US" dirty="0"/>
              <a:t>	</a:t>
            </a:r>
          </a:p>
        </p:txBody>
      </p:sp>
      <p:sp>
        <p:nvSpPr>
          <p:cNvPr id="7" name="Rectangle 6"/>
          <p:cNvSpPr/>
          <p:nvPr/>
        </p:nvSpPr>
        <p:spPr>
          <a:xfrm>
            <a:off x="-34636" y="2702481"/>
            <a:ext cx="796636" cy="646331"/>
          </a:xfrm>
          <a:prstGeom prst="rect">
            <a:avLst/>
          </a:prstGeom>
        </p:spPr>
        <p:txBody>
          <a:bodyPr wrap="square">
            <a:spAutoFit/>
          </a:bodyPr>
          <a:lstStyle/>
          <a:p>
            <a:r>
              <a:rPr lang="en-US" b="1" dirty="0"/>
              <a:t>1540 </a:t>
            </a:r>
            <a:r>
              <a:rPr lang="en-US" dirty="0"/>
              <a:t>	</a:t>
            </a:r>
          </a:p>
        </p:txBody>
      </p:sp>
      <p:sp>
        <p:nvSpPr>
          <p:cNvPr id="10" name="Rectangle 9"/>
          <p:cNvSpPr/>
          <p:nvPr/>
        </p:nvSpPr>
        <p:spPr>
          <a:xfrm>
            <a:off x="762000" y="2438400"/>
            <a:ext cx="2590800" cy="2308324"/>
          </a:xfrm>
          <a:prstGeom prst="rect">
            <a:avLst/>
          </a:prstGeom>
        </p:spPr>
        <p:txBody>
          <a:bodyPr wrap="square">
            <a:spAutoFit/>
          </a:bodyPr>
          <a:lstStyle/>
          <a:p>
            <a:r>
              <a:rPr lang="en-US" sz="1400" dirty="0" smtClean="0"/>
              <a:t>Francisco </a:t>
            </a:r>
            <a:r>
              <a:rPr lang="en-US" sz="1400" dirty="0" err="1"/>
              <a:t>Vázquez</a:t>
            </a:r>
            <a:r>
              <a:rPr lang="en-US" sz="1400" dirty="0"/>
              <a:t> de </a:t>
            </a:r>
            <a:r>
              <a:rPr lang="en-US" sz="1400" b="1" dirty="0"/>
              <a:t>Coronado</a:t>
            </a:r>
            <a:r>
              <a:rPr lang="en-US" sz="1400" dirty="0"/>
              <a:t>, Spanish explorer, leads an expedition from Mexico into the American Southwest in search of gold. His lieutenant, Garcia Lopez de Cardenas, discovers the Grand Canyon; Coronado discovers the Pueblos of New Mexico. </a:t>
            </a:r>
          </a:p>
          <a:p>
            <a:r>
              <a:rPr lang="en-US" dirty="0"/>
              <a:t>	</a:t>
            </a:r>
          </a:p>
        </p:txBody>
      </p:sp>
      <p:sp>
        <p:nvSpPr>
          <p:cNvPr id="20" name="Rectangle 19"/>
          <p:cNvSpPr/>
          <p:nvPr/>
        </p:nvSpPr>
        <p:spPr>
          <a:xfrm>
            <a:off x="6553200" y="2610148"/>
            <a:ext cx="2590800" cy="1508105"/>
          </a:xfrm>
          <a:prstGeom prst="rect">
            <a:avLst/>
          </a:prstGeom>
        </p:spPr>
        <p:txBody>
          <a:bodyPr wrap="square">
            <a:spAutoFit/>
          </a:bodyPr>
          <a:lstStyle/>
          <a:p>
            <a:endParaRPr lang="en-US" dirty="0"/>
          </a:p>
          <a:p>
            <a:r>
              <a:rPr lang="en-US" sz="1400" dirty="0"/>
              <a:t>Priests traveling with Hernando de Soto baptize their Indian guide. It is the first recorded baptism in the New World </a:t>
            </a:r>
          </a:p>
          <a:p>
            <a:r>
              <a:rPr lang="en-US" dirty="0"/>
              <a:t>	</a:t>
            </a:r>
          </a:p>
        </p:txBody>
      </p:sp>
      <p:sp>
        <p:nvSpPr>
          <p:cNvPr id="21" name="Rectangle 20"/>
          <p:cNvSpPr/>
          <p:nvPr/>
        </p:nvSpPr>
        <p:spPr>
          <a:xfrm>
            <a:off x="0" y="4572000"/>
            <a:ext cx="796636" cy="646331"/>
          </a:xfrm>
          <a:prstGeom prst="rect">
            <a:avLst/>
          </a:prstGeom>
        </p:spPr>
        <p:txBody>
          <a:bodyPr wrap="square">
            <a:spAutoFit/>
          </a:bodyPr>
          <a:lstStyle/>
          <a:p>
            <a:r>
              <a:rPr lang="en-US" b="1" dirty="0"/>
              <a:t>1542 </a:t>
            </a:r>
            <a:r>
              <a:rPr lang="en-US" dirty="0"/>
              <a:t>	</a:t>
            </a:r>
          </a:p>
        </p:txBody>
      </p:sp>
      <p:sp>
        <p:nvSpPr>
          <p:cNvPr id="22" name="Rectangle 21"/>
          <p:cNvSpPr/>
          <p:nvPr/>
        </p:nvSpPr>
        <p:spPr>
          <a:xfrm>
            <a:off x="762000" y="4419600"/>
            <a:ext cx="2590800" cy="2000548"/>
          </a:xfrm>
          <a:prstGeom prst="rect">
            <a:avLst/>
          </a:prstGeom>
        </p:spPr>
        <p:txBody>
          <a:bodyPr wrap="square">
            <a:spAutoFit/>
          </a:bodyPr>
          <a:lstStyle/>
          <a:p>
            <a:r>
              <a:rPr lang="es-ES" sz="1400" dirty="0" smtClean="0"/>
              <a:t>Juan </a:t>
            </a:r>
            <a:r>
              <a:rPr lang="es-ES" sz="1400" dirty="0" err="1"/>
              <a:t>Rodriguez</a:t>
            </a:r>
            <a:r>
              <a:rPr lang="es-ES" sz="1400" dirty="0"/>
              <a:t> Cabrillo, </a:t>
            </a:r>
            <a:r>
              <a:rPr lang="es-ES" sz="1400" dirty="0" err="1"/>
              <a:t>Spanish</a:t>
            </a:r>
            <a:r>
              <a:rPr lang="es-ES" sz="1400" dirty="0"/>
              <a:t> conquistador, explores </a:t>
            </a:r>
            <a:r>
              <a:rPr lang="es-ES" sz="1400" dirty="0" err="1"/>
              <a:t>the</a:t>
            </a:r>
            <a:r>
              <a:rPr lang="es-ES" sz="1400" dirty="0"/>
              <a:t> California </a:t>
            </a:r>
            <a:r>
              <a:rPr lang="es-ES" sz="1400" dirty="0" err="1"/>
              <a:t>coast</a:t>
            </a:r>
            <a:r>
              <a:rPr lang="es-ES" sz="1400" dirty="0"/>
              <a:t>, </a:t>
            </a:r>
            <a:r>
              <a:rPr lang="en-US" sz="1400" dirty="0" smtClean="0"/>
              <a:t>particularly </a:t>
            </a:r>
            <a:r>
              <a:rPr lang="en-US" sz="1400" dirty="0"/>
              <a:t>San Diego Bay, and claims the region for Spain. </a:t>
            </a:r>
          </a:p>
          <a:p>
            <a:r>
              <a:rPr lang="en-US" dirty="0"/>
              <a:t>	</a:t>
            </a:r>
          </a:p>
          <a:p>
            <a:endParaRPr lang="es-ES" dirty="0"/>
          </a:p>
          <a:p>
            <a:r>
              <a:rPr lang="en-US" dirty="0"/>
              <a:t>	</a:t>
            </a:r>
          </a:p>
        </p:txBody>
      </p:sp>
      <p:sp>
        <p:nvSpPr>
          <p:cNvPr id="24" name="Rectangle 23"/>
          <p:cNvSpPr/>
          <p:nvPr/>
        </p:nvSpPr>
        <p:spPr>
          <a:xfrm>
            <a:off x="-34636" y="6050816"/>
            <a:ext cx="796636" cy="646331"/>
          </a:xfrm>
          <a:prstGeom prst="rect">
            <a:avLst/>
          </a:prstGeom>
        </p:spPr>
        <p:txBody>
          <a:bodyPr wrap="square">
            <a:spAutoFit/>
          </a:bodyPr>
          <a:lstStyle/>
          <a:p>
            <a:r>
              <a:rPr lang="en-US" b="1" dirty="0"/>
              <a:t>1548 </a:t>
            </a:r>
            <a:r>
              <a:rPr lang="en-US" dirty="0"/>
              <a:t>	</a:t>
            </a:r>
          </a:p>
        </p:txBody>
      </p:sp>
      <p:sp>
        <p:nvSpPr>
          <p:cNvPr id="25" name="Rectangle 24"/>
          <p:cNvSpPr/>
          <p:nvPr/>
        </p:nvSpPr>
        <p:spPr>
          <a:xfrm>
            <a:off x="762000" y="5579055"/>
            <a:ext cx="2590800" cy="1231106"/>
          </a:xfrm>
          <a:prstGeom prst="rect">
            <a:avLst/>
          </a:prstGeom>
        </p:spPr>
        <p:txBody>
          <a:bodyPr wrap="square">
            <a:spAutoFit/>
          </a:bodyPr>
          <a:lstStyle/>
          <a:p>
            <a:r>
              <a:rPr lang="en-US" sz="1200" dirty="0" smtClean="0"/>
              <a:t>Pedro </a:t>
            </a:r>
            <a:r>
              <a:rPr lang="en-US" sz="1200" dirty="0"/>
              <a:t>de la </a:t>
            </a:r>
            <a:r>
              <a:rPr lang="en-US" sz="1200" dirty="0" err="1"/>
              <a:t>Gasca</a:t>
            </a:r>
            <a:r>
              <a:rPr lang="en-US" sz="1200" dirty="0"/>
              <a:t> defeats Gonzalo Pizarro at the Battle of </a:t>
            </a:r>
            <a:r>
              <a:rPr lang="en-US" sz="1200" dirty="0" err="1"/>
              <a:t>Xaquixanguana</a:t>
            </a:r>
            <a:r>
              <a:rPr lang="en-US" sz="1200" dirty="0"/>
              <a:t> and restores order to Peru. Pizarro, who led a revolt and became governor in 1544 is executed. </a:t>
            </a:r>
          </a:p>
          <a:p>
            <a:r>
              <a:rPr lang="en-US" sz="1400" dirty="0"/>
              <a:t>	</a:t>
            </a:r>
          </a:p>
        </p:txBody>
      </p:sp>
      <p:sp>
        <p:nvSpPr>
          <p:cNvPr id="26" name="Rectangle 25"/>
          <p:cNvSpPr/>
          <p:nvPr/>
        </p:nvSpPr>
        <p:spPr>
          <a:xfrm>
            <a:off x="6553200" y="5620527"/>
            <a:ext cx="2590800" cy="1015663"/>
          </a:xfrm>
          <a:prstGeom prst="rect">
            <a:avLst/>
          </a:prstGeom>
        </p:spPr>
        <p:txBody>
          <a:bodyPr wrap="square">
            <a:spAutoFit/>
          </a:bodyPr>
          <a:lstStyle/>
          <a:p>
            <a:r>
              <a:rPr lang="en-US" sz="1400" dirty="0" smtClean="0"/>
              <a:t>Spanish </a:t>
            </a:r>
            <a:r>
              <a:rPr lang="en-US" sz="1400" dirty="0"/>
              <a:t>bring traditions of religious and secular drama to Peru.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810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905000"/>
            <a:ext cx="762000" cy="646331"/>
          </a:xfrm>
          <a:prstGeom prst="rect">
            <a:avLst/>
          </a:prstGeom>
        </p:spPr>
        <p:txBody>
          <a:bodyPr wrap="square">
            <a:spAutoFit/>
          </a:bodyPr>
          <a:lstStyle/>
          <a:p>
            <a:r>
              <a:rPr lang="en-US" b="1" dirty="0"/>
              <a:t>1794 </a:t>
            </a:r>
            <a:r>
              <a:rPr lang="en-US" dirty="0"/>
              <a:t>	</a:t>
            </a:r>
          </a:p>
        </p:txBody>
      </p:sp>
      <p:sp>
        <p:nvSpPr>
          <p:cNvPr id="3" name="Rectangle 2"/>
          <p:cNvSpPr/>
          <p:nvPr/>
        </p:nvSpPr>
        <p:spPr>
          <a:xfrm>
            <a:off x="762000" y="612661"/>
            <a:ext cx="2590800" cy="3308598"/>
          </a:xfrm>
          <a:prstGeom prst="rect">
            <a:avLst/>
          </a:prstGeom>
        </p:spPr>
        <p:txBody>
          <a:bodyPr wrap="square">
            <a:spAutoFit/>
          </a:bodyPr>
          <a:lstStyle/>
          <a:p>
            <a:r>
              <a:rPr lang="en-US" sz="1100" dirty="0" smtClean="0"/>
              <a:t>Neutrality </a:t>
            </a:r>
            <a:r>
              <a:rPr lang="en-US" sz="1100" dirty="0"/>
              <a:t>Act forbids U. S. citizens serving in the military forces of foreign countries and forbids the giving of supplies to foreign warships in U. S. ports. </a:t>
            </a:r>
          </a:p>
          <a:p>
            <a:endParaRPr lang="en-US" sz="1100" dirty="0" smtClean="0"/>
          </a:p>
          <a:p>
            <a:r>
              <a:rPr lang="en-US" sz="1100" dirty="0" smtClean="0"/>
              <a:t>Militia </a:t>
            </a:r>
            <a:r>
              <a:rPr lang="en-US" sz="1100" dirty="0"/>
              <a:t>puts down </a:t>
            </a:r>
            <a:r>
              <a:rPr lang="en-US" sz="1100" b="1" dirty="0"/>
              <a:t>Whiskey Rebellion </a:t>
            </a:r>
            <a:r>
              <a:rPr lang="en-US" sz="1100" dirty="0"/>
              <a:t>in western Pennsylvania. Farmers protest the excise tax places on liquor in 1791. </a:t>
            </a:r>
          </a:p>
          <a:p>
            <a:endParaRPr lang="en-US" sz="1100" dirty="0" smtClean="0"/>
          </a:p>
          <a:p>
            <a:r>
              <a:rPr lang="en-US" sz="1100" dirty="0" smtClean="0"/>
              <a:t>U</a:t>
            </a:r>
            <a:r>
              <a:rPr lang="en-US" sz="1100" dirty="0"/>
              <a:t>. S. Army under General Wayne defeats the Indians at Fallen Timbers. Indian resistance in the Northwest Territory is broken. </a:t>
            </a:r>
          </a:p>
          <a:p>
            <a:endParaRPr lang="en-US" sz="1100" dirty="0" smtClean="0"/>
          </a:p>
          <a:p>
            <a:r>
              <a:rPr lang="en-US" sz="1100" dirty="0" smtClean="0"/>
              <a:t>U</a:t>
            </a:r>
            <a:r>
              <a:rPr lang="en-US" sz="1100" dirty="0"/>
              <a:t>. S. and Britain conclude </a:t>
            </a:r>
            <a:r>
              <a:rPr lang="en-US" sz="1100" b="1" dirty="0"/>
              <a:t>Jay’s Treaty</a:t>
            </a:r>
            <a:r>
              <a:rPr lang="en-US" sz="1100" dirty="0"/>
              <a:t>. British promise to evacuate Great Lakes posts, but British interference with neutral U. S. ships continues. </a:t>
            </a:r>
          </a:p>
          <a:p>
            <a:r>
              <a:rPr lang="en-US" sz="1100" dirty="0"/>
              <a:t>	</a:t>
            </a:r>
          </a:p>
        </p:txBody>
      </p:sp>
      <p:sp>
        <p:nvSpPr>
          <p:cNvPr id="4" name="Rectangle 3"/>
          <p:cNvSpPr/>
          <p:nvPr/>
        </p:nvSpPr>
        <p:spPr>
          <a:xfrm>
            <a:off x="3373582" y="1828800"/>
            <a:ext cx="3179618" cy="1015663"/>
          </a:xfrm>
          <a:prstGeom prst="rect">
            <a:avLst/>
          </a:prstGeom>
        </p:spPr>
        <p:txBody>
          <a:bodyPr wrap="square">
            <a:spAutoFit/>
          </a:bodyPr>
          <a:lstStyle/>
          <a:p>
            <a:endParaRPr lang="en-US" dirty="0"/>
          </a:p>
          <a:p>
            <a:r>
              <a:rPr lang="en-US" sz="1200" dirty="0"/>
              <a:t>David Wilkinson invents the sliding rest lathe for making delicate pieces of machinery. </a:t>
            </a:r>
          </a:p>
          <a:p>
            <a:r>
              <a:rPr lang="en-US" dirty="0"/>
              <a:t>	</a:t>
            </a:r>
          </a:p>
        </p:txBody>
      </p:sp>
      <p:sp>
        <p:nvSpPr>
          <p:cNvPr id="6" name="Rectangle 5"/>
          <p:cNvSpPr/>
          <p:nvPr/>
        </p:nvSpPr>
        <p:spPr>
          <a:xfrm>
            <a:off x="6567055" y="610160"/>
            <a:ext cx="2590800" cy="2031325"/>
          </a:xfrm>
          <a:prstGeom prst="rect">
            <a:avLst/>
          </a:prstGeom>
        </p:spPr>
        <p:txBody>
          <a:bodyPr wrap="square">
            <a:spAutoFit/>
          </a:bodyPr>
          <a:lstStyle/>
          <a:p>
            <a:r>
              <a:rPr lang="en-US" sz="1200" dirty="0" smtClean="0"/>
              <a:t>Postal </a:t>
            </a:r>
            <a:r>
              <a:rPr lang="en-US" sz="1200" dirty="0"/>
              <a:t>rates are usually paid by the person receiving the mail: 6¢ up to 30 miles, 15¢ up to 200 miles, and 25¢ over 400 miles. </a:t>
            </a:r>
          </a:p>
          <a:p>
            <a:endParaRPr lang="en-US" sz="1200" dirty="0" smtClean="0"/>
          </a:p>
          <a:p>
            <a:r>
              <a:rPr lang="en-US" sz="1200" dirty="0" smtClean="0"/>
              <a:t> </a:t>
            </a:r>
            <a:r>
              <a:rPr lang="en-US" sz="1200" dirty="0"/>
              <a:t>Use of powder on men’s hair goes out of fashion after more than 100 years. Hair is still worn in a braid, tied with black ribbon. </a:t>
            </a:r>
          </a:p>
          <a:p>
            <a:r>
              <a:rPr lang="en-US" dirty="0"/>
              <a:t>	</a:t>
            </a:r>
          </a:p>
        </p:txBody>
      </p:sp>
      <p:sp>
        <p:nvSpPr>
          <p:cNvPr id="7" name="Rectangle 6"/>
          <p:cNvSpPr/>
          <p:nvPr/>
        </p:nvSpPr>
        <p:spPr>
          <a:xfrm>
            <a:off x="-34636" y="4953000"/>
            <a:ext cx="796636" cy="646331"/>
          </a:xfrm>
          <a:prstGeom prst="rect">
            <a:avLst/>
          </a:prstGeom>
        </p:spPr>
        <p:txBody>
          <a:bodyPr wrap="square">
            <a:spAutoFit/>
          </a:bodyPr>
          <a:lstStyle/>
          <a:p>
            <a:r>
              <a:rPr lang="en-US" b="1" dirty="0"/>
              <a:t>1795 </a:t>
            </a:r>
            <a:r>
              <a:rPr lang="en-US" dirty="0"/>
              <a:t>	</a:t>
            </a:r>
          </a:p>
        </p:txBody>
      </p:sp>
      <p:sp>
        <p:nvSpPr>
          <p:cNvPr id="10" name="Rectangle 9"/>
          <p:cNvSpPr/>
          <p:nvPr/>
        </p:nvSpPr>
        <p:spPr>
          <a:xfrm>
            <a:off x="762000" y="3816927"/>
            <a:ext cx="2611582" cy="3139321"/>
          </a:xfrm>
          <a:prstGeom prst="rect">
            <a:avLst/>
          </a:prstGeom>
        </p:spPr>
        <p:txBody>
          <a:bodyPr wrap="square">
            <a:spAutoFit/>
          </a:bodyPr>
          <a:lstStyle/>
          <a:p>
            <a:r>
              <a:rPr lang="en-US" sz="1100" b="1" dirty="0" smtClean="0"/>
              <a:t>Naturalization </a:t>
            </a:r>
            <a:r>
              <a:rPr lang="en-US" sz="1100" b="1" dirty="0"/>
              <a:t>Act </a:t>
            </a:r>
            <a:r>
              <a:rPr lang="en-US" sz="1100" dirty="0"/>
              <a:t>makes five-year residence a requirement for citizenship. Members of the nobility entering the U. S. must give up titles. </a:t>
            </a:r>
          </a:p>
          <a:p>
            <a:endParaRPr lang="en-US" sz="1100" dirty="0"/>
          </a:p>
          <a:p>
            <a:r>
              <a:rPr lang="en-US" sz="1100" dirty="0"/>
              <a:t>General Wayne signs </a:t>
            </a:r>
            <a:r>
              <a:rPr lang="en-US" sz="1100" b="1" dirty="0"/>
              <a:t>Treaty of Greenville </a:t>
            </a:r>
            <a:r>
              <a:rPr lang="en-US" sz="1100" dirty="0"/>
              <a:t>with the chiefs of 12 Indian tribes. Indians cede lands in the Northwest Territory to white settlers. </a:t>
            </a:r>
          </a:p>
          <a:p>
            <a:endParaRPr lang="en-US" sz="1100" dirty="0" smtClean="0"/>
          </a:p>
          <a:p>
            <a:r>
              <a:rPr lang="en-US" sz="1100" dirty="0" smtClean="0"/>
              <a:t>Treaty </a:t>
            </a:r>
            <a:r>
              <a:rPr lang="en-US" sz="1100" dirty="0"/>
              <a:t>of San Lorenzo (or </a:t>
            </a:r>
            <a:r>
              <a:rPr lang="en-US" sz="1100" b="1" dirty="0"/>
              <a:t>Pinckney’s Treaty</a:t>
            </a:r>
            <a:r>
              <a:rPr lang="en-US" sz="1100" dirty="0"/>
              <a:t>) between Spain and the U. S. establishes Florida boundary and gives U. S. right of navigation on the Mississippi River and the “right of deposit” at New Orleans. </a:t>
            </a:r>
          </a:p>
          <a:p>
            <a:r>
              <a:rPr lang="en-US" sz="1100" dirty="0"/>
              <a:t>	</a:t>
            </a:r>
          </a:p>
          <a:p>
            <a:r>
              <a:rPr lang="en-US" sz="1100" dirty="0"/>
              <a:t>	</a:t>
            </a:r>
          </a:p>
        </p:txBody>
      </p:sp>
      <p:sp>
        <p:nvSpPr>
          <p:cNvPr id="20" name="Rectangle 19"/>
          <p:cNvSpPr/>
          <p:nvPr/>
        </p:nvSpPr>
        <p:spPr>
          <a:xfrm>
            <a:off x="3352800" y="3937337"/>
            <a:ext cx="3214255" cy="1938992"/>
          </a:xfrm>
          <a:prstGeom prst="rect">
            <a:avLst/>
          </a:prstGeom>
        </p:spPr>
        <p:txBody>
          <a:bodyPr wrap="square">
            <a:spAutoFit/>
          </a:bodyPr>
          <a:lstStyle/>
          <a:p>
            <a:r>
              <a:rPr lang="en-US" sz="1200" dirty="0" smtClean="0"/>
              <a:t>Robert </a:t>
            </a:r>
            <a:r>
              <a:rPr lang="en-US" sz="1200" dirty="0"/>
              <a:t>Fulton patents the first power-shovel for digging canals. </a:t>
            </a:r>
          </a:p>
          <a:p>
            <a:endParaRPr lang="en-US" sz="1200" dirty="0" smtClean="0"/>
          </a:p>
          <a:p>
            <a:r>
              <a:rPr lang="en-US" sz="1200" dirty="0" smtClean="0"/>
              <a:t>One </a:t>
            </a:r>
            <a:r>
              <a:rPr lang="en-US" sz="1200" dirty="0"/>
              <a:t>of the earliest unions, the Federal Society of Journeymen </a:t>
            </a:r>
            <a:r>
              <a:rPr lang="en-US" sz="1200" dirty="0" err="1"/>
              <a:t>Cordwainers</a:t>
            </a:r>
            <a:r>
              <a:rPr lang="en-US" sz="1200" dirty="0"/>
              <a:t> (shoemakers), is </a:t>
            </a:r>
            <a:r>
              <a:rPr lang="en-US" sz="1200" dirty="0" smtClean="0"/>
              <a:t>organized </a:t>
            </a:r>
            <a:r>
              <a:rPr lang="en-US" sz="1200" dirty="0"/>
              <a:t>in Philadelphia. </a:t>
            </a:r>
          </a:p>
          <a:p>
            <a:r>
              <a:rPr lang="en-US" sz="1200" dirty="0"/>
              <a:t>	</a:t>
            </a:r>
          </a:p>
          <a:p>
            <a:endParaRPr lang="en-US" dirty="0"/>
          </a:p>
          <a:p>
            <a:r>
              <a:rPr lang="en-US" dirty="0"/>
              <a:t>	</a:t>
            </a:r>
          </a:p>
        </p:txBody>
      </p:sp>
      <p:sp>
        <p:nvSpPr>
          <p:cNvPr id="21" name="Rectangle 20"/>
          <p:cNvSpPr/>
          <p:nvPr/>
        </p:nvSpPr>
        <p:spPr>
          <a:xfrm>
            <a:off x="6553200" y="3953746"/>
            <a:ext cx="2590800" cy="1200329"/>
          </a:xfrm>
          <a:prstGeom prst="rect">
            <a:avLst/>
          </a:prstGeom>
        </p:spPr>
        <p:txBody>
          <a:bodyPr wrap="square">
            <a:spAutoFit/>
          </a:bodyPr>
          <a:lstStyle/>
          <a:p>
            <a:endParaRPr lang="en-US" dirty="0"/>
          </a:p>
          <a:p>
            <a:r>
              <a:rPr lang="en-US" sz="1200" dirty="0"/>
              <a:t>Artist Gilbert Stuart executes famous portraits of Washington. The engraving of one of them is now on the $1 bill.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048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782" y="441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762000" cy="646331"/>
          </a:xfrm>
          <a:prstGeom prst="rect">
            <a:avLst/>
          </a:prstGeom>
        </p:spPr>
        <p:txBody>
          <a:bodyPr wrap="square">
            <a:spAutoFit/>
          </a:bodyPr>
          <a:lstStyle/>
          <a:p>
            <a:r>
              <a:rPr lang="en-US" b="1" dirty="0"/>
              <a:t>1796 </a:t>
            </a:r>
            <a:r>
              <a:rPr lang="en-US" dirty="0"/>
              <a:t>	</a:t>
            </a:r>
          </a:p>
        </p:txBody>
      </p:sp>
      <p:sp>
        <p:nvSpPr>
          <p:cNvPr id="3" name="Rectangle 2"/>
          <p:cNvSpPr/>
          <p:nvPr/>
        </p:nvSpPr>
        <p:spPr>
          <a:xfrm>
            <a:off x="762000" y="609600"/>
            <a:ext cx="2590800" cy="2677656"/>
          </a:xfrm>
          <a:prstGeom prst="rect">
            <a:avLst/>
          </a:prstGeom>
        </p:spPr>
        <p:txBody>
          <a:bodyPr wrap="square">
            <a:spAutoFit/>
          </a:bodyPr>
          <a:lstStyle/>
          <a:p>
            <a:r>
              <a:rPr lang="en-US" sz="1050" dirty="0" smtClean="0"/>
              <a:t>Tennessee </a:t>
            </a:r>
            <a:r>
              <a:rPr lang="en-US" sz="1050" dirty="0"/>
              <a:t>becomes 16th state. </a:t>
            </a:r>
          </a:p>
          <a:p>
            <a:endParaRPr lang="en-US" sz="1050" dirty="0" smtClean="0"/>
          </a:p>
          <a:p>
            <a:r>
              <a:rPr lang="en-US" sz="1050" dirty="0" smtClean="0"/>
              <a:t>Washington’s </a:t>
            </a:r>
            <a:r>
              <a:rPr lang="en-US" sz="1050" dirty="0"/>
              <a:t>“Farewell Address” warns against U. S. involvement in foreign affairs. He refuses the Presidency for a third term. </a:t>
            </a:r>
          </a:p>
          <a:p>
            <a:endParaRPr lang="en-US" sz="1050" dirty="0" smtClean="0"/>
          </a:p>
          <a:p>
            <a:r>
              <a:rPr lang="en-US" sz="1050" dirty="0" smtClean="0"/>
              <a:t> </a:t>
            </a:r>
            <a:r>
              <a:rPr lang="en-US" sz="1050" dirty="0"/>
              <a:t>John Adams (Federalist) is elected President; Thomas Jefferson (Democratic-Republican) is elected Vice President. </a:t>
            </a:r>
          </a:p>
          <a:p>
            <a:endParaRPr lang="en-US" sz="1050" dirty="0" smtClean="0"/>
          </a:p>
          <a:p>
            <a:r>
              <a:rPr lang="en-US" sz="1050" dirty="0" smtClean="0"/>
              <a:t>Congress </a:t>
            </a:r>
            <a:r>
              <a:rPr lang="en-US" sz="1050" dirty="0"/>
              <a:t>authorizes the construction of Zane’s Trace, a road from Wheeling (now in West Virginia) to Limestone (now Maysville), Ky. It becomes one of the main routes traveled by west-bound settlers. </a:t>
            </a:r>
          </a:p>
          <a:p>
            <a:r>
              <a:rPr lang="en-US" sz="1050" dirty="0"/>
              <a:t>	</a:t>
            </a:r>
          </a:p>
        </p:txBody>
      </p:sp>
      <p:sp>
        <p:nvSpPr>
          <p:cNvPr id="4" name="Rectangle 3"/>
          <p:cNvSpPr/>
          <p:nvPr/>
        </p:nvSpPr>
        <p:spPr>
          <a:xfrm>
            <a:off x="3352800" y="959078"/>
            <a:ext cx="3200400" cy="1200329"/>
          </a:xfrm>
          <a:prstGeom prst="rect">
            <a:avLst/>
          </a:prstGeom>
        </p:spPr>
        <p:txBody>
          <a:bodyPr wrap="square">
            <a:spAutoFit/>
          </a:bodyPr>
          <a:lstStyle/>
          <a:p>
            <a:endParaRPr lang="en-US" dirty="0"/>
          </a:p>
          <a:p>
            <a:r>
              <a:rPr lang="en-US" sz="1200" dirty="0"/>
              <a:t>America’s first suspension bridge is built across Jacob’s Creek in Westmoreland, Pa., by James Finley. </a:t>
            </a:r>
          </a:p>
          <a:p>
            <a:r>
              <a:rPr lang="en-US" dirty="0"/>
              <a:t>	</a:t>
            </a:r>
          </a:p>
        </p:txBody>
      </p:sp>
      <p:sp>
        <p:nvSpPr>
          <p:cNvPr id="6" name="Rectangle 5"/>
          <p:cNvSpPr/>
          <p:nvPr/>
        </p:nvSpPr>
        <p:spPr>
          <a:xfrm>
            <a:off x="6539345" y="612339"/>
            <a:ext cx="2604655" cy="2031325"/>
          </a:xfrm>
          <a:prstGeom prst="rect">
            <a:avLst/>
          </a:prstGeom>
        </p:spPr>
        <p:txBody>
          <a:bodyPr wrap="square">
            <a:spAutoFit/>
          </a:bodyPr>
          <a:lstStyle/>
          <a:p>
            <a:r>
              <a:rPr lang="en-US" sz="1200" dirty="0" smtClean="0"/>
              <a:t>The </a:t>
            </a:r>
            <a:r>
              <a:rPr lang="en-US" sz="1200" dirty="0"/>
              <a:t>first complete works of Shakespeare are published in the U. S. </a:t>
            </a:r>
          </a:p>
          <a:p>
            <a:endParaRPr lang="en-US" sz="1200" dirty="0" smtClean="0"/>
          </a:p>
          <a:p>
            <a:r>
              <a:rPr lang="en-US" sz="1200" dirty="0" smtClean="0"/>
              <a:t>Travelers </a:t>
            </a:r>
            <a:r>
              <a:rPr lang="en-US" sz="1200" dirty="0"/>
              <a:t>along the Philadelphia-Baltimore roads complain of chasms 6 to 10 feet deep along the way, sometimes causing vehicles to overturn. It often takes a stagecoach 5 days to make the trip. </a:t>
            </a:r>
          </a:p>
          <a:p>
            <a:r>
              <a:rPr lang="en-US" dirty="0"/>
              <a:t>	</a:t>
            </a:r>
          </a:p>
        </p:txBody>
      </p:sp>
      <p:sp>
        <p:nvSpPr>
          <p:cNvPr id="7" name="Rectangle 6"/>
          <p:cNvSpPr/>
          <p:nvPr/>
        </p:nvSpPr>
        <p:spPr>
          <a:xfrm>
            <a:off x="0" y="3429000"/>
            <a:ext cx="762000" cy="646331"/>
          </a:xfrm>
          <a:prstGeom prst="rect">
            <a:avLst/>
          </a:prstGeom>
        </p:spPr>
        <p:txBody>
          <a:bodyPr wrap="square">
            <a:spAutoFit/>
          </a:bodyPr>
          <a:lstStyle/>
          <a:p>
            <a:r>
              <a:rPr lang="en-US" b="1" dirty="0"/>
              <a:t>1797 </a:t>
            </a:r>
            <a:r>
              <a:rPr lang="en-US" dirty="0"/>
              <a:t>	</a:t>
            </a:r>
          </a:p>
        </p:txBody>
      </p:sp>
      <p:sp>
        <p:nvSpPr>
          <p:cNvPr id="10" name="Rectangle 9"/>
          <p:cNvSpPr/>
          <p:nvPr/>
        </p:nvSpPr>
        <p:spPr>
          <a:xfrm>
            <a:off x="762000" y="3050785"/>
            <a:ext cx="2590800" cy="1646605"/>
          </a:xfrm>
          <a:prstGeom prst="rect">
            <a:avLst/>
          </a:prstGeom>
        </p:spPr>
        <p:txBody>
          <a:bodyPr wrap="square">
            <a:spAutoFit/>
          </a:bodyPr>
          <a:lstStyle/>
          <a:p>
            <a:r>
              <a:rPr lang="en-US" sz="1000" b="1" dirty="0" smtClean="0"/>
              <a:t>XYZ </a:t>
            </a:r>
            <a:r>
              <a:rPr lang="en-US" sz="1000" b="1" dirty="0"/>
              <a:t>Affair</a:t>
            </a:r>
            <a:r>
              <a:rPr lang="en-US" sz="1000" dirty="0"/>
              <a:t>. France, believing Jay’s treaty shows U. S. bias toward Britain, interferes with U. S. shipping. Three agents of French Foreign minister Charles Maurice de Talleyrand try to extort money from U. S. commissioners in Paris. The U. S. ministers were Gerry, Pinckney, and Marshall, who indignantly refused to bribe the French government. </a:t>
            </a:r>
          </a:p>
          <a:p>
            <a:r>
              <a:rPr lang="en-US" sz="1100" dirty="0"/>
              <a:t>	</a:t>
            </a:r>
          </a:p>
        </p:txBody>
      </p:sp>
      <p:sp>
        <p:nvSpPr>
          <p:cNvPr id="20" name="Rectangle 19"/>
          <p:cNvSpPr/>
          <p:nvPr/>
        </p:nvSpPr>
        <p:spPr>
          <a:xfrm>
            <a:off x="3359727" y="3082223"/>
            <a:ext cx="3179618" cy="923330"/>
          </a:xfrm>
          <a:prstGeom prst="rect">
            <a:avLst/>
          </a:prstGeom>
        </p:spPr>
        <p:txBody>
          <a:bodyPr wrap="square">
            <a:spAutoFit/>
          </a:bodyPr>
          <a:lstStyle/>
          <a:p>
            <a:r>
              <a:rPr lang="en-US" sz="1200" dirty="0" smtClean="0"/>
              <a:t>Charles </a:t>
            </a:r>
            <a:r>
              <a:rPr lang="en-US" sz="1200" dirty="0" err="1"/>
              <a:t>Newbold</a:t>
            </a:r>
            <a:r>
              <a:rPr lang="en-US" sz="1200" dirty="0"/>
              <a:t> patents America’s first cast iron plow amid reports that the iron would poison the soil and increase the weeds. </a:t>
            </a:r>
          </a:p>
          <a:p>
            <a:r>
              <a:rPr lang="en-US" dirty="0"/>
              <a:t>	</a:t>
            </a:r>
          </a:p>
        </p:txBody>
      </p:sp>
      <p:sp>
        <p:nvSpPr>
          <p:cNvPr id="21" name="Rectangle 20"/>
          <p:cNvSpPr/>
          <p:nvPr/>
        </p:nvSpPr>
        <p:spPr>
          <a:xfrm>
            <a:off x="20782" y="5486400"/>
            <a:ext cx="741218" cy="646331"/>
          </a:xfrm>
          <a:prstGeom prst="rect">
            <a:avLst/>
          </a:prstGeom>
        </p:spPr>
        <p:txBody>
          <a:bodyPr wrap="square">
            <a:spAutoFit/>
          </a:bodyPr>
          <a:lstStyle/>
          <a:p>
            <a:r>
              <a:rPr lang="en-US" b="1" dirty="0"/>
              <a:t>1798 </a:t>
            </a:r>
            <a:r>
              <a:rPr lang="en-US" dirty="0"/>
              <a:t>	</a:t>
            </a:r>
          </a:p>
        </p:txBody>
      </p:sp>
      <p:sp>
        <p:nvSpPr>
          <p:cNvPr id="22" name="Rectangle 21"/>
          <p:cNvSpPr/>
          <p:nvPr/>
        </p:nvSpPr>
        <p:spPr>
          <a:xfrm>
            <a:off x="762000" y="4444539"/>
            <a:ext cx="2597727" cy="2862322"/>
          </a:xfrm>
          <a:prstGeom prst="rect">
            <a:avLst/>
          </a:prstGeom>
        </p:spPr>
        <p:txBody>
          <a:bodyPr wrap="square">
            <a:spAutoFit/>
          </a:bodyPr>
          <a:lstStyle/>
          <a:p>
            <a:r>
              <a:rPr lang="en-US" sz="1000" dirty="0" smtClean="0"/>
              <a:t>Congress </a:t>
            </a:r>
            <a:r>
              <a:rPr lang="en-US" sz="1000" dirty="0"/>
              <a:t>repeals all treaties with France and orders navy to capture French armed ships. </a:t>
            </a:r>
          </a:p>
          <a:p>
            <a:endParaRPr lang="en-US" sz="1000" dirty="0"/>
          </a:p>
          <a:p>
            <a:r>
              <a:rPr lang="en-US" sz="1000" dirty="0" smtClean="0"/>
              <a:t>Federalist </a:t>
            </a:r>
            <a:r>
              <a:rPr lang="en-US" sz="1000" dirty="0"/>
              <a:t>majority in Congress amends Naturalization Act to require a residence period of 14 years. </a:t>
            </a:r>
            <a:r>
              <a:rPr lang="en-US" sz="1000" b="1" dirty="0"/>
              <a:t>Alien and Sedition Acts </a:t>
            </a:r>
            <a:r>
              <a:rPr lang="en-US" sz="1000" dirty="0"/>
              <a:t>permit the arrest and deportation of any “dangerous” alien and restrict political opposition </a:t>
            </a:r>
          </a:p>
          <a:p>
            <a:endParaRPr lang="en-US" sz="1000" b="1" dirty="0" smtClean="0"/>
          </a:p>
          <a:p>
            <a:r>
              <a:rPr lang="en-US" sz="1000" b="1" dirty="0" smtClean="0"/>
              <a:t>Virginia </a:t>
            </a:r>
            <a:r>
              <a:rPr lang="en-US" sz="1000" b="1" dirty="0"/>
              <a:t>and Kentucky Resolutions</a:t>
            </a:r>
            <a:r>
              <a:rPr lang="en-US" sz="1000" dirty="0"/>
              <a:t>, framed by James Madison and Thomas Jefferson respectively, declare the Alien and Sedition Acts unconstitutional and declare that states may “nullify” acts of Congress (states’ rights). </a:t>
            </a:r>
          </a:p>
          <a:p>
            <a:r>
              <a:rPr lang="en-US" sz="1000" dirty="0"/>
              <a:t>	</a:t>
            </a:r>
          </a:p>
          <a:p>
            <a:endParaRPr lang="en-US" sz="1000" dirty="0"/>
          </a:p>
          <a:p>
            <a:r>
              <a:rPr lang="en-US" sz="1000" dirty="0"/>
              <a:t>	</a:t>
            </a:r>
          </a:p>
        </p:txBody>
      </p:sp>
      <p:sp>
        <p:nvSpPr>
          <p:cNvPr id="23" name="Rectangle 22"/>
          <p:cNvSpPr/>
          <p:nvPr/>
        </p:nvSpPr>
        <p:spPr>
          <a:xfrm>
            <a:off x="3359727" y="4460488"/>
            <a:ext cx="3179618" cy="1569660"/>
          </a:xfrm>
          <a:prstGeom prst="rect">
            <a:avLst/>
          </a:prstGeom>
        </p:spPr>
        <p:txBody>
          <a:bodyPr wrap="square">
            <a:spAutoFit/>
          </a:bodyPr>
          <a:lstStyle/>
          <a:p>
            <a:r>
              <a:rPr lang="en-US" sz="1200" dirty="0" smtClean="0"/>
              <a:t>Eli </a:t>
            </a:r>
            <a:r>
              <a:rPr lang="en-US" sz="1200" dirty="0"/>
              <a:t>Whitney invents a milling machine to produce muskets with standard and interchangeable parts. He is later hailed as the “Father of Mass Production.” </a:t>
            </a:r>
          </a:p>
          <a:p>
            <a:endParaRPr lang="en-US" sz="1200" dirty="0"/>
          </a:p>
          <a:p>
            <a:r>
              <a:rPr lang="en-US" sz="1200" dirty="0" smtClean="0"/>
              <a:t>Robert </a:t>
            </a:r>
            <a:r>
              <a:rPr lang="en-US" sz="1200" dirty="0"/>
              <a:t>Fulton invents the Nautilus, a hand-operated, four-man submarine.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4008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667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8894"/>
            <a:ext cx="762000" cy="646331"/>
          </a:xfrm>
          <a:prstGeom prst="rect">
            <a:avLst/>
          </a:prstGeom>
        </p:spPr>
        <p:txBody>
          <a:bodyPr wrap="square">
            <a:spAutoFit/>
          </a:bodyPr>
          <a:lstStyle/>
          <a:p>
            <a:r>
              <a:rPr lang="en-US" b="1" dirty="0"/>
              <a:t>1799 </a:t>
            </a:r>
            <a:r>
              <a:rPr lang="en-US" dirty="0"/>
              <a:t>	</a:t>
            </a:r>
          </a:p>
        </p:txBody>
      </p:sp>
      <p:sp>
        <p:nvSpPr>
          <p:cNvPr id="3" name="Rectangle 2"/>
          <p:cNvSpPr/>
          <p:nvPr/>
        </p:nvSpPr>
        <p:spPr>
          <a:xfrm>
            <a:off x="762000" y="626239"/>
            <a:ext cx="2590800" cy="2215991"/>
          </a:xfrm>
          <a:prstGeom prst="rect">
            <a:avLst/>
          </a:prstGeom>
        </p:spPr>
        <p:txBody>
          <a:bodyPr wrap="square">
            <a:spAutoFit/>
          </a:bodyPr>
          <a:lstStyle/>
          <a:p>
            <a:r>
              <a:rPr lang="en-US" sz="1200" dirty="0" smtClean="0"/>
              <a:t>Settlement </a:t>
            </a:r>
            <a:r>
              <a:rPr lang="en-US" sz="1200" dirty="0"/>
              <a:t>of the Mississippi Territory, created by Congress in 1798, is hampered by hostile Indians and by Spanish control of the Gulf ports. </a:t>
            </a:r>
          </a:p>
          <a:p>
            <a:endParaRPr lang="en-US" sz="1200" dirty="0" smtClean="0"/>
          </a:p>
          <a:p>
            <a:r>
              <a:rPr lang="en-US" sz="1200" dirty="0" smtClean="0"/>
              <a:t>President </a:t>
            </a:r>
            <a:r>
              <a:rPr lang="en-US" sz="1200" dirty="0"/>
              <a:t>Adams avoids war with France by reopening negotiations; pro-war group of Federalists, led by Hamilton, bitterly attacks Adams’ friendly policy toward France. </a:t>
            </a:r>
          </a:p>
          <a:p>
            <a:r>
              <a:rPr lang="en-US" dirty="0"/>
              <a:t>	</a:t>
            </a:r>
          </a:p>
        </p:txBody>
      </p:sp>
      <p:sp>
        <p:nvSpPr>
          <p:cNvPr id="4" name="Rectangle 3"/>
          <p:cNvSpPr/>
          <p:nvPr/>
        </p:nvSpPr>
        <p:spPr>
          <a:xfrm>
            <a:off x="3352800" y="860147"/>
            <a:ext cx="3200400" cy="923330"/>
          </a:xfrm>
          <a:prstGeom prst="rect">
            <a:avLst/>
          </a:prstGeom>
        </p:spPr>
        <p:txBody>
          <a:bodyPr wrap="square">
            <a:spAutoFit/>
          </a:bodyPr>
          <a:lstStyle/>
          <a:p>
            <a:r>
              <a:rPr lang="en-US" sz="1200" dirty="0" smtClean="0"/>
              <a:t>Alexander </a:t>
            </a:r>
            <a:r>
              <a:rPr lang="en-US" sz="1200" dirty="0"/>
              <a:t>Hamilton describes the state of American industry in </a:t>
            </a:r>
            <a:r>
              <a:rPr lang="en-US" sz="1200" i="1" dirty="0"/>
              <a:t>Report on the Subject of Manufactures </a:t>
            </a:r>
            <a:endParaRPr lang="en-US" sz="1200" dirty="0"/>
          </a:p>
          <a:p>
            <a:r>
              <a:rPr lang="en-US" dirty="0"/>
              <a:t>	</a:t>
            </a:r>
          </a:p>
        </p:txBody>
      </p:sp>
      <p:sp>
        <p:nvSpPr>
          <p:cNvPr id="6" name="Rectangle 5"/>
          <p:cNvSpPr/>
          <p:nvPr/>
        </p:nvSpPr>
        <p:spPr>
          <a:xfrm>
            <a:off x="6400800" y="631577"/>
            <a:ext cx="2743200" cy="2292935"/>
          </a:xfrm>
          <a:prstGeom prst="rect">
            <a:avLst/>
          </a:prstGeom>
        </p:spPr>
        <p:txBody>
          <a:bodyPr wrap="square">
            <a:spAutoFit/>
          </a:bodyPr>
          <a:lstStyle/>
          <a:p>
            <a:r>
              <a:rPr lang="en-US" sz="1100" dirty="0" smtClean="0"/>
              <a:t>First </a:t>
            </a:r>
            <a:r>
              <a:rPr lang="en-US" sz="1100" dirty="0"/>
              <a:t>recorded use of the word ‘scab” comes in the strike of shoemakers in Philadelphia. The term of abuse refers to workers hired to replace strikers. </a:t>
            </a:r>
          </a:p>
          <a:p>
            <a:endParaRPr lang="en-US" sz="1100" dirty="0" smtClean="0"/>
          </a:p>
          <a:p>
            <a:r>
              <a:rPr lang="en-US" sz="1100" dirty="0" smtClean="0"/>
              <a:t>A </a:t>
            </a:r>
            <a:r>
              <a:rPr lang="en-US" sz="1100" dirty="0"/>
              <a:t>14 year-old boy graduates from Rhode Island College. Intellectual ability among children is not uncommon during colonial times. Infants of 3 are sometimes taught to read Latin as soon as they are taught English. Timothy Dwight, President of Yale College, was able to read the Bible at age 4. </a:t>
            </a:r>
          </a:p>
          <a:p>
            <a:r>
              <a:rPr lang="en-US" sz="1100" dirty="0"/>
              <a:t>	</a:t>
            </a:r>
          </a:p>
        </p:txBody>
      </p:sp>
      <p:sp>
        <p:nvSpPr>
          <p:cNvPr id="7" name="Rectangle 6"/>
          <p:cNvSpPr/>
          <p:nvPr/>
        </p:nvSpPr>
        <p:spPr>
          <a:xfrm>
            <a:off x="0" y="4648200"/>
            <a:ext cx="762000" cy="646331"/>
          </a:xfrm>
          <a:prstGeom prst="rect">
            <a:avLst/>
          </a:prstGeom>
        </p:spPr>
        <p:txBody>
          <a:bodyPr wrap="square">
            <a:spAutoFit/>
          </a:bodyPr>
          <a:lstStyle/>
          <a:p>
            <a:r>
              <a:rPr lang="en-US" b="1" dirty="0"/>
              <a:t>1800 </a:t>
            </a:r>
            <a:r>
              <a:rPr lang="en-US" dirty="0"/>
              <a:t>	</a:t>
            </a:r>
          </a:p>
        </p:txBody>
      </p:sp>
      <p:sp>
        <p:nvSpPr>
          <p:cNvPr id="10" name="Rectangle 9"/>
          <p:cNvSpPr/>
          <p:nvPr/>
        </p:nvSpPr>
        <p:spPr>
          <a:xfrm>
            <a:off x="762000" y="2670290"/>
            <a:ext cx="2590800" cy="4154984"/>
          </a:xfrm>
          <a:prstGeom prst="rect">
            <a:avLst/>
          </a:prstGeom>
        </p:spPr>
        <p:txBody>
          <a:bodyPr wrap="square">
            <a:spAutoFit/>
          </a:bodyPr>
          <a:lstStyle/>
          <a:p>
            <a:r>
              <a:rPr lang="en-US" sz="1100" dirty="0" smtClean="0"/>
              <a:t>Seat </a:t>
            </a:r>
            <a:r>
              <a:rPr lang="en-US" sz="1100" dirty="0"/>
              <a:t>of government moves from Philadelphia to Washington, D. C., which becomes the new capital. </a:t>
            </a:r>
          </a:p>
          <a:p>
            <a:endParaRPr lang="en-US" sz="1100" dirty="0" smtClean="0"/>
          </a:p>
          <a:p>
            <a:r>
              <a:rPr lang="en-US" sz="1100" dirty="0" smtClean="0"/>
              <a:t>Thomas </a:t>
            </a:r>
            <a:r>
              <a:rPr lang="en-US" sz="1100" dirty="0"/>
              <a:t>Jefferson and Aaron Burr (Democratic-Republicans) run for President against John Adams and Charles Pinckney (Federalists). Because candidates for President and Vice President are not separately nominated, Jefferson and Burr end in a tie with 73 votes each in the electoral college. The election was resolved in the House of representatives early the following year after more than 30 votes were taken. </a:t>
            </a:r>
          </a:p>
          <a:p>
            <a:endParaRPr lang="en-US" sz="1100" dirty="0" smtClean="0"/>
          </a:p>
          <a:p>
            <a:r>
              <a:rPr lang="en-US" sz="1100" dirty="0" smtClean="0"/>
              <a:t>Congress </a:t>
            </a:r>
            <a:r>
              <a:rPr lang="en-US" sz="1100" dirty="0"/>
              <a:t>enacts a law dividing the Northwest Territory into two territories, Indiana and Ohio. </a:t>
            </a:r>
          </a:p>
          <a:p>
            <a:endParaRPr lang="en-US" sz="1100" dirty="0" smtClean="0"/>
          </a:p>
          <a:p>
            <a:r>
              <a:rPr lang="en-US" sz="1100" dirty="0" smtClean="0"/>
              <a:t>By </a:t>
            </a:r>
            <a:r>
              <a:rPr lang="en-US" sz="1100" dirty="0"/>
              <a:t>secret treaty (the Treaty of San </a:t>
            </a:r>
            <a:r>
              <a:rPr lang="en-US" sz="1100" dirty="0" err="1"/>
              <a:t>Idlefonso</a:t>
            </a:r>
            <a:r>
              <a:rPr lang="en-US" sz="1100" dirty="0"/>
              <a:t>), Spain cedes the Louisiana Territory to France. </a:t>
            </a:r>
          </a:p>
          <a:p>
            <a:r>
              <a:rPr lang="en-US" sz="1100" dirty="0"/>
              <a:t>	</a:t>
            </a:r>
          </a:p>
        </p:txBody>
      </p:sp>
      <p:sp>
        <p:nvSpPr>
          <p:cNvPr id="20" name="Rectangle 19"/>
          <p:cNvSpPr/>
          <p:nvPr/>
        </p:nvSpPr>
        <p:spPr>
          <a:xfrm>
            <a:off x="3352800" y="2690336"/>
            <a:ext cx="3048000" cy="1107996"/>
          </a:xfrm>
          <a:prstGeom prst="rect">
            <a:avLst/>
          </a:prstGeom>
        </p:spPr>
        <p:txBody>
          <a:bodyPr wrap="square">
            <a:spAutoFit/>
          </a:bodyPr>
          <a:lstStyle/>
          <a:p>
            <a:r>
              <a:rPr lang="en-US" sz="1200" dirty="0" smtClean="0"/>
              <a:t>Benjamin </a:t>
            </a:r>
            <a:r>
              <a:rPr lang="en-US" sz="1200" dirty="0"/>
              <a:t>Waterhouse gives America’s first smallpox vaccination to his son. </a:t>
            </a:r>
          </a:p>
          <a:p>
            <a:endParaRPr lang="en-US" sz="1200" dirty="0" smtClean="0"/>
          </a:p>
          <a:p>
            <a:r>
              <a:rPr lang="en-US" sz="1200" dirty="0" smtClean="0"/>
              <a:t>Fireboats </a:t>
            </a:r>
            <a:r>
              <a:rPr lang="en-US" sz="1200" dirty="0"/>
              <a:t>are used in New York Harbor. </a:t>
            </a:r>
          </a:p>
          <a:p>
            <a:r>
              <a:rPr lang="en-US" dirty="0"/>
              <a:t>	</a:t>
            </a:r>
          </a:p>
        </p:txBody>
      </p:sp>
      <p:sp>
        <p:nvSpPr>
          <p:cNvPr id="21" name="Rectangle 20"/>
          <p:cNvSpPr/>
          <p:nvPr/>
        </p:nvSpPr>
        <p:spPr>
          <a:xfrm>
            <a:off x="6400800" y="2642398"/>
            <a:ext cx="2743200" cy="4154984"/>
          </a:xfrm>
          <a:prstGeom prst="rect">
            <a:avLst/>
          </a:prstGeom>
        </p:spPr>
        <p:txBody>
          <a:bodyPr wrap="square">
            <a:spAutoFit/>
          </a:bodyPr>
          <a:lstStyle/>
          <a:p>
            <a:r>
              <a:rPr lang="en-US" sz="1200" dirty="0" smtClean="0"/>
              <a:t>The </a:t>
            </a:r>
            <a:r>
              <a:rPr lang="en-US" sz="1200" dirty="0"/>
              <a:t>Library of Congress is founded. </a:t>
            </a:r>
          </a:p>
          <a:p>
            <a:endParaRPr lang="en-US" sz="1200" dirty="0" smtClean="0"/>
          </a:p>
          <a:p>
            <a:r>
              <a:rPr lang="en-US" sz="1200" dirty="0" smtClean="0"/>
              <a:t>Rembrandt </a:t>
            </a:r>
            <a:r>
              <a:rPr lang="en-US" sz="1200" dirty="0"/>
              <a:t>Peale paints a portrait of Thomas Jefferson. </a:t>
            </a:r>
          </a:p>
          <a:p>
            <a:endParaRPr lang="en-US" sz="1200" b="1" dirty="0" smtClean="0"/>
          </a:p>
          <a:p>
            <a:r>
              <a:rPr lang="en-US" sz="1200" b="1" dirty="0" smtClean="0"/>
              <a:t>Second </a:t>
            </a:r>
            <a:r>
              <a:rPr lang="en-US" sz="1200" b="1" dirty="0"/>
              <a:t>national census shows a population of 5.3 million, including more than 800,000 slaves. </a:t>
            </a:r>
            <a:endParaRPr lang="en-US" sz="1200" dirty="0"/>
          </a:p>
          <a:p>
            <a:endParaRPr lang="en-US" sz="1200" dirty="0" smtClean="0"/>
          </a:p>
          <a:p>
            <a:r>
              <a:rPr lang="en-US" sz="1200" dirty="0" smtClean="0"/>
              <a:t>William </a:t>
            </a:r>
            <a:r>
              <a:rPr lang="en-US" sz="1200" dirty="0"/>
              <a:t>young of Philadelphia is the first shoemaker in America to make different shoes for the right and left feet. </a:t>
            </a:r>
          </a:p>
          <a:p>
            <a:endParaRPr lang="en-US" sz="1200" dirty="0" smtClean="0"/>
          </a:p>
          <a:p>
            <a:r>
              <a:rPr lang="en-US" sz="1200" dirty="0" smtClean="0"/>
              <a:t>4-tined </a:t>
            </a:r>
            <a:r>
              <a:rPr lang="en-US" sz="1200" dirty="0"/>
              <a:t>forks come into common use in American homes at this time, replacing 2- or 3-tined forks. </a:t>
            </a:r>
          </a:p>
          <a:p>
            <a:endParaRPr lang="en-US" sz="1200" dirty="0" smtClean="0"/>
          </a:p>
          <a:p>
            <a:r>
              <a:rPr lang="en-US" sz="1200" dirty="0" smtClean="0"/>
              <a:t>John </a:t>
            </a:r>
            <a:r>
              <a:rPr lang="en-US" sz="1200" dirty="0"/>
              <a:t>Chapman (“Johnny Appleseed”) visits pioneer settlements in the Ohio Valley, distributing religious material and apple seeds.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1752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709" y="372226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637309"/>
            <a:ext cx="762000" cy="923330"/>
          </a:xfrm>
          <a:prstGeom prst="rect">
            <a:avLst/>
          </a:prstGeom>
        </p:spPr>
        <p:txBody>
          <a:bodyPr wrap="square">
            <a:spAutoFit/>
          </a:bodyPr>
          <a:lstStyle/>
          <a:p>
            <a:endParaRPr lang="en-US" dirty="0"/>
          </a:p>
          <a:p>
            <a:r>
              <a:rPr lang="en-US" dirty="0"/>
              <a:t> </a:t>
            </a:r>
            <a:r>
              <a:rPr lang="en-US" b="1" dirty="0"/>
              <a:t>1801 </a:t>
            </a:r>
            <a:r>
              <a:rPr lang="en-US" dirty="0"/>
              <a:t>	</a:t>
            </a:r>
          </a:p>
        </p:txBody>
      </p:sp>
      <p:sp>
        <p:nvSpPr>
          <p:cNvPr id="3" name="Rectangle 2"/>
          <p:cNvSpPr/>
          <p:nvPr/>
        </p:nvSpPr>
        <p:spPr>
          <a:xfrm>
            <a:off x="762000" y="609600"/>
            <a:ext cx="2590800" cy="1384995"/>
          </a:xfrm>
          <a:prstGeom prst="rect">
            <a:avLst/>
          </a:prstGeom>
        </p:spPr>
        <p:txBody>
          <a:bodyPr wrap="square">
            <a:spAutoFit/>
          </a:bodyPr>
          <a:lstStyle/>
          <a:p>
            <a:r>
              <a:rPr lang="en-US" sz="1200" dirty="0" smtClean="0"/>
              <a:t>Thomas </a:t>
            </a:r>
            <a:r>
              <a:rPr lang="en-US" sz="1200" dirty="0"/>
              <a:t>Jefferson elected President by the House of Representatives. Aaron Burr is elected Vice President </a:t>
            </a:r>
          </a:p>
          <a:p>
            <a:endParaRPr lang="en-US" sz="1200" dirty="0" smtClean="0"/>
          </a:p>
          <a:p>
            <a:r>
              <a:rPr lang="en-US" sz="1200" dirty="0" smtClean="0"/>
              <a:t>John </a:t>
            </a:r>
            <a:r>
              <a:rPr lang="en-US" sz="1200" dirty="0"/>
              <a:t>Marshall becomes Chief Justice of the United States. </a:t>
            </a:r>
          </a:p>
          <a:p>
            <a:r>
              <a:rPr lang="en-US" sz="1200" dirty="0"/>
              <a:t>	</a:t>
            </a:r>
          </a:p>
        </p:txBody>
      </p:sp>
      <p:sp>
        <p:nvSpPr>
          <p:cNvPr id="4" name="Rectangle 3"/>
          <p:cNvSpPr/>
          <p:nvPr/>
        </p:nvSpPr>
        <p:spPr>
          <a:xfrm>
            <a:off x="0" y="1990406"/>
            <a:ext cx="762000" cy="923330"/>
          </a:xfrm>
          <a:prstGeom prst="rect">
            <a:avLst/>
          </a:prstGeom>
        </p:spPr>
        <p:txBody>
          <a:bodyPr wrap="square">
            <a:spAutoFit/>
          </a:bodyPr>
          <a:lstStyle/>
          <a:p>
            <a:endParaRPr lang="en-US" dirty="0"/>
          </a:p>
          <a:p>
            <a:r>
              <a:rPr lang="en-US" dirty="0"/>
              <a:t> </a:t>
            </a:r>
            <a:r>
              <a:rPr lang="en-US" b="1" dirty="0"/>
              <a:t>1802 </a:t>
            </a:r>
            <a:r>
              <a:rPr lang="en-US" dirty="0"/>
              <a:t>	</a:t>
            </a:r>
          </a:p>
        </p:txBody>
      </p:sp>
      <p:sp>
        <p:nvSpPr>
          <p:cNvPr id="6" name="Rectangle 5"/>
          <p:cNvSpPr/>
          <p:nvPr/>
        </p:nvSpPr>
        <p:spPr>
          <a:xfrm>
            <a:off x="762000" y="1783277"/>
            <a:ext cx="2590800" cy="1938992"/>
          </a:xfrm>
          <a:prstGeom prst="rect">
            <a:avLst/>
          </a:prstGeom>
        </p:spPr>
        <p:txBody>
          <a:bodyPr wrap="square">
            <a:spAutoFit/>
          </a:bodyPr>
          <a:lstStyle/>
          <a:p>
            <a:r>
              <a:rPr lang="en-US" sz="1200" dirty="0" smtClean="0"/>
              <a:t>Congress </a:t>
            </a:r>
            <a:r>
              <a:rPr lang="en-US" sz="1200" dirty="0"/>
              <a:t>empowers the President to arm merchant ships to protect them in a “war” with the Barbary Pirates in Tripoli. </a:t>
            </a:r>
          </a:p>
          <a:p>
            <a:endParaRPr lang="en-US" sz="1200" dirty="0" smtClean="0"/>
          </a:p>
          <a:p>
            <a:r>
              <a:rPr lang="en-US" sz="1200" dirty="0" smtClean="0"/>
              <a:t>The </a:t>
            </a:r>
            <a:r>
              <a:rPr lang="en-US" sz="1200" dirty="0"/>
              <a:t>government repeals the excise tax, the </a:t>
            </a:r>
            <a:r>
              <a:rPr lang="en-US" sz="1200" b="1" dirty="0"/>
              <a:t>Naturalization Act</a:t>
            </a:r>
            <a:r>
              <a:rPr lang="en-US" sz="1200" dirty="0"/>
              <a:t>, and the </a:t>
            </a:r>
            <a:r>
              <a:rPr lang="en-US" sz="1200" b="1" dirty="0"/>
              <a:t>Judiciary Act of 1801</a:t>
            </a:r>
            <a:r>
              <a:rPr lang="en-US" sz="1200" dirty="0"/>
              <a:t>. The </a:t>
            </a:r>
            <a:r>
              <a:rPr lang="en-US" sz="1200" b="1" i="1" dirty="0"/>
              <a:t>Alien</a:t>
            </a:r>
            <a:r>
              <a:rPr lang="en-US" sz="1200" dirty="0"/>
              <a:t> and </a:t>
            </a:r>
            <a:r>
              <a:rPr lang="en-US" sz="1200" b="1" i="1" dirty="0"/>
              <a:t>Sedition Acts </a:t>
            </a:r>
            <a:r>
              <a:rPr lang="en-US" sz="1200" dirty="0"/>
              <a:t>are allowed to expire. </a:t>
            </a:r>
          </a:p>
          <a:p>
            <a:r>
              <a:rPr lang="en-US" sz="1200" dirty="0"/>
              <a:t>	</a:t>
            </a:r>
          </a:p>
        </p:txBody>
      </p:sp>
      <p:sp>
        <p:nvSpPr>
          <p:cNvPr id="7" name="Rectangle 6"/>
          <p:cNvSpPr/>
          <p:nvPr/>
        </p:nvSpPr>
        <p:spPr>
          <a:xfrm>
            <a:off x="3352800" y="1752600"/>
            <a:ext cx="3200400" cy="1292662"/>
          </a:xfrm>
          <a:prstGeom prst="rect">
            <a:avLst/>
          </a:prstGeom>
        </p:spPr>
        <p:txBody>
          <a:bodyPr wrap="square">
            <a:spAutoFit/>
          </a:bodyPr>
          <a:lstStyle/>
          <a:p>
            <a:r>
              <a:rPr lang="en-US" sz="1200" dirty="0" smtClean="0"/>
              <a:t>John </a:t>
            </a:r>
            <a:r>
              <a:rPr lang="en-US" sz="1200" dirty="0"/>
              <a:t>Stevens of New York builds a screw-driven steamboat. </a:t>
            </a:r>
          </a:p>
          <a:p>
            <a:endParaRPr lang="en-US" sz="1200" dirty="0" smtClean="0"/>
          </a:p>
          <a:p>
            <a:r>
              <a:rPr lang="en-US" sz="1200" dirty="0" smtClean="0"/>
              <a:t>Maryland </a:t>
            </a:r>
            <a:r>
              <a:rPr lang="en-US" sz="1200" dirty="0"/>
              <a:t>physician James Smith opens a clinic that gives free smallpox vaccinations to the poor </a:t>
            </a:r>
          </a:p>
          <a:p>
            <a:r>
              <a:rPr lang="en-US" dirty="0"/>
              <a:t>	</a:t>
            </a:r>
          </a:p>
        </p:txBody>
      </p:sp>
      <p:sp>
        <p:nvSpPr>
          <p:cNvPr id="10" name="Rectangle 9"/>
          <p:cNvSpPr/>
          <p:nvPr/>
        </p:nvSpPr>
        <p:spPr>
          <a:xfrm>
            <a:off x="6553200" y="1752600"/>
            <a:ext cx="2590800" cy="738664"/>
          </a:xfrm>
          <a:prstGeom prst="rect">
            <a:avLst/>
          </a:prstGeom>
        </p:spPr>
        <p:txBody>
          <a:bodyPr wrap="square">
            <a:spAutoFit/>
          </a:bodyPr>
          <a:lstStyle/>
          <a:p>
            <a:r>
              <a:rPr lang="en-US" sz="1200" dirty="0" smtClean="0"/>
              <a:t>Congress </a:t>
            </a:r>
            <a:r>
              <a:rPr lang="en-US" sz="1200" dirty="0"/>
              <a:t>establishes a military academy at </a:t>
            </a:r>
            <a:r>
              <a:rPr lang="en-US" sz="1200" b="1" i="1" dirty="0"/>
              <a:t>West Point</a:t>
            </a:r>
            <a:r>
              <a:rPr lang="en-US" sz="1200" dirty="0"/>
              <a:t>, New York. </a:t>
            </a:r>
          </a:p>
          <a:p>
            <a:r>
              <a:rPr lang="en-US" dirty="0"/>
              <a:t>	</a:t>
            </a:r>
          </a:p>
        </p:txBody>
      </p:sp>
      <p:sp>
        <p:nvSpPr>
          <p:cNvPr id="20" name="Rectangle 19"/>
          <p:cNvSpPr/>
          <p:nvPr/>
        </p:nvSpPr>
        <p:spPr>
          <a:xfrm>
            <a:off x="-27709" y="4182070"/>
            <a:ext cx="789709" cy="923330"/>
          </a:xfrm>
          <a:prstGeom prst="rect">
            <a:avLst/>
          </a:prstGeom>
        </p:spPr>
        <p:txBody>
          <a:bodyPr wrap="square">
            <a:spAutoFit/>
          </a:bodyPr>
          <a:lstStyle/>
          <a:p>
            <a:endParaRPr lang="en-US" dirty="0"/>
          </a:p>
          <a:p>
            <a:r>
              <a:rPr lang="en-US" dirty="0"/>
              <a:t> </a:t>
            </a:r>
            <a:r>
              <a:rPr lang="en-US" b="1" dirty="0"/>
              <a:t>1803 </a:t>
            </a:r>
            <a:r>
              <a:rPr lang="en-US" dirty="0"/>
              <a:t>	</a:t>
            </a:r>
          </a:p>
        </p:txBody>
      </p:sp>
      <p:sp>
        <p:nvSpPr>
          <p:cNvPr id="21" name="Rectangle 20"/>
          <p:cNvSpPr/>
          <p:nvPr/>
        </p:nvSpPr>
        <p:spPr>
          <a:xfrm>
            <a:off x="762000" y="4182070"/>
            <a:ext cx="2590800" cy="2492990"/>
          </a:xfrm>
          <a:prstGeom prst="rect">
            <a:avLst/>
          </a:prstGeom>
        </p:spPr>
        <p:txBody>
          <a:bodyPr wrap="square">
            <a:spAutoFit/>
          </a:bodyPr>
          <a:lstStyle/>
          <a:p>
            <a:r>
              <a:rPr lang="en-US" sz="1200" dirty="0" smtClean="0"/>
              <a:t>Ohio </a:t>
            </a:r>
            <a:r>
              <a:rPr lang="en-US" sz="1200" dirty="0"/>
              <a:t>becomes the 17th state. </a:t>
            </a:r>
          </a:p>
          <a:p>
            <a:endParaRPr lang="en-US" sz="1200" dirty="0" smtClean="0"/>
          </a:p>
          <a:p>
            <a:r>
              <a:rPr lang="en-US" sz="1200" b="1" dirty="0" smtClean="0"/>
              <a:t>Louisiana </a:t>
            </a:r>
            <a:r>
              <a:rPr lang="en-US" sz="1200" b="1" dirty="0"/>
              <a:t>Purchase</a:t>
            </a:r>
            <a:r>
              <a:rPr lang="en-US" sz="1200" dirty="0"/>
              <a:t>. Napoleon sells the 828,000 square mile territory to the U. S. for $15 million. This doubled the size of the country for approximately 3 cents an acre. </a:t>
            </a:r>
          </a:p>
          <a:p>
            <a:endParaRPr lang="en-US" sz="1200" dirty="0" smtClean="0"/>
          </a:p>
          <a:p>
            <a:r>
              <a:rPr lang="en-US" sz="1200" b="1" i="1" dirty="0" smtClean="0"/>
              <a:t>Marbury </a:t>
            </a:r>
            <a:r>
              <a:rPr lang="en-US" sz="1200" b="1" i="1" dirty="0"/>
              <a:t>v. Madison. </a:t>
            </a:r>
            <a:r>
              <a:rPr lang="en-US" sz="1200" dirty="0"/>
              <a:t>Supreme Court decision written by Chief Justice Marshall establishes the principal of judicial review. </a:t>
            </a:r>
          </a:p>
          <a:p>
            <a:r>
              <a:rPr lang="en-US" sz="1200" dirty="0"/>
              <a:t>	</a:t>
            </a:r>
          </a:p>
        </p:txBody>
      </p:sp>
      <p:sp>
        <p:nvSpPr>
          <p:cNvPr id="22" name="Rectangle 21"/>
          <p:cNvSpPr/>
          <p:nvPr/>
        </p:nvSpPr>
        <p:spPr>
          <a:xfrm>
            <a:off x="6539345" y="4089738"/>
            <a:ext cx="2590800" cy="2585323"/>
          </a:xfrm>
          <a:prstGeom prst="rect">
            <a:avLst/>
          </a:prstGeom>
        </p:spPr>
        <p:txBody>
          <a:bodyPr wrap="square">
            <a:spAutoFit/>
          </a:bodyPr>
          <a:lstStyle/>
          <a:p>
            <a:r>
              <a:rPr lang="en-US" sz="1200" dirty="0" smtClean="0"/>
              <a:t>John </a:t>
            </a:r>
            <a:r>
              <a:rPr lang="en-US" sz="1200" dirty="0"/>
              <a:t>Sibley sets out to explore the Red River as far as the present site of Shreveport, La. </a:t>
            </a:r>
          </a:p>
          <a:p>
            <a:endParaRPr lang="en-US" sz="1200" dirty="0" smtClean="0"/>
          </a:p>
          <a:p>
            <a:r>
              <a:rPr lang="en-US" sz="1200" b="1" dirty="0" smtClean="0"/>
              <a:t>Lewis </a:t>
            </a:r>
            <a:r>
              <a:rPr lang="en-US" sz="1200" b="1" dirty="0"/>
              <a:t>and Clark Expedition</a:t>
            </a:r>
            <a:r>
              <a:rPr lang="en-US" sz="1200" dirty="0"/>
              <a:t>. Meriwether Lewis and William Clark begin their exploration of the Louisiana Purchase west of the Mississippi River. Following the Ohio, Missouri, and Columbia Rivers to the Pacific, their journey west and back covers approximately 8,000 miles.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191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1981200"/>
            <a:ext cx="796636" cy="923330"/>
          </a:xfrm>
          <a:prstGeom prst="rect">
            <a:avLst/>
          </a:prstGeom>
        </p:spPr>
        <p:txBody>
          <a:bodyPr wrap="square">
            <a:spAutoFit/>
          </a:bodyPr>
          <a:lstStyle/>
          <a:p>
            <a:endParaRPr lang="en-US" dirty="0"/>
          </a:p>
          <a:p>
            <a:r>
              <a:rPr lang="en-US" dirty="0"/>
              <a:t> </a:t>
            </a:r>
            <a:r>
              <a:rPr lang="en-US" b="1" dirty="0"/>
              <a:t>1804 </a:t>
            </a:r>
            <a:r>
              <a:rPr lang="en-US" dirty="0"/>
              <a:t>	</a:t>
            </a:r>
          </a:p>
        </p:txBody>
      </p:sp>
      <p:sp>
        <p:nvSpPr>
          <p:cNvPr id="3" name="Rectangle 2"/>
          <p:cNvSpPr/>
          <p:nvPr/>
        </p:nvSpPr>
        <p:spPr>
          <a:xfrm>
            <a:off x="748145" y="609600"/>
            <a:ext cx="2604655" cy="3877985"/>
          </a:xfrm>
          <a:prstGeom prst="rect">
            <a:avLst/>
          </a:prstGeom>
        </p:spPr>
        <p:txBody>
          <a:bodyPr wrap="square">
            <a:spAutoFit/>
          </a:bodyPr>
          <a:lstStyle/>
          <a:p>
            <a:r>
              <a:rPr lang="en-US" sz="1200" dirty="0" smtClean="0"/>
              <a:t>U</a:t>
            </a:r>
            <a:r>
              <a:rPr lang="en-US" sz="1200" dirty="0"/>
              <a:t>. S. expedition under Stephen Decatur sinks the captured U. S. frigate </a:t>
            </a:r>
            <a:r>
              <a:rPr lang="en-US" sz="1200" i="1" dirty="0"/>
              <a:t>Philadelphia </a:t>
            </a:r>
            <a:r>
              <a:rPr lang="en-US" sz="1200" dirty="0"/>
              <a:t>in the harbor of Tripoli. </a:t>
            </a:r>
          </a:p>
          <a:p>
            <a:endParaRPr lang="en-US" sz="1200" dirty="0" smtClean="0"/>
          </a:p>
          <a:p>
            <a:r>
              <a:rPr lang="en-US" sz="1200" dirty="0" smtClean="0"/>
              <a:t>Extremists </a:t>
            </a:r>
            <a:r>
              <a:rPr lang="en-US" sz="1200" dirty="0"/>
              <a:t>plan a separate northern confederacy in alliance with Aaron Burr. The plan fails when Hamilton blocks Burr’s attempt to become governor of New York by attacks on Burr’s character in the press. Burr challenges Hamilton to a duel in which Hamilton is killed. </a:t>
            </a:r>
          </a:p>
          <a:p>
            <a:endParaRPr lang="en-US" sz="1200" dirty="0" smtClean="0"/>
          </a:p>
          <a:p>
            <a:r>
              <a:rPr lang="en-US" sz="1200" dirty="0" smtClean="0"/>
              <a:t>Thomas </a:t>
            </a:r>
            <a:r>
              <a:rPr lang="en-US" sz="1200" dirty="0"/>
              <a:t>Jefferson is re-elected President in the first election with separate balloting for President and Vice President. George Clinton is elected Vice President. Both are Democratic-Republicans. </a:t>
            </a:r>
          </a:p>
          <a:p>
            <a:r>
              <a:rPr lang="en-US" dirty="0"/>
              <a:t>	</a:t>
            </a:r>
          </a:p>
        </p:txBody>
      </p:sp>
      <p:sp>
        <p:nvSpPr>
          <p:cNvPr id="4" name="Rectangle 3"/>
          <p:cNvSpPr/>
          <p:nvPr/>
        </p:nvSpPr>
        <p:spPr>
          <a:xfrm>
            <a:off x="-27709" y="4953000"/>
            <a:ext cx="789709" cy="923330"/>
          </a:xfrm>
          <a:prstGeom prst="rect">
            <a:avLst/>
          </a:prstGeom>
        </p:spPr>
        <p:txBody>
          <a:bodyPr wrap="square">
            <a:spAutoFit/>
          </a:bodyPr>
          <a:lstStyle/>
          <a:p>
            <a:endParaRPr lang="en-US" dirty="0"/>
          </a:p>
          <a:p>
            <a:r>
              <a:rPr lang="en-US" dirty="0"/>
              <a:t> </a:t>
            </a:r>
            <a:r>
              <a:rPr lang="en-US" b="1" dirty="0"/>
              <a:t>1805 </a:t>
            </a:r>
            <a:r>
              <a:rPr lang="en-US" dirty="0"/>
              <a:t>	</a:t>
            </a:r>
          </a:p>
        </p:txBody>
      </p:sp>
      <p:sp>
        <p:nvSpPr>
          <p:cNvPr id="6" name="Rectangle 5"/>
          <p:cNvSpPr/>
          <p:nvPr/>
        </p:nvSpPr>
        <p:spPr>
          <a:xfrm>
            <a:off x="748145" y="4480658"/>
            <a:ext cx="2590800" cy="2031325"/>
          </a:xfrm>
          <a:prstGeom prst="rect">
            <a:avLst/>
          </a:prstGeom>
        </p:spPr>
        <p:txBody>
          <a:bodyPr wrap="square">
            <a:spAutoFit/>
          </a:bodyPr>
          <a:lstStyle/>
          <a:p>
            <a:r>
              <a:rPr lang="en-US" sz="1200" dirty="0" smtClean="0"/>
              <a:t>U</a:t>
            </a:r>
            <a:r>
              <a:rPr lang="en-US" sz="1200" dirty="0"/>
              <a:t>. S. and Tripoli sign a treaty granting American ships free passage in the Mediterranean. Barbary piracy continues until </a:t>
            </a:r>
          </a:p>
          <a:p>
            <a:r>
              <a:rPr lang="en-US" sz="1200" dirty="0" smtClean="0"/>
              <a:t>1815</a:t>
            </a:r>
            <a:r>
              <a:rPr lang="en-US" sz="1200" dirty="0"/>
              <a:t>. </a:t>
            </a:r>
          </a:p>
          <a:p>
            <a:endParaRPr lang="en-US" sz="1200" dirty="0" smtClean="0"/>
          </a:p>
          <a:p>
            <a:r>
              <a:rPr lang="en-US" sz="1200" b="1" i="1" u="sng" dirty="0" smtClean="0"/>
              <a:t>Michigan </a:t>
            </a:r>
            <a:r>
              <a:rPr lang="en-US" sz="1200" b="1" i="1" u="sng" dirty="0"/>
              <a:t>Territory </a:t>
            </a:r>
            <a:r>
              <a:rPr lang="en-US" sz="1200" dirty="0"/>
              <a:t>is formed out of the northern part of Indiana Territory. </a:t>
            </a:r>
          </a:p>
          <a:p>
            <a:r>
              <a:rPr lang="en-US" sz="1200" dirty="0"/>
              <a:t>	</a:t>
            </a:r>
          </a:p>
          <a:p>
            <a:r>
              <a:rPr lang="en-US" dirty="0"/>
              <a:t>	</a:t>
            </a:r>
          </a:p>
        </p:txBody>
      </p:sp>
      <p:sp>
        <p:nvSpPr>
          <p:cNvPr id="7" name="Rectangle 6"/>
          <p:cNvSpPr/>
          <p:nvPr/>
        </p:nvSpPr>
        <p:spPr>
          <a:xfrm>
            <a:off x="3366655" y="4191000"/>
            <a:ext cx="3186545" cy="1477328"/>
          </a:xfrm>
          <a:prstGeom prst="rect">
            <a:avLst/>
          </a:prstGeom>
        </p:spPr>
        <p:txBody>
          <a:bodyPr wrap="square">
            <a:spAutoFit/>
          </a:bodyPr>
          <a:lstStyle/>
          <a:p>
            <a:r>
              <a:rPr lang="en-US" sz="1200" dirty="0" smtClean="0"/>
              <a:t>First </a:t>
            </a:r>
            <a:r>
              <a:rPr lang="en-US" sz="1200" dirty="0"/>
              <a:t>important shipment of ice from New England is made by Frederick Tudor, who exports it to Martinique in the West Indies. </a:t>
            </a:r>
          </a:p>
          <a:p>
            <a:r>
              <a:rPr lang="en-US" sz="1200" dirty="0" smtClean="0"/>
              <a:t>Shipping </a:t>
            </a:r>
            <a:r>
              <a:rPr lang="en-US" sz="1200" dirty="0"/>
              <a:t>ice to India becomes a profitable New England business. </a:t>
            </a:r>
          </a:p>
          <a:p>
            <a:r>
              <a:rPr lang="en-US" sz="1200" dirty="0"/>
              <a:t>	</a:t>
            </a:r>
          </a:p>
          <a:p>
            <a:r>
              <a:rPr lang="en-US" dirty="0"/>
              <a:t>	</a:t>
            </a:r>
          </a:p>
        </p:txBody>
      </p:sp>
      <p:sp>
        <p:nvSpPr>
          <p:cNvPr id="10" name="Rectangle 9"/>
          <p:cNvSpPr/>
          <p:nvPr/>
        </p:nvSpPr>
        <p:spPr>
          <a:xfrm>
            <a:off x="6553200" y="4218709"/>
            <a:ext cx="2590800" cy="3046988"/>
          </a:xfrm>
          <a:prstGeom prst="rect">
            <a:avLst/>
          </a:prstGeom>
        </p:spPr>
        <p:txBody>
          <a:bodyPr wrap="square">
            <a:spAutoFit/>
          </a:bodyPr>
          <a:lstStyle/>
          <a:p>
            <a:r>
              <a:rPr lang="en-US" sz="1200" dirty="0" smtClean="0"/>
              <a:t>General </a:t>
            </a:r>
            <a:r>
              <a:rPr lang="en-US" sz="1200" dirty="0"/>
              <a:t>Zebulon Pike explores the Upper Mississippi River </a:t>
            </a:r>
          </a:p>
          <a:p>
            <a:endParaRPr lang="en-US" sz="1200" dirty="0" smtClean="0"/>
          </a:p>
          <a:p>
            <a:r>
              <a:rPr lang="en-US" sz="1200" dirty="0" smtClean="0"/>
              <a:t>Charles </a:t>
            </a:r>
            <a:r>
              <a:rPr lang="en-US" sz="1200" dirty="0"/>
              <a:t>Wilson Peale helps to found the </a:t>
            </a:r>
          </a:p>
          <a:p>
            <a:r>
              <a:rPr lang="en-US" sz="1200" dirty="0" smtClean="0"/>
              <a:t>Pennsylvania </a:t>
            </a:r>
            <a:r>
              <a:rPr lang="en-US" sz="1200" dirty="0"/>
              <a:t>Academy of the Fine Arts. </a:t>
            </a:r>
          </a:p>
          <a:p>
            <a:endParaRPr lang="en-US" sz="1200" dirty="0" smtClean="0"/>
          </a:p>
          <a:p>
            <a:r>
              <a:rPr lang="en-US" sz="1200" dirty="0" smtClean="0"/>
              <a:t>First </a:t>
            </a:r>
            <a:r>
              <a:rPr lang="en-US" sz="1200" dirty="0"/>
              <a:t>American to win distinction as a boxer is Bill Richmond, an African-American, who knocks out Jack “Tome Tough” Holmes in the 26th round in England. Richmond never boxed in the United States. </a:t>
            </a:r>
          </a:p>
          <a:p>
            <a:r>
              <a:rPr lang="en-US" sz="1200" dirty="0"/>
              <a:t>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4" name="Rectangle 3"/>
          <p:cNvSpPr/>
          <p:nvPr/>
        </p:nvSpPr>
        <p:spPr>
          <a:xfrm>
            <a:off x="0" y="1143000"/>
            <a:ext cx="762000" cy="646331"/>
          </a:xfrm>
          <a:prstGeom prst="rect">
            <a:avLst/>
          </a:prstGeom>
        </p:spPr>
        <p:txBody>
          <a:bodyPr wrap="square">
            <a:spAutoFit/>
          </a:bodyPr>
          <a:lstStyle/>
          <a:p>
            <a:r>
              <a:rPr lang="en-US" b="1" dirty="0"/>
              <a:t>1806 </a:t>
            </a:r>
            <a:r>
              <a:rPr lang="en-US" dirty="0"/>
              <a:t>	</a:t>
            </a:r>
          </a:p>
        </p:txBody>
      </p:sp>
      <p:sp>
        <p:nvSpPr>
          <p:cNvPr id="6" name="Rectangle 5"/>
          <p:cNvSpPr/>
          <p:nvPr/>
        </p:nvSpPr>
        <p:spPr>
          <a:xfrm>
            <a:off x="762000" y="609600"/>
            <a:ext cx="2590800" cy="2769989"/>
          </a:xfrm>
          <a:prstGeom prst="rect">
            <a:avLst/>
          </a:prstGeom>
        </p:spPr>
        <p:txBody>
          <a:bodyPr wrap="square">
            <a:spAutoFit/>
          </a:bodyPr>
          <a:lstStyle/>
          <a:p>
            <a:r>
              <a:rPr lang="en-US" sz="1200" dirty="0" smtClean="0"/>
              <a:t>Jefferson </a:t>
            </a:r>
            <a:r>
              <a:rPr lang="en-US" sz="1200" dirty="0"/>
              <a:t>protests Britain’s interference with and France’s restrictions on neutrality of U. S. shipping. </a:t>
            </a:r>
          </a:p>
          <a:p>
            <a:endParaRPr lang="en-US" sz="1200" dirty="0" smtClean="0"/>
          </a:p>
          <a:p>
            <a:r>
              <a:rPr lang="en-US" sz="1200" dirty="0" smtClean="0"/>
              <a:t>Congress </a:t>
            </a:r>
            <a:r>
              <a:rPr lang="en-US" sz="1200" dirty="0"/>
              <a:t>passes the Non-importation Act, forbidding the purchase of British goods. </a:t>
            </a:r>
          </a:p>
          <a:p>
            <a:endParaRPr lang="en-US" sz="1200" dirty="0" smtClean="0"/>
          </a:p>
          <a:p>
            <a:r>
              <a:rPr lang="en-US" sz="1200" dirty="0" smtClean="0"/>
              <a:t>Aaron </a:t>
            </a:r>
            <a:r>
              <a:rPr lang="en-US" sz="1200" dirty="0"/>
              <a:t>Burr plans to establish an independent republic in the Southwest. His plot fails when Jefferson has him arrested. </a:t>
            </a:r>
          </a:p>
          <a:p>
            <a:r>
              <a:rPr lang="en-US" dirty="0"/>
              <a:t>	</a:t>
            </a:r>
          </a:p>
        </p:txBody>
      </p:sp>
      <p:sp>
        <p:nvSpPr>
          <p:cNvPr id="7" name="Rectangle 6"/>
          <p:cNvSpPr/>
          <p:nvPr/>
        </p:nvSpPr>
        <p:spPr>
          <a:xfrm>
            <a:off x="3352800" y="1050667"/>
            <a:ext cx="3200400" cy="1200329"/>
          </a:xfrm>
          <a:prstGeom prst="rect">
            <a:avLst/>
          </a:prstGeom>
        </p:spPr>
        <p:txBody>
          <a:bodyPr wrap="square">
            <a:spAutoFit/>
          </a:bodyPr>
          <a:lstStyle/>
          <a:p>
            <a:endParaRPr lang="en-US" dirty="0"/>
          </a:p>
          <a:p>
            <a:r>
              <a:rPr lang="en-US" sz="1200" dirty="0"/>
              <a:t>Gas street lighting is introduced by David Melville, who sets up lamps on a street in Newport, R. I. </a:t>
            </a:r>
          </a:p>
          <a:p>
            <a:r>
              <a:rPr lang="en-US" dirty="0"/>
              <a:t>	</a:t>
            </a:r>
          </a:p>
        </p:txBody>
      </p:sp>
      <p:sp>
        <p:nvSpPr>
          <p:cNvPr id="10" name="Rectangle 9"/>
          <p:cNvSpPr/>
          <p:nvPr/>
        </p:nvSpPr>
        <p:spPr>
          <a:xfrm>
            <a:off x="6553200" y="622556"/>
            <a:ext cx="2590800" cy="2631490"/>
          </a:xfrm>
          <a:prstGeom prst="rect">
            <a:avLst/>
          </a:prstGeom>
        </p:spPr>
        <p:txBody>
          <a:bodyPr wrap="square">
            <a:spAutoFit/>
          </a:bodyPr>
          <a:lstStyle/>
          <a:p>
            <a:r>
              <a:rPr lang="en-US" sz="1100" dirty="0" smtClean="0"/>
              <a:t>Noah </a:t>
            </a:r>
            <a:r>
              <a:rPr lang="en-US" sz="1100" dirty="0"/>
              <a:t>Webster publishes his dictionary of the English language establishing </a:t>
            </a:r>
            <a:r>
              <a:rPr lang="en-US" sz="1100" dirty="0" err="1"/>
              <a:t>i</a:t>
            </a:r>
            <a:r>
              <a:rPr lang="en-US" sz="1100" dirty="0"/>
              <a:t> and j and u and v as separate letters. </a:t>
            </a:r>
          </a:p>
          <a:p>
            <a:endParaRPr lang="en-US" sz="1100" dirty="0"/>
          </a:p>
          <a:p>
            <a:r>
              <a:rPr lang="en-US" sz="1100" dirty="0" smtClean="0"/>
              <a:t>Pike </a:t>
            </a:r>
            <a:r>
              <a:rPr lang="en-US" sz="1100" dirty="0"/>
              <a:t>explores the southwestern territory, traveling through Kansas, southern Nebraska, Colorado, and New Mexico. He first sees Pike’s Peak on this trip. </a:t>
            </a:r>
          </a:p>
          <a:p>
            <a:endParaRPr lang="en-US" sz="1100" dirty="0"/>
          </a:p>
          <a:p>
            <a:r>
              <a:rPr lang="en-US" sz="1100" dirty="0" smtClean="0"/>
              <a:t>Trial </a:t>
            </a:r>
            <a:r>
              <a:rPr lang="en-US" sz="1100" dirty="0"/>
              <a:t>of striking Philadelphia </a:t>
            </a:r>
            <a:r>
              <a:rPr lang="en-US" sz="1100" dirty="0" err="1"/>
              <a:t>cordwainers</a:t>
            </a:r>
            <a:r>
              <a:rPr lang="en-US" sz="1100" dirty="0"/>
              <a:t> (shoemakers) is the first prosecution of a trade union in a criminal conspiracy for the purpose of increasing their wages. The union is disbanded. </a:t>
            </a:r>
          </a:p>
          <a:p>
            <a:r>
              <a:rPr lang="en-US" sz="1100" dirty="0"/>
              <a:t>	</a:t>
            </a:r>
          </a:p>
        </p:txBody>
      </p:sp>
      <p:sp>
        <p:nvSpPr>
          <p:cNvPr id="20" name="Rectangle 19"/>
          <p:cNvSpPr/>
          <p:nvPr/>
        </p:nvSpPr>
        <p:spPr>
          <a:xfrm>
            <a:off x="0" y="4614438"/>
            <a:ext cx="762000" cy="646331"/>
          </a:xfrm>
          <a:prstGeom prst="rect">
            <a:avLst/>
          </a:prstGeom>
        </p:spPr>
        <p:txBody>
          <a:bodyPr wrap="square">
            <a:spAutoFit/>
          </a:bodyPr>
          <a:lstStyle/>
          <a:p>
            <a:r>
              <a:rPr lang="en-US" b="1" dirty="0"/>
              <a:t>1807 </a:t>
            </a:r>
            <a:r>
              <a:rPr lang="en-US" dirty="0"/>
              <a:t>	</a:t>
            </a:r>
          </a:p>
        </p:txBody>
      </p:sp>
      <p:sp>
        <p:nvSpPr>
          <p:cNvPr id="21" name="Rectangle 20"/>
          <p:cNvSpPr/>
          <p:nvPr/>
        </p:nvSpPr>
        <p:spPr>
          <a:xfrm>
            <a:off x="762000" y="3187880"/>
            <a:ext cx="2590800" cy="4062651"/>
          </a:xfrm>
          <a:prstGeom prst="rect">
            <a:avLst/>
          </a:prstGeom>
        </p:spPr>
        <p:txBody>
          <a:bodyPr wrap="square">
            <a:spAutoFit/>
          </a:bodyPr>
          <a:lstStyle/>
          <a:p>
            <a:r>
              <a:rPr lang="en-US" sz="1200" b="1" i="1" dirty="0" smtClean="0"/>
              <a:t>Chesapeake </a:t>
            </a:r>
            <a:r>
              <a:rPr lang="en-US" sz="1200" b="1" dirty="0"/>
              <a:t>affair</a:t>
            </a:r>
            <a:r>
              <a:rPr lang="en-US" sz="1200" dirty="0"/>
              <a:t>. British frigate </a:t>
            </a:r>
            <a:r>
              <a:rPr lang="en-US" sz="1200" i="1" dirty="0"/>
              <a:t>Leopard </a:t>
            </a:r>
            <a:r>
              <a:rPr lang="en-US" sz="1200" dirty="0"/>
              <a:t>attacks the U. S. frigate </a:t>
            </a:r>
            <a:r>
              <a:rPr lang="en-US" sz="1200" i="1" dirty="0"/>
              <a:t>Chesapeake</a:t>
            </a:r>
            <a:r>
              <a:rPr lang="en-US" sz="1200" dirty="0"/>
              <a:t>; four American seamen, alleged to be British subjects, are seized by the British. </a:t>
            </a:r>
          </a:p>
          <a:p>
            <a:endParaRPr lang="en-US" sz="1200" dirty="0"/>
          </a:p>
          <a:p>
            <a:r>
              <a:rPr lang="en-US" sz="1200" dirty="0" smtClean="0"/>
              <a:t>Jefferson</a:t>
            </a:r>
            <a:r>
              <a:rPr lang="en-US" sz="1200" dirty="0"/>
              <a:t>, opposed to war, orders British warships to leave U. S. waters. </a:t>
            </a:r>
          </a:p>
          <a:p>
            <a:endParaRPr lang="en-US" sz="1200" dirty="0"/>
          </a:p>
          <a:p>
            <a:r>
              <a:rPr lang="en-US" sz="1200" dirty="0" smtClean="0"/>
              <a:t>Congress </a:t>
            </a:r>
            <a:r>
              <a:rPr lang="en-US" sz="1200" dirty="0"/>
              <a:t>passes the Embargo Act which prohibits U. S. trade with any foreign country. The act tries to force Britain and France to remove restrictions on and to stop interference with U. S. trade. New England merchants oppose the Act as a scheme to deprive them of business. </a:t>
            </a:r>
          </a:p>
          <a:p>
            <a:endParaRPr lang="en-US" sz="1200" dirty="0"/>
          </a:p>
          <a:p>
            <a:r>
              <a:rPr lang="en-US" sz="1200" dirty="0" smtClean="0"/>
              <a:t>Aaron </a:t>
            </a:r>
            <a:r>
              <a:rPr lang="en-US" sz="1200" dirty="0"/>
              <a:t>Burr is tried for treason and found innocent. </a:t>
            </a:r>
          </a:p>
          <a:p>
            <a:r>
              <a:rPr lang="en-US" dirty="0"/>
              <a:t>	</a:t>
            </a:r>
          </a:p>
        </p:txBody>
      </p:sp>
      <p:sp>
        <p:nvSpPr>
          <p:cNvPr id="22" name="Rectangle 21"/>
          <p:cNvSpPr/>
          <p:nvPr/>
        </p:nvSpPr>
        <p:spPr>
          <a:xfrm>
            <a:off x="3359727" y="4065043"/>
            <a:ext cx="3193473" cy="1569660"/>
          </a:xfrm>
          <a:prstGeom prst="rect">
            <a:avLst/>
          </a:prstGeom>
        </p:spPr>
        <p:txBody>
          <a:bodyPr wrap="square">
            <a:spAutoFit/>
          </a:bodyPr>
          <a:lstStyle/>
          <a:p>
            <a:r>
              <a:rPr lang="en-US" sz="1200" dirty="0" smtClean="0"/>
              <a:t>Robert </a:t>
            </a:r>
            <a:r>
              <a:rPr lang="en-US" sz="1200" dirty="0"/>
              <a:t>Fulton launches the </a:t>
            </a:r>
            <a:r>
              <a:rPr lang="en-US" sz="1200" i="1" dirty="0"/>
              <a:t>Clermont</a:t>
            </a:r>
            <a:r>
              <a:rPr lang="en-US" sz="1200" dirty="0"/>
              <a:t>, a 150 foot long steamboat that travels 150 miles up the Hudson River in 32 hours. </a:t>
            </a:r>
          </a:p>
          <a:p>
            <a:endParaRPr lang="en-US" sz="1200" dirty="0" smtClean="0"/>
          </a:p>
          <a:p>
            <a:r>
              <a:rPr lang="en-US" sz="1200" dirty="0" smtClean="0"/>
              <a:t>Eli </a:t>
            </a:r>
            <a:r>
              <a:rPr lang="en-US" sz="1200" dirty="0"/>
              <a:t>Terry and Seth Thomas of Connecticut begin the manufacture in quantity of clocks with interchangeable parts. </a:t>
            </a:r>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819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038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6927" y="1209763"/>
            <a:ext cx="762000" cy="646331"/>
          </a:xfrm>
          <a:prstGeom prst="rect">
            <a:avLst/>
          </a:prstGeom>
        </p:spPr>
        <p:txBody>
          <a:bodyPr wrap="square">
            <a:spAutoFit/>
          </a:bodyPr>
          <a:lstStyle/>
          <a:p>
            <a:r>
              <a:rPr lang="en-US" b="1" dirty="0"/>
              <a:t>1808 </a:t>
            </a:r>
            <a:r>
              <a:rPr lang="en-US" dirty="0"/>
              <a:t>	</a:t>
            </a:r>
          </a:p>
        </p:txBody>
      </p:sp>
      <p:sp>
        <p:nvSpPr>
          <p:cNvPr id="3" name="Rectangle 2"/>
          <p:cNvSpPr/>
          <p:nvPr/>
        </p:nvSpPr>
        <p:spPr>
          <a:xfrm>
            <a:off x="768927" y="609600"/>
            <a:ext cx="2583873" cy="3031599"/>
          </a:xfrm>
          <a:prstGeom prst="rect">
            <a:avLst/>
          </a:prstGeom>
        </p:spPr>
        <p:txBody>
          <a:bodyPr wrap="square">
            <a:spAutoFit/>
          </a:bodyPr>
          <a:lstStyle/>
          <a:p>
            <a:r>
              <a:rPr lang="en-US" sz="1100" dirty="0" smtClean="0"/>
              <a:t>Congress </a:t>
            </a:r>
            <a:r>
              <a:rPr lang="en-US" sz="1100" dirty="0"/>
              <a:t>prohibits the importation of African slaves. </a:t>
            </a:r>
          </a:p>
          <a:p>
            <a:endParaRPr lang="en-US" sz="1100" dirty="0" smtClean="0"/>
          </a:p>
          <a:p>
            <a:r>
              <a:rPr lang="en-US" sz="1100" dirty="0" smtClean="0"/>
              <a:t>Congress </a:t>
            </a:r>
            <a:r>
              <a:rPr lang="en-US" sz="1100" dirty="0"/>
              <a:t>tries to enforce the </a:t>
            </a:r>
            <a:r>
              <a:rPr lang="en-US" sz="1100" b="1" dirty="0"/>
              <a:t>Embargo Act</a:t>
            </a:r>
            <a:r>
              <a:rPr lang="en-US" sz="1100" dirty="0"/>
              <a:t>. Opposition by farmers and merchants results in smuggling and other illegal trade. France confiscates U. s. ships and cargoes in European ports </a:t>
            </a:r>
          </a:p>
          <a:p>
            <a:endParaRPr lang="en-US" sz="1100" dirty="0" smtClean="0"/>
          </a:p>
          <a:p>
            <a:r>
              <a:rPr lang="en-US" sz="1100" dirty="0" smtClean="0"/>
              <a:t>James </a:t>
            </a:r>
            <a:r>
              <a:rPr lang="en-US" sz="1100" dirty="0"/>
              <a:t>Madison is elected President, and George Clinton is re-elected Vice President on the Democratic-Republican ticket. </a:t>
            </a:r>
          </a:p>
          <a:p>
            <a:r>
              <a:rPr lang="en-US" sz="1200" dirty="0"/>
              <a:t>	</a:t>
            </a:r>
          </a:p>
          <a:p>
            <a:endParaRPr lang="en-US" dirty="0"/>
          </a:p>
          <a:p>
            <a:r>
              <a:rPr lang="en-US" dirty="0"/>
              <a:t>	</a:t>
            </a:r>
          </a:p>
        </p:txBody>
      </p:sp>
      <p:sp>
        <p:nvSpPr>
          <p:cNvPr id="4" name="Rectangle 3"/>
          <p:cNvSpPr/>
          <p:nvPr/>
        </p:nvSpPr>
        <p:spPr>
          <a:xfrm>
            <a:off x="3352800" y="609600"/>
            <a:ext cx="3200400" cy="1846659"/>
          </a:xfrm>
          <a:prstGeom prst="rect">
            <a:avLst/>
          </a:prstGeom>
        </p:spPr>
        <p:txBody>
          <a:bodyPr wrap="square">
            <a:spAutoFit/>
          </a:bodyPr>
          <a:lstStyle/>
          <a:p>
            <a:r>
              <a:rPr lang="en-US" sz="1200" dirty="0" smtClean="0"/>
              <a:t>John </a:t>
            </a:r>
            <a:r>
              <a:rPr lang="en-US" sz="1200" dirty="0"/>
              <a:t>Stevens launches the </a:t>
            </a:r>
            <a:r>
              <a:rPr lang="en-US" sz="1200" i="1" dirty="0"/>
              <a:t>Phoenix</a:t>
            </a:r>
            <a:r>
              <a:rPr lang="en-US" sz="1200" dirty="0"/>
              <a:t>, a 100 foot long steamboat powered by a low-pressure engine. </a:t>
            </a:r>
          </a:p>
          <a:p>
            <a:endParaRPr lang="en-US" sz="1200" dirty="0" smtClean="0"/>
          </a:p>
          <a:p>
            <a:r>
              <a:rPr lang="en-US" sz="1200" b="1" dirty="0" smtClean="0"/>
              <a:t>Jacob </a:t>
            </a:r>
            <a:r>
              <a:rPr lang="en-US" sz="1200" b="1" dirty="0"/>
              <a:t>Astor </a:t>
            </a:r>
            <a:r>
              <a:rPr lang="en-US" sz="1200" dirty="0"/>
              <a:t>establishes the American Fur Company, the first of several companies founded by him in the West that make him the dominant figure in the fur industry. </a:t>
            </a:r>
          </a:p>
          <a:p>
            <a:r>
              <a:rPr lang="en-US" dirty="0"/>
              <a:t>	</a:t>
            </a:r>
          </a:p>
        </p:txBody>
      </p:sp>
      <p:sp>
        <p:nvSpPr>
          <p:cNvPr id="6" name="Rectangle 5"/>
          <p:cNvSpPr/>
          <p:nvPr/>
        </p:nvSpPr>
        <p:spPr>
          <a:xfrm>
            <a:off x="-6928" y="3200400"/>
            <a:ext cx="789709" cy="646331"/>
          </a:xfrm>
          <a:prstGeom prst="rect">
            <a:avLst/>
          </a:prstGeom>
        </p:spPr>
        <p:txBody>
          <a:bodyPr wrap="square">
            <a:spAutoFit/>
          </a:bodyPr>
          <a:lstStyle/>
          <a:p>
            <a:r>
              <a:rPr lang="en-US" b="1" dirty="0"/>
              <a:t>1809 </a:t>
            </a:r>
            <a:r>
              <a:rPr lang="en-US" dirty="0"/>
              <a:t>	</a:t>
            </a:r>
          </a:p>
        </p:txBody>
      </p:sp>
      <p:sp>
        <p:nvSpPr>
          <p:cNvPr id="7" name="Rectangle 6"/>
          <p:cNvSpPr/>
          <p:nvPr/>
        </p:nvSpPr>
        <p:spPr>
          <a:xfrm>
            <a:off x="762000" y="2833255"/>
            <a:ext cx="2590800" cy="1554272"/>
          </a:xfrm>
          <a:prstGeom prst="rect">
            <a:avLst/>
          </a:prstGeom>
        </p:spPr>
        <p:txBody>
          <a:bodyPr wrap="square">
            <a:spAutoFit/>
          </a:bodyPr>
          <a:lstStyle/>
          <a:p>
            <a:r>
              <a:rPr lang="en-US" sz="1100" dirty="0" smtClean="0"/>
              <a:t>Congress </a:t>
            </a:r>
            <a:r>
              <a:rPr lang="en-US" sz="1100" dirty="0"/>
              <a:t>passes the </a:t>
            </a:r>
            <a:r>
              <a:rPr lang="en-US" sz="1100" b="1" dirty="0"/>
              <a:t>No intercourse Act</a:t>
            </a:r>
            <a:r>
              <a:rPr lang="en-US" sz="1100" dirty="0"/>
              <a:t>, repealing the Embargo Act and resuming trade with all countries except France and Britain. </a:t>
            </a:r>
          </a:p>
          <a:p>
            <a:endParaRPr lang="en-US" sz="1100" dirty="0" smtClean="0"/>
          </a:p>
          <a:p>
            <a:r>
              <a:rPr lang="en-US" sz="1100" dirty="0" smtClean="0"/>
              <a:t>Illinois </a:t>
            </a:r>
            <a:r>
              <a:rPr lang="en-US" sz="1100" dirty="0"/>
              <a:t>Territory is formed from the western part of the Indiana Territory. </a:t>
            </a:r>
          </a:p>
          <a:p>
            <a:r>
              <a:rPr lang="en-US" dirty="0"/>
              <a:t>	</a:t>
            </a:r>
          </a:p>
        </p:txBody>
      </p:sp>
      <p:sp>
        <p:nvSpPr>
          <p:cNvPr id="10" name="Rectangle 9"/>
          <p:cNvSpPr/>
          <p:nvPr/>
        </p:nvSpPr>
        <p:spPr>
          <a:xfrm>
            <a:off x="3352800" y="2819400"/>
            <a:ext cx="3200400" cy="1107996"/>
          </a:xfrm>
          <a:prstGeom prst="rect">
            <a:avLst/>
          </a:prstGeom>
        </p:spPr>
        <p:txBody>
          <a:bodyPr wrap="square">
            <a:spAutoFit/>
          </a:bodyPr>
          <a:lstStyle/>
          <a:p>
            <a:r>
              <a:rPr lang="en-US" sz="1100" dirty="0" smtClean="0"/>
              <a:t>The </a:t>
            </a:r>
            <a:r>
              <a:rPr lang="en-US" sz="1100" i="1" dirty="0"/>
              <a:t>Phoenix </a:t>
            </a:r>
            <a:r>
              <a:rPr lang="en-US" sz="1100" dirty="0"/>
              <a:t>becomes the first sea-going steamboat as it travels from New York to Philadelphia. </a:t>
            </a:r>
          </a:p>
          <a:p>
            <a:endParaRPr lang="en-US" sz="1100" dirty="0" smtClean="0"/>
          </a:p>
          <a:p>
            <a:r>
              <a:rPr lang="en-US" sz="1100" dirty="0" smtClean="0"/>
              <a:t>William </a:t>
            </a:r>
            <a:r>
              <a:rPr lang="en-US" sz="1100" dirty="0" err="1"/>
              <a:t>MacLure</a:t>
            </a:r>
            <a:r>
              <a:rPr lang="en-US" sz="1100" dirty="0"/>
              <a:t> publishes the first detailed geological survey of the United States. </a:t>
            </a:r>
          </a:p>
          <a:p>
            <a:r>
              <a:rPr lang="en-US" sz="1100" dirty="0"/>
              <a:t>	</a:t>
            </a:r>
          </a:p>
        </p:txBody>
      </p:sp>
      <p:sp>
        <p:nvSpPr>
          <p:cNvPr id="20" name="Rectangle 19"/>
          <p:cNvSpPr/>
          <p:nvPr/>
        </p:nvSpPr>
        <p:spPr>
          <a:xfrm>
            <a:off x="-6928" y="5105400"/>
            <a:ext cx="789709" cy="646331"/>
          </a:xfrm>
          <a:prstGeom prst="rect">
            <a:avLst/>
          </a:prstGeom>
        </p:spPr>
        <p:txBody>
          <a:bodyPr wrap="square">
            <a:spAutoFit/>
          </a:bodyPr>
          <a:lstStyle/>
          <a:p>
            <a:r>
              <a:rPr lang="en-US" b="1" dirty="0"/>
              <a:t>1810 </a:t>
            </a:r>
            <a:r>
              <a:rPr lang="en-US" dirty="0"/>
              <a:t>	</a:t>
            </a:r>
          </a:p>
        </p:txBody>
      </p:sp>
      <p:sp>
        <p:nvSpPr>
          <p:cNvPr id="21" name="Rectangle 20"/>
          <p:cNvSpPr/>
          <p:nvPr/>
        </p:nvSpPr>
        <p:spPr>
          <a:xfrm>
            <a:off x="803563" y="4191000"/>
            <a:ext cx="2570019" cy="2862322"/>
          </a:xfrm>
          <a:prstGeom prst="rect">
            <a:avLst/>
          </a:prstGeom>
        </p:spPr>
        <p:txBody>
          <a:bodyPr wrap="square">
            <a:spAutoFit/>
          </a:bodyPr>
          <a:lstStyle/>
          <a:p>
            <a:r>
              <a:rPr lang="en-US" sz="1200" b="1" dirty="0" smtClean="0"/>
              <a:t>Macon’s </a:t>
            </a:r>
            <a:r>
              <a:rPr lang="en-US" sz="1200" b="1" dirty="0"/>
              <a:t>Bill No. 2 </a:t>
            </a:r>
            <a:r>
              <a:rPr lang="en-US" sz="1200" dirty="0"/>
              <a:t>repeals restrictions on trade with France and Britain. It states that if either nation removes its restrictions on U. S. Trade, the President will break off trade with the other. Madison, believing France has removed her restrictive decrees, reopens trade with France and renews </a:t>
            </a:r>
            <a:r>
              <a:rPr lang="en-US" sz="1200" dirty="0" err="1"/>
              <a:t>Nonintercourse</a:t>
            </a:r>
            <a:r>
              <a:rPr lang="en-US" sz="1200" dirty="0"/>
              <a:t> Act with Britain. France continues to seize U. S. ships. </a:t>
            </a:r>
          </a:p>
          <a:p>
            <a:endParaRPr lang="en-US" sz="1200" dirty="0" smtClean="0"/>
          </a:p>
          <a:p>
            <a:r>
              <a:rPr lang="en-US" sz="1200" dirty="0" smtClean="0"/>
              <a:t>Southerners </a:t>
            </a:r>
            <a:r>
              <a:rPr lang="en-US" sz="1200" dirty="0"/>
              <a:t>revolt against Spanish rule in West Florida. U. S. annexes the area. </a:t>
            </a:r>
          </a:p>
          <a:p>
            <a:r>
              <a:rPr lang="en-US" sz="1200" dirty="0"/>
              <a:t>	</a:t>
            </a:r>
          </a:p>
        </p:txBody>
      </p:sp>
      <p:sp>
        <p:nvSpPr>
          <p:cNvPr id="22" name="Rectangle 21"/>
          <p:cNvSpPr/>
          <p:nvPr/>
        </p:nvSpPr>
        <p:spPr>
          <a:xfrm>
            <a:off x="6553200" y="4221356"/>
            <a:ext cx="2590800" cy="1661993"/>
          </a:xfrm>
          <a:prstGeom prst="rect">
            <a:avLst/>
          </a:prstGeom>
        </p:spPr>
        <p:txBody>
          <a:bodyPr wrap="square">
            <a:spAutoFit/>
          </a:bodyPr>
          <a:lstStyle/>
          <a:p>
            <a:endParaRPr lang="en-US" dirty="0"/>
          </a:p>
          <a:p>
            <a:r>
              <a:rPr lang="en-US" sz="1200" b="1" dirty="0"/>
              <a:t>Third U. S. census shows a population 7.2 million, including 60,000 immigrants and about 1.2 million slaves. Population west of the Appalachian Mountains is slightly more than 1 million. </a:t>
            </a:r>
            <a:endParaRPr lang="en-US" sz="1200" dirty="0"/>
          </a:p>
          <a:p>
            <a:r>
              <a:rPr lang="en-US" sz="1200"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1905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3855" y="468018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131882"/>
            <a:ext cx="1107996" cy="369332"/>
          </a:xfrm>
          <a:prstGeom prst="rect">
            <a:avLst/>
          </a:prstGeom>
        </p:spPr>
        <p:txBody>
          <a:bodyPr wrap="none">
            <a:spAutoFit/>
          </a:bodyPr>
          <a:lstStyle/>
          <a:p>
            <a:r>
              <a:rPr lang="en-US" b="1" dirty="0"/>
              <a:t>1811 </a:t>
            </a:r>
            <a:r>
              <a:rPr lang="en-US" dirty="0"/>
              <a:t>	</a:t>
            </a:r>
          </a:p>
        </p:txBody>
      </p:sp>
      <p:sp>
        <p:nvSpPr>
          <p:cNvPr id="3" name="Rectangle 2"/>
          <p:cNvSpPr/>
          <p:nvPr/>
        </p:nvSpPr>
        <p:spPr>
          <a:xfrm>
            <a:off x="775855" y="626147"/>
            <a:ext cx="2576945" cy="1461939"/>
          </a:xfrm>
          <a:prstGeom prst="rect">
            <a:avLst/>
          </a:prstGeom>
        </p:spPr>
        <p:txBody>
          <a:bodyPr wrap="square">
            <a:spAutoFit/>
          </a:bodyPr>
          <a:lstStyle/>
          <a:p>
            <a:r>
              <a:rPr lang="en-US" sz="1100" dirty="0" smtClean="0"/>
              <a:t>General </a:t>
            </a:r>
            <a:r>
              <a:rPr lang="en-US" sz="1100" dirty="0"/>
              <a:t>William Henry Harrison, Governor of the Indiana Territory, defeats the Indians in the </a:t>
            </a:r>
            <a:r>
              <a:rPr lang="en-US" sz="1100" b="1" dirty="0"/>
              <a:t>Battle of Tippecanoe</a:t>
            </a:r>
            <a:r>
              <a:rPr lang="en-US" sz="1100" dirty="0"/>
              <a:t>. </a:t>
            </a:r>
          </a:p>
          <a:p>
            <a:endParaRPr lang="en-US" sz="1100" dirty="0" smtClean="0"/>
          </a:p>
          <a:p>
            <a:r>
              <a:rPr lang="en-US" sz="1100" dirty="0" smtClean="0"/>
              <a:t>Western </a:t>
            </a:r>
            <a:r>
              <a:rPr lang="en-US" sz="1100" dirty="0"/>
              <a:t>“War Hawks” in Congress urge U. S. expansion and protest British interference with U. S. shipping. </a:t>
            </a:r>
          </a:p>
          <a:p>
            <a:r>
              <a:rPr lang="en-US" sz="1200" dirty="0"/>
              <a:t>	</a:t>
            </a:r>
          </a:p>
        </p:txBody>
      </p:sp>
      <p:sp>
        <p:nvSpPr>
          <p:cNvPr id="4" name="Rectangle 3"/>
          <p:cNvSpPr/>
          <p:nvPr/>
        </p:nvSpPr>
        <p:spPr>
          <a:xfrm>
            <a:off x="3338945" y="608662"/>
            <a:ext cx="3200400" cy="1492716"/>
          </a:xfrm>
          <a:prstGeom prst="rect">
            <a:avLst/>
          </a:prstGeom>
        </p:spPr>
        <p:txBody>
          <a:bodyPr wrap="square">
            <a:spAutoFit/>
          </a:bodyPr>
          <a:lstStyle/>
          <a:p>
            <a:r>
              <a:rPr lang="en-US" sz="1000" dirty="0" smtClean="0"/>
              <a:t>First </a:t>
            </a:r>
            <a:r>
              <a:rPr lang="en-US" sz="1000" dirty="0"/>
              <a:t>steamboat to sail down the Mississippi River reaches New Orleans (January 1812) and causes a sensation. Boat then makes a regular New Orleans-Natchez run, charging $18 for the trip downstream and $25 for the trip upstream. </a:t>
            </a:r>
          </a:p>
          <a:p>
            <a:endParaRPr lang="en-US" sz="1000" dirty="0"/>
          </a:p>
          <a:p>
            <a:r>
              <a:rPr lang="en-US" sz="1000" dirty="0" smtClean="0"/>
              <a:t>Beginning </a:t>
            </a:r>
            <a:r>
              <a:rPr lang="en-US" sz="1000" dirty="0"/>
              <a:t>of the Cumberland Road at Cumberland, Md. By 1840 the road reaches Vandalia, Ill., at a cost of $7million </a:t>
            </a:r>
          </a:p>
          <a:p>
            <a:r>
              <a:rPr lang="en-US" sz="1100" dirty="0"/>
              <a:t>	</a:t>
            </a:r>
          </a:p>
        </p:txBody>
      </p:sp>
      <p:sp>
        <p:nvSpPr>
          <p:cNvPr id="6" name="Rectangle 5"/>
          <p:cNvSpPr/>
          <p:nvPr/>
        </p:nvSpPr>
        <p:spPr>
          <a:xfrm>
            <a:off x="6539345" y="709273"/>
            <a:ext cx="2604655" cy="830997"/>
          </a:xfrm>
          <a:prstGeom prst="rect">
            <a:avLst/>
          </a:prstGeom>
        </p:spPr>
        <p:txBody>
          <a:bodyPr wrap="square">
            <a:spAutoFit/>
          </a:bodyPr>
          <a:lstStyle/>
          <a:p>
            <a:r>
              <a:rPr lang="en-US" sz="1200" dirty="0"/>
              <a:t>Earthquake rocks the Ohio-Mississippi Valleys. Tremors are felt over an area of 300,000 square miles. </a:t>
            </a:r>
          </a:p>
          <a:p>
            <a:r>
              <a:rPr lang="en-US" sz="1200" dirty="0"/>
              <a:t>	</a:t>
            </a:r>
          </a:p>
        </p:txBody>
      </p:sp>
      <p:sp>
        <p:nvSpPr>
          <p:cNvPr id="7" name="Rectangle 6"/>
          <p:cNvSpPr/>
          <p:nvPr/>
        </p:nvSpPr>
        <p:spPr>
          <a:xfrm>
            <a:off x="0" y="3445225"/>
            <a:ext cx="775855" cy="646331"/>
          </a:xfrm>
          <a:prstGeom prst="rect">
            <a:avLst/>
          </a:prstGeom>
        </p:spPr>
        <p:txBody>
          <a:bodyPr wrap="square">
            <a:spAutoFit/>
          </a:bodyPr>
          <a:lstStyle/>
          <a:p>
            <a:r>
              <a:rPr lang="en-US" b="1" dirty="0"/>
              <a:t>1812 </a:t>
            </a:r>
            <a:r>
              <a:rPr lang="en-US" dirty="0"/>
              <a:t>	</a:t>
            </a:r>
          </a:p>
        </p:txBody>
      </p:sp>
      <p:sp>
        <p:nvSpPr>
          <p:cNvPr id="10" name="Rectangle 9"/>
          <p:cNvSpPr/>
          <p:nvPr/>
        </p:nvSpPr>
        <p:spPr>
          <a:xfrm>
            <a:off x="762000" y="1907961"/>
            <a:ext cx="2576945" cy="3339376"/>
          </a:xfrm>
          <a:prstGeom prst="rect">
            <a:avLst/>
          </a:prstGeom>
        </p:spPr>
        <p:txBody>
          <a:bodyPr wrap="square">
            <a:spAutoFit/>
          </a:bodyPr>
          <a:lstStyle/>
          <a:p>
            <a:r>
              <a:rPr lang="en-US" sz="1050" dirty="0" smtClean="0"/>
              <a:t>Congress </a:t>
            </a:r>
            <a:r>
              <a:rPr lang="en-US" sz="1050" dirty="0"/>
              <a:t>declares war (War of 1812) on Great Britain. Canadians, allies of the British, defeat U. S. forces at Detroit. Northwest Indians under Tecumseh join the British. </a:t>
            </a:r>
          </a:p>
          <a:p>
            <a:endParaRPr lang="en-US" sz="1050" dirty="0" smtClean="0"/>
          </a:p>
          <a:p>
            <a:r>
              <a:rPr lang="en-US" sz="1050" dirty="0" smtClean="0"/>
              <a:t>U</a:t>
            </a:r>
            <a:r>
              <a:rPr lang="en-US" sz="1050" dirty="0"/>
              <a:t>. S. frigate </a:t>
            </a:r>
            <a:r>
              <a:rPr lang="en-US" sz="1050" i="1" dirty="0"/>
              <a:t>Constitution </a:t>
            </a:r>
            <a:r>
              <a:rPr lang="en-US" sz="1050" dirty="0"/>
              <a:t>defeats British frigate </a:t>
            </a:r>
            <a:r>
              <a:rPr lang="en-US" sz="1050" i="1" dirty="0" err="1"/>
              <a:t>Gueriere</a:t>
            </a:r>
            <a:r>
              <a:rPr lang="en-US" sz="1050" i="1" dirty="0"/>
              <a:t> </a:t>
            </a:r>
            <a:r>
              <a:rPr lang="en-US" sz="1050" dirty="0"/>
              <a:t>off Novo Scotia and destroys British frigate </a:t>
            </a:r>
            <a:r>
              <a:rPr lang="en-US" sz="1050" i="1" dirty="0"/>
              <a:t>Java </a:t>
            </a:r>
            <a:r>
              <a:rPr lang="en-US" sz="1050" dirty="0"/>
              <a:t>off Brazil, thus earning herself the nickname “Old Ironsides.” </a:t>
            </a:r>
          </a:p>
          <a:p>
            <a:endParaRPr lang="en-US" sz="1050" dirty="0"/>
          </a:p>
          <a:p>
            <a:r>
              <a:rPr lang="en-US" sz="1050" dirty="0" smtClean="0"/>
              <a:t>Madison </a:t>
            </a:r>
            <a:r>
              <a:rPr lang="en-US" sz="1050" dirty="0"/>
              <a:t>is re-elected President and Elbridge Gerry is elected Vice President on the Democratic-Republican ticket. </a:t>
            </a:r>
          </a:p>
          <a:p>
            <a:r>
              <a:rPr lang="en-US" sz="1050" dirty="0"/>
              <a:t>Louisiana becomes 18th state. Louisiana Territory becomes the Missouri Territory. </a:t>
            </a:r>
          </a:p>
          <a:p>
            <a:r>
              <a:rPr lang="en-US" sz="1050" dirty="0"/>
              <a:t>	</a:t>
            </a:r>
          </a:p>
          <a:p>
            <a:endParaRPr lang="en-US" sz="1100" dirty="0"/>
          </a:p>
          <a:p>
            <a:r>
              <a:rPr lang="en-US" sz="1100" dirty="0"/>
              <a:t>	</a:t>
            </a:r>
          </a:p>
        </p:txBody>
      </p:sp>
      <p:sp>
        <p:nvSpPr>
          <p:cNvPr id="20" name="Rectangle 19"/>
          <p:cNvSpPr/>
          <p:nvPr/>
        </p:nvSpPr>
        <p:spPr>
          <a:xfrm>
            <a:off x="3380509" y="2891227"/>
            <a:ext cx="3172691" cy="1754326"/>
          </a:xfrm>
          <a:prstGeom prst="rect">
            <a:avLst/>
          </a:prstGeom>
        </p:spPr>
        <p:txBody>
          <a:bodyPr wrap="square">
            <a:spAutoFit/>
          </a:bodyPr>
          <a:lstStyle/>
          <a:p>
            <a:r>
              <a:rPr lang="en-US" sz="1200" dirty="0"/>
              <a:t>Large-scale drug production begins in Philadelphia as America’s first drug mill opens. </a:t>
            </a:r>
          </a:p>
          <a:p>
            <a:endParaRPr lang="en-US" sz="1200" dirty="0" smtClean="0"/>
          </a:p>
          <a:p>
            <a:r>
              <a:rPr lang="en-US" sz="1200" dirty="0" smtClean="0"/>
              <a:t>William </a:t>
            </a:r>
            <a:r>
              <a:rPr lang="en-US" sz="1200" dirty="0"/>
              <a:t>Monroe of Concord, Mass., begins manufacturing lead pencils. </a:t>
            </a:r>
          </a:p>
          <a:p>
            <a:r>
              <a:rPr lang="en-US" sz="1200" dirty="0"/>
              <a:t>	</a:t>
            </a:r>
          </a:p>
          <a:p>
            <a:endParaRPr lang="en-US" dirty="0"/>
          </a:p>
          <a:p>
            <a:r>
              <a:rPr lang="en-US" dirty="0"/>
              <a:t>	</a:t>
            </a:r>
          </a:p>
        </p:txBody>
      </p:sp>
      <p:sp>
        <p:nvSpPr>
          <p:cNvPr id="21" name="Rectangle 20"/>
          <p:cNvSpPr/>
          <p:nvPr/>
        </p:nvSpPr>
        <p:spPr>
          <a:xfrm>
            <a:off x="6539345" y="1943978"/>
            <a:ext cx="2590800" cy="2970044"/>
          </a:xfrm>
          <a:prstGeom prst="rect">
            <a:avLst/>
          </a:prstGeom>
        </p:spPr>
        <p:txBody>
          <a:bodyPr wrap="square">
            <a:spAutoFit/>
          </a:bodyPr>
          <a:lstStyle/>
          <a:p>
            <a:r>
              <a:rPr lang="en-US" sz="1100" dirty="0"/>
              <a:t>Lucy Brenner, serving under the name of Nicholas Baker, is a member of the crew of the </a:t>
            </a:r>
            <a:r>
              <a:rPr lang="en-US" sz="1100" i="1" dirty="0"/>
              <a:t>Constitution</a:t>
            </a:r>
            <a:r>
              <a:rPr lang="en-US" sz="1100" dirty="0"/>
              <a:t>. She serves for 3 years, successfully disguising her sex. </a:t>
            </a:r>
          </a:p>
          <a:p>
            <a:endParaRPr lang="en-US" sz="1100" dirty="0" smtClean="0"/>
          </a:p>
          <a:p>
            <a:r>
              <a:rPr lang="en-US" sz="1100" dirty="0" smtClean="0"/>
              <a:t>Pennsylvania </a:t>
            </a:r>
            <a:r>
              <a:rPr lang="en-US" sz="1100" dirty="0"/>
              <a:t>Company for Insurance on Lives is incorporated in Philadelphia. It is the first insurance company primarily involved with life insurance. </a:t>
            </a:r>
          </a:p>
          <a:p>
            <a:endParaRPr lang="en-US" sz="1100" dirty="0" smtClean="0"/>
          </a:p>
          <a:p>
            <a:r>
              <a:rPr lang="en-US" sz="1100" dirty="0" smtClean="0"/>
              <a:t>Samuel </a:t>
            </a:r>
            <a:r>
              <a:rPr lang="en-US" sz="1100" dirty="0"/>
              <a:t>Wilson, a meat-packer from Troy, N. Y., becomes the original “Uncle Sam.” Soldiers call the meat “Uncle Sam’s” because </a:t>
            </a:r>
            <a:r>
              <a:rPr lang="en-US" sz="1100" dirty="0" smtClean="0"/>
              <a:t>of </a:t>
            </a:r>
            <a:r>
              <a:rPr lang="en-US" sz="1100" dirty="0"/>
              <a:t>the stamp “U. S.” on the provision boxes. </a:t>
            </a:r>
          </a:p>
          <a:p>
            <a:r>
              <a:rPr lang="en-US" sz="1100" dirty="0"/>
              <a:t>	</a:t>
            </a:r>
          </a:p>
          <a:p>
            <a:endParaRPr lang="en-US" sz="1100" dirty="0"/>
          </a:p>
        </p:txBody>
      </p:sp>
      <p:sp>
        <p:nvSpPr>
          <p:cNvPr id="22" name="Rectangle 21"/>
          <p:cNvSpPr/>
          <p:nvPr/>
        </p:nvSpPr>
        <p:spPr>
          <a:xfrm>
            <a:off x="-20782" y="5715000"/>
            <a:ext cx="782782" cy="646331"/>
          </a:xfrm>
          <a:prstGeom prst="rect">
            <a:avLst/>
          </a:prstGeom>
        </p:spPr>
        <p:txBody>
          <a:bodyPr wrap="square">
            <a:spAutoFit/>
          </a:bodyPr>
          <a:lstStyle/>
          <a:p>
            <a:r>
              <a:rPr lang="en-US" b="1" dirty="0"/>
              <a:t>1813 </a:t>
            </a:r>
            <a:r>
              <a:rPr lang="en-US" dirty="0"/>
              <a:t>	</a:t>
            </a:r>
          </a:p>
        </p:txBody>
      </p:sp>
      <p:sp>
        <p:nvSpPr>
          <p:cNvPr id="23" name="Rectangle 22"/>
          <p:cNvSpPr/>
          <p:nvPr/>
        </p:nvSpPr>
        <p:spPr>
          <a:xfrm>
            <a:off x="748145" y="4661993"/>
            <a:ext cx="2618509" cy="2369880"/>
          </a:xfrm>
          <a:prstGeom prst="rect">
            <a:avLst/>
          </a:prstGeom>
        </p:spPr>
        <p:txBody>
          <a:bodyPr wrap="square">
            <a:spAutoFit/>
          </a:bodyPr>
          <a:lstStyle/>
          <a:p>
            <a:r>
              <a:rPr lang="en-US" sz="1000" dirty="0" smtClean="0"/>
              <a:t>U</a:t>
            </a:r>
            <a:r>
              <a:rPr lang="en-US" sz="1000" dirty="0"/>
              <a:t>. S. forces capture York (now Toronto). The British seize Fort Niagara and burn Buffalo, N. Y. British blockade coastal ports </a:t>
            </a:r>
          </a:p>
          <a:p>
            <a:endParaRPr lang="en-US" sz="1000" dirty="0"/>
          </a:p>
          <a:p>
            <a:r>
              <a:rPr lang="en-US" sz="1000" dirty="0" smtClean="0"/>
              <a:t>U</a:t>
            </a:r>
            <a:r>
              <a:rPr lang="en-US" sz="1000" dirty="0"/>
              <a:t>. S. fleet under Captain Oliver Perry defeats the British in the Battle of Lake Erie </a:t>
            </a:r>
            <a:endParaRPr lang="en-US" sz="1000" dirty="0" smtClean="0"/>
          </a:p>
          <a:p>
            <a:endParaRPr lang="en-US" sz="1000" dirty="0" smtClean="0"/>
          </a:p>
          <a:p>
            <a:r>
              <a:rPr lang="en-US" sz="1000" dirty="0" smtClean="0"/>
              <a:t>British </a:t>
            </a:r>
            <a:r>
              <a:rPr lang="en-US" sz="1000" dirty="0"/>
              <a:t>evacuate Detroit. General Harrison defeats the British in the Battle of the Thames, Ontario, in which the Shawnee Indian Chief Tecumseh is killed. Powerful Indian confederacy in Northwest collapses, depriving the British of their Indian allies.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191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76400"/>
            <a:ext cx="762000" cy="646331"/>
          </a:xfrm>
          <a:prstGeom prst="rect">
            <a:avLst/>
          </a:prstGeom>
        </p:spPr>
        <p:txBody>
          <a:bodyPr wrap="square">
            <a:spAutoFit/>
          </a:bodyPr>
          <a:lstStyle/>
          <a:p>
            <a:r>
              <a:rPr lang="en-US" b="1" dirty="0"/>
              <a:t>1814 </a:t>
            </a:r>
            <a:r>
              <a:rPr lang="en-US" dirty="0"/>
              <a:t>	</a:t>
            </a:r>
          </a:p>
        </p:txBody>
      </p:sp>
      <p:sp>
        <p:nvSpPr>
          <p:cNvPr id="3" name="Rectangle 2"/>
          <p:cNvSpPr/>
          <p:nvPr/>
        </p:nvSpPr>
        <p:spPr>
          <a:xfrm>
            <a:off x="762000" y="609600"/>
            <a:ext cx="2590800" cy="3785652"/>
          </a:xfrm>
          <a:prstGeom prst="rect">
            <a:avLst/>
          </a:prstGeom>
        </p:spPr>
        <p:txBody>
          <a:bodyPr wrap="square">
            <a:spAutoFit/>
          </a:bodyPr>
          <a:lstStyle/>
          <a:p>
            <a:r>
              <a:rPr lang="en-US" sz="1200" dirty="0" smtClean="0"/>
              <a:t>Creek </a:t>
            </a:r>
            <a:r>
              <a:rPr lang="en-US" sz="1200" dirty="0"/>
              <a:t>Indian War ends when General Andrew Jackson defeats the Creeks at the </a:t>
            </a:r>
            <a:r>
              <a:rPr lang="en-US" sz="1200" b="1" dirty="0"/>
              <a:t>Battle of Horseshoe Bend</a:t>
            </a:r>
            <a:r>
              <a:rPr lang="en-US" sz="1200" dirty="0"/>
              <a:t>, Ala. </a:t>
            </a:r>
          </a:p>
          <a:p>
            <a:endParaRPr lang="en-US" sz="1200" dirty="0" smtClean="0"/>
          </a:p>
          <a:p>
            <a:r>
              <a:rPr lang="en-US" sz="1200" dirty="0" smtClean="0"/>
              <a:t>U</a:t>
            </a:r>
            <a:r>
              <a:rPr lang="en-US" sz="1200" dirty="0"/>
              <a:t>. S. fleet defeats British fleet on Lake Champlain, halting the British drive from Canada into the Hudson Valley. </a:t>
            </a:r>
          </a:p>
          <a:p>
            <a:endParaRPr lang="en-US" sz="1200" dirty="0" smtClean="0"/>
          </a:p>
          <a:p>
            <a:r>
              <a:rPr lang="en-US" sz="1200" dirty="0" smtClean="0"/>
              <a:t>British </a:t>
            </a:r>
            <a:r>
              <a:rPr lang="en-US" sz="1200" dirty="0"/>
              <a:t>capture Washington, D. C., and burn the Capitol and the White House. British fleet bombards Fort McHenry in Baltimore harbor but fails to captures it. </a:t>
            </a:r>
          </a:p>
          <a:p>
            <a:endParaRPr lang="en-US" sz="1200" dirty="0" smtClean="0"/>
          </a:p>
          <a:p>
            <a:r>
              <a:rPr lang="en-US" sz="1200" dirty="0" smtClean="0"/>
              <a:t>Federalists </a:t>
            </a:r>
            <a:r>
              <a:rPr lang="en-US" sz="1200" dirty="0"/>
              <a:t>at </a:t>
            </a:r>
            <a:r>
              <a:rPr lang="en-US" sz="1200" b="1" dirty="0"/>
              <a:t>Hartford Convention</a:t>
            </a:r>
            <a:r>
              <a:rPr lang="en-US" sz="1200" dirty="0"/>
              <a:t>, opposed to war, propose to revise the Constitution. Convention ends in ridicule with news of the Treaty of Ghent between Britain and the U. S. </a:t>
            </a:r>
          </a:p>
          <a:p>
            <a:r>
              <a:rPr lang="en-US" sz="1200" dirty="0"/>
              <a:t>	</a:t>
            </a:r>
          </a:p>
        </p:txBody>
      </p:sp>
      <p:sp>
        <p:nvSpPr>
          <p:cNvPr id="4" name="Rectangle 3"/>
          <p:cNvSpPr/>
          <p:nvPr/>
        </p:nvSpPr>
        <p:spPr>
          <a:xfrm>
            <a:off x="3352800" y="748100"/>
            <a:ext cx="3200400" cy="1384995"/>
          </a:xfrm>
          <a:prstGeom prst="rect">
            <a:avLst/>
          </a:prstGeom>
        </p:spPr>
        <p:txBody>
          <a:bodyPr wrap="square">
            <a:spAutoFit/>
          </a:bodyPr>
          <a:lstStyle/>
          <a:p>
            <a:endParaRPr lang="en-US" dirty="0"/>
          </a:p>
          <a:p>
            <a:r>
              <a:rPr lang="en-US" sz="1200" dirty="0"/>
              <a:t>Frances Cabot Lowell, Massachusetts industrialist, opens the first totally mechanized factory for processing raw cotton into finished cloth. </a:t>
            </a:r>
          </a:p>
          <a:p>
            <a:r>
              <a:rPr lang="en-US" dirty="0"/>
              <a:t>	</a:t>
            </a:r>
          </a:p>
        </p:txBody>
      </p:sp>
      <p:sp>
        <p:nvSpPr>
          <p:cNvPr id="6" name="Rectangle 5"/>
          <p:cNvSpPr/>
          <p:nvPr/>
        </p:nvSpPr>
        <p:spPr>
          <a:xfrm>
            <a:off x="6553200" y="636503"/>
            <a:ext cx="2590800" cy="3231654"/>
          </a:xfrm>
          <a:prstGeom prst="rect">
            <a:avLst/>
          </a:prstGeom>
        </p:spPr>
        <p:txBody>
          <a:bodyPr wrap="square">
            <a:spAutoFit/>
          </a:bodyPr>
          <a:lstStyle/>
          <a:p>
            <a:r>
              <a:rPr lang="en-US" sz="1200" dirty="0" smtClean="0"/>
              <a:t>During </a:t>
            </a:r>
            <a:r>
              <a:rPr lang="en-US" sz="1200" dirty="0"/>
              <a:t>the bombardment of Fort McHenry, Francis Scott Key writes the lyrics to “The Star-Spangled Banner,” now the U. S. national anthem. </a:t>
            </a:r>
          </a:p>
          <a:p>
            <a:endParaRPr lang="en-US" sz="1200" dirty="0" smtClean="0"/>
          </a:p>
          <a:p>
            <a:r>
              <a:rPr lang="en-US" sz="1200" dirty="0" smtClean="0"/>
              <a:t>First </a:t>
            </a:r>
            <a:r>
              <a:rPr lang="en-US" sz="1200" dirty="0"/>
              <a:t>large library network west of the Alleghenies is established from several circulating libraries in Pittsburgh, Pa. </a:t>
            </a:r>
          </a:p>
          <a:p>
            <a:endParaRPr lang="en-US" sz="1200" dirty="0" smtClean="0"/>
          </a:p>
          <a:p>
            <a:r>
              <a:rPr lang="en-US" sz="1200" dirty="0" smtClean="0"/>
              <a:t>First </a:t>
            </a:r>
            <a:r>
              <a:rPr lang="en-US" sz="1200" dirty="0"/>
              <a:t>school for the higher education of women is started by Emma Hart Willard in Middlebury, VT. </a:t>
            </a:r>
          </a:p>
          <a:p>
            <a:endParaRPr lang="en-US" sz="1200" dirty="0" smtClean="0"/>
          </a:p>
          <a:p>
            <a:r>
              <a:rPr lang="en-US" sz="1200" dirty="0" smtClean="0"/>
              <a:t>Cost </a:t>
            </a:r>
            <a:r>
              <a:rPr lang="en-US" sz="1200" dirty="0"/>
              <a:t>of education at Harvard College in Cambridge, Mass., is about $300 a year. </a:t>
            </a:r>
          </a:p>
          <a:p>
            <a:r>
              <a:rPr lang="en-US" sz="1200" dirty="0"/>
              <a:t>	</a:t>
            </a:r>
          </a:p>
        </p:txBody>
      </p:sp>
      <p:sp>
        <p:nvSpPr>
          <p:cNvPr id="7" name="Rectangle 6"/>
          <p:cNvSpPr/>
          <p:nvPr/>
        </p:nvSpPr>
        <p:spPr>
          <a:xfrm>
            <a:off x="-34636" y="5334000"/>
            <a:ext cx="796636" cy="646331"/>
          </a:xfrm>
          <a:prstGeom prst="rect">
            <a:avLst/>
          </a:prstGeom>
        </p:spPr>
        <p:txBody>
          <a:bodyPr wrap="square">
            <a:spAutoFit/>
          </a:bodyPr>
          <a:lstStyle/>
          <a:p>
            <a:r>
              <a:rPr lang="en-US" b="1" dirty="0"/>
              <a:t>1815 </a:t>
            </a:r>
            <a:r>
              <a:rPr lang="en-US" dirty="0"/>
              <a:t>	</a:t>
            </a:r>
          </a:p>
        </p:txBody>
      </p:sp>
      <p:sp>
        <p:nvSpPr>
          <p:cNvPr id="10" name="Rectangle 9"/>
          <p:cNvSpPr/>
          <p:nvPr/>
        </p:nvSpPr>
        <p:spPr>
          <a:xfrm>
            <a:off x="762000" y="4641502"/>
            <a:ext cx="2590800" cy="1661993"/>
          </a:xfrm>
          <a:prstGeom prst="rect">
            <a:avLst/>
          </a:prstGeom>
        </p:spPr>
        <p:txBody>
          <a:bodyPr wrap="square">
            <a:spAutoFit/>
          </a:bodyPr>
          <a:lstStyle/>
          <a:p>
            <a:endParaRPr lang="en-US" dirty="0"/>
          </a:p>
          <a:p>
            <a:r>
              <a:rPr lang="en-US" sz="1200" dirty="0"/>
              <a:t>General Andrew Jackson defeats the British at the Battle of New Orleans. </a:t>
            </a:r>
          </a:p>
          <a:p>
            <a:endParaRPr lang="en-US" sz="1200" dirty="0" smtClean="0"/>
          </a:p>
          <a:p>
            <a:r>
              <a:rPr lang="en-US" sz="1200" dirty="0" smtClean="0"/>
              <a:t>Anglo-American </a:t>
            </a:r>
            <a:r>
              <a:rPr lang="en-US" sz="1200" dirty="0"/>
              <a:t>commercial treaty ends discriminatory British duties against U. S. ships and vice versa. </a:t>
            </a:r>
          </a:p>
          <a:p>
            <a:r>
              <a:rPr lang="en-US" sz="1200" dirty="0"/>
              <a:t>	</a:t>
            </a:r>
          </a:p>
        </p:txBody>
      </p:sp>
      <p:sp>
        <p:nvSpPr>
          <p:cNvPr id="20" name="Rectangle 19"/>
          <p:cNvSpPr/>
          <p:nvPr/>
        </p:nvSpPr>
        <p:spPr>
          <a:xfrm>
            <a:off x="3352800" y="4456835"/>
            <a:ext cx="3200400" cy="1661993"/>
          </a:xfrm>
          <a:prstGeom prst="rect">
            <a:avLst/>
          </a:prstGeom>
        </p:spPr>
        <p:txBody>
          <a:bodyPr wrap="square">
            <a:spAutoFit/>
          </a:bodyPr>
          <a:lstStyle/>
          <a:p>
            <a:endParaRPr lang="en-US" dirty="0"/>
          </a:p>
          <a:p>
            <a:r>
              <a:rPr lang="en-US" sz="1200" dirty="0"/>
              <a:t>Robert Fulton launches America’s first steam-powered warship, the </a:t>
            </a:r>
            <a:r>
              <a:rPr lang="en-US" sz="1200" i="1" dirty="0" err="1"/>
              <a:t>Demologos</a:t>
            </a:r>
            <a:r>
              <a:rPr lang="en-US" sz="1200" dirty="0"/>
              <a:t>. </a:t>
            </a:r>
          </a:p>
          <a:p>
            <a:endParaRPr lang="en-US" sz="1200" dirty="0" smtClean="0"/>
          </a:p>
          <a:p>
            <a:r>
              <a:rPr lang="en-US" sz="1200" dirty="0" smtClean="0"/>
              <a:t>New </a:t>
            </a:r>
            <a:r>
              <a:rPr lang="en-US" sz="1200" dirty="0"/>
              <a:t>England textile mills are processing 90,000 bales of cotton a year–up from only 500 bales in 1800. </a:t>
            </a:r>
          </a:p>
          <a:p>
            <a:r>
              <a:rPr lang="en-US" sz="1200" dirty="0"/>
              <a:t>	</a:t>
            </a:r>
          </a:p>
        </p:txBody>
      </p:sp>
      <p:sp>
        <p:nvSpPr>
          <p:cNvPr id="21" name="Rectangle 20"/>
          <p:cNvSpPr/>
          <p:nvPr/>
        </p:nvSpPr>
        <p:spPr>
          <a:xfrm>
            <a:off x="6553200" y="4191000"/>
            <a:ext cx="2590800" cy="2400657"/>
          </a:xfrm>
          <a:prstGeom prst="rect">
            <a:avLst/>
          </a:prstGeom>
        </p:spPr>
        <p:txBody>
          <a:bodyPr wrap="square">
            <a:spAutoFit/>
          </a:bodyPr>
          <a:lstStyle/>
          <a:p>
            <a:r>
              <a:rPr lang="en-US" sz="1200" dirty="0" smtClean="0"/>
              <a:t>Benjamin </a:t>
            </a:r>
            <a:r>
              <a:rPr lang="en-US" sz="1200" dirty="0"/>
              <a:t>Latrobe supervises the rebuilding of the Capitol and White House following the burning of Washington, D. C. </a:t>
            </a:r>
          </a:p>
          <a:p>
            <a:endParaRPr lang="en-US" sz="1200" dirty="0" smtClean="0"/>
          </a:p>
          <a:p>
            <a:r>
              <a:rPr lang="en-US" sz="1200" dirty="0" smtClean="0"/>
              <a:t>Most </a:t>
            </a:r>
            <a:r>
              <a:rPr lang="en-US" sz="1200" dirty="0"/>
              <a:t>colorful method of transportation during this time is the Conestoga wagon with its lively colors, a 4 to 6 horse team decorated with bells. It carries a load of several tons and is about 60 feet in length.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7740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743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22039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307068"/>
            <a:ext cx="1107996" cy="369332"/>
          </a:xfrm>
          <a:prstGeom prst="rect">
            <a:avLst/>
          </a:prstGeom>
        </p:spPr>
        <p:txBody>
          <a:bodyPr wrap="none">
            <a:spAutoFit/>
          </a:bodyPr>
          <a:lstStyle/>
          <a:p>
            <a:r>
              <a:rPr lang="en-US" b="1" dirty="0"/>
              <a:t>1816 </a:t>
            </a:r>
            <a:r>
              <a:rPr lang="en-US" dirty="0"/>
              <a:t>	</a:t>
            </a:r>
          </a:p>
        </p:txBody>
      </p:sp>
      <p:sp>
        <p:nvSpPr>
          <p:cNvPr id="3" name="Rectangle 2"/>
          <p:cNvSpPr/>
          <p:nvPr/>
        </p:nvSpPr>
        <p:spPr>
          <a:xfrm>
            <a:off x="762000" y="626055"/>
            <a:ext cx="2590800" cy="2277547"/>
          </a:xfrm>
          <a:prstGeom prst="rect">
            <a:avLst/>
          </a:prstGeom>
        </p:spPr>
        <p:txBody>
          <a:bodyPr wrap="square">
            <a:spAutoFit/>
          </a:bodyPr>
          <a:lstStyle/>
          <a:p>
            <a:r>
              <a:rPr lang="en-US" sz="1000" dirty="0" smtClean="0"/>
              <a:t>James </a:t>
            </a:r>
            <a:r>
              <a:rPr lang="en-US" sz="1000" dirty="0"/>
              <a:t>Monroe and Daniel Tompkins are elected President and Vice President on the Democratic-Republican ticket </a:t>
            </a:r>
          </a:p>
          <a:p>
            <a:endParaRPr lang="en-US" sz="1000" dirty="0" smtClean="0"/>
          </a:p>
          <a:p>
            <a:r>
              <a:rPr lang="en-US" sz="1000" dirty="0" smtClean="0"/>
              <a:t>Indiana </a:t>
            </a:r>
            <a:r>
              <a:rPr lang="en-US" sz="1000" dirty="0"/>
              <a:t>becomes the 19th state. </a:t>
            </a:r>
          </a:p>
          <a:p>
            <a:endParaRPr lang="en-US" sz="1000" dirty="0" smtClean="0"/>
          </a:p>
          <a:p>
            <a:r>
              <a:rPr lang="en-US" sz="1000" dirty="0" smtClean="0"/>
              <a:t>Supreme </a:t>
            </a:r>
            <a:r>
              <a:rPr lang="en-US" sz="1000" dirty="0"/>
              <a:t>Court affirms the right of federal courts to review decision of state courts. </a:t>
            </a:r>
          </a:p>
          <a:p>
            <a:endParaRPr lang="en-US" sz="1000" dirty="0" smtClean="0"/>
          </a:p>
          <a:p>
            <a:r>
              <a:rPr lang="en-US" sz="1000" dirty="0" smtClean="0"/>
              <a:t>First </a:t>
            </a:r>
            <a:r>
              <a:rPr lang="en-US" sz="1000" dirty="0"/>
              <a:t>tariff bill to protect domestic industry rather than to raise revenue is enacted by Congress. </a:t>
            </a:r>
          </a:p>
          <a:p>
            <a:r>
              <a:rPr lang="en-US" sz="1100" dirty="0"/>
              <a:t>	</a:t>
            </a:r>
          </a:p>
          <a:p>
            <a:r>
              <a:rPr lang="en-US" sz="1100" dirty="0"/>
              <a:t>	</a:t>
            </a:r>
          </a:p>
        </p:txBody>
      </p:sp>
      <p:sp>
        <p:nvSpPr>
          <p:cNvPr id="4" name="Rectangle 3"/>
          <p:cNvSpPr/>
          <p:nvPr/>
        </p:nvSpPr>
        <p:spPr>
          <a:xfrm>
            <a:off x="3352800" y="1076235"/>
            <a:ext cx="3200400" cy="1015663"/>
          </a:xfrm>
          <a:prstGeom prst="rect">
            <a:avLst/>
          </a:prstGeom>
        </p:spPr>
        <p:txBody>
          <a:bodyPr wrap="square">
            <a:spAutoFit/>
          </a:bodyPr>
          <a:lstStyle/>
          <a:p>
            <a:endParaRPr lang="en-US" dirty="0"/>
          </a:p>
          <a:p>
            <a:r>
              <a:rPr lang="en-US" sz="1200" dirty="0"/>
              <a:t>World’s first wire suspension bridge is built over the Schuylkill River near Philadelphia </a:t>
            </a:r>
          </a:p>
          <a:p>
            <a:r>
              <a:rPr lang="en-US" dirty="0"/>
              <a:t>	</a:t>
            </a:r>
          </a:p>
        </p:txBody>
      </p:sp>
      <p:sp>
        <p:nvSpPr>
          <p:cNvPr id="6" name="Rectangle 5"/>
          <p:cNvSpPr/>
          <p:nvPr/>
        </p:nvSpPr>
        <p:spPr>
          <a:xfrm>
            <a:off x="0" y="3431370"/>
            <a:ext cx="762000" cy="646331"/>
          </a:xfrm>
          <a:prstGeom prst="rect">
            <a:avLst/>
          </a:prstGeom>
        </p:spPr>
        <p:txBody>
          <a:bodyPr wrap="square">
            <a:spAutoFit/>
          </a:bodyPr>
          <a:lstStyle/>
          <a:p>
            <a:r>
              <a:rPr lang="en-US" b="1" dirty="0"/>
              <a:t>1817 </a:t>
            </a:r>
            <a:r>
              <a:rPr lang="en-US" dirty="0"/>
              <a:t>	</a:t>
            </a:r>
          </a:p>
        </p:txBody>
      </p:sp>
      <p:sp>
        <p:nvSpPr>
          <p:cNvPr id="7" name="Rectangle 6"/>
          <p:cNvSpPr/>
          <p:nvPr/>
        </p:nvSpPr>
        <p:spPr>
          <a:xfrm>
            <a:off x="734291" y="2743200"/>
            <a:ext cx="2618509" cy="1631216"/>
          </a:xfrm>
          <a:prstGeom prst="rect">
            <a:avLst/>
          </a:prstGeom>
        </p:spPr>
        <p:txBody>
          <a:bodyPr wrap="square">
            <a:spAutoFit/>
          </a:bodyPr>
          <a:lstStyle/>
          <a:p>
            <a:r>
              <a:rPr lang="en-US" sz="1000" b="1" dirty="0" smtClean="0"/>
              <a:t>Rush-</a:t>
            </a:r>
            <a:r>
              <a:rPr lang="en-US" sz="1000" b="1" dirty="0" err="1" smtClean="0"/>
              <a:t>Bagot</a:t>
            </a:r>
            <a:r>
              <a:rPr lang="en-US" sz="1000" b="1" dirty="0" smtClean="0"/>
              <a:t> </a:t>
            </a:r>
            <a:r>
              <a:rPr lang="en-US" sz="1000" b="1" dirty="0"/>
              <a:t>Agreement </a:t>
            </a:r>
            <a:r>
              <a:rPr lang="en-US" sz="1000" dirty="0"/>
              <a:t>between the U. S. and Britain limits naval forces on the Great Lakes. </a:t>
            </a:r>
          </a:p>
          <a:p>
            <a:endParaRPr lang="en-US" sz="1000" dirty="0"/>
          </a:p>
          <a:p>
            <a:r>
              <a:rPr lang="en-US" sz="1000" dirty="0" smtClean="0"/>
              <a:t>Mississippi </a:t>
            </a:r>
            <a:r>
              <a:rPr lang="en-US" sz="1000" dirty="0"/>
              <a:t>Territory is divided; western part becomes Mississippi, the 20th state; eastern part becomes Alabama Territory. </a:t>
            </a:r>
          </a:p>
          <a:p>
            <a:endParaRPr lang="en-US" sz="1000" dirty="0"/>
          </a:p>
          <a:p>
            <a:r>
              <a:rPr lang="en-US" sz="1000" dirty="0" smtClean="0"/>
              <a:t>Seminole </a:t>
            </a:r>
            <a:r>
              <a:rPr lang="en-US" sz="1000" dirty="0"/>
              <a:t>Indians attack white settlers in Florida and Georgia. </a:t>
            </a:r>
          </a:p>
          <a:p>
            <a:r>
              <a:rPr lang="en-US" sz="1000" dirty="0"/>
              <a:t>	</a:t>
            </a:r>
          </a:p>
        </p:txBody>
      </p:sp>
      <p:sp>
        <p:nvSpPr>
          <p:cNvPr id="10" name="Rectangle 9"/>
          <p:cNvSpPr/>
          <p:nvPr/>
        </p:nvSpPr>
        <p:spPr>
          <a:xfrm>
            <a:off x="3352800" y="2877372"/>
            <a:ext cx="3200400" cy="1384995"/>
          </a:xfrm>
          <a:prstGeom prst="rect">
            <a:avLst/>
          </a:prstGeom>
        </p:spPr>
        <p:txBody>
          <a:bodyPr wrap="square">
            <a:spAutoFit/>
          </a:bodyPr>
          <a:lstStyle/>
          <a:p>
            <a:endParaRPr lang="en-US" dirty="0"/>
          </a:p>
          <a:p>
            <a:r>
              <a:rPr lang="en-US" sz="1200" dirty="0"/>
              <a:t>Construction of the Erie Canal begins. Designed by DeWitt Clinton, governor of New York, to connect the great Lakes with the Hudson River and, thus, the Atlantic Ocean </a:t>
            </a:r>
          </a:p>
          <a:p>
            <a:r>
              <a:rPr lang="en-US" dirty="0"/>
              <a:t>	</a:t>
            </a:r>
          </a:p>
        </p:txBody>
      </p:sp>
      <p:sp>
        <p:nvSpPr>
          <p:cNvPr id="20" name="Rectangle 19"/>
          <p:cNvSpPr/>
          <p:nvPr/>
        </p:nvSpPr>
        <p:spPr>
          <a:xfrm>
            <a:off x="6553200" y="2743062"/>
            <a:ext cx="2590800" cy="1477328"/>
          </a:xfrm>
          <a:prstGeom prst="rect">
            <a:avLst/>
          </a:prstGeom>
        </p:spPr>
        <p:txBody>
          <a:bodyPr wrap="square">
            <a:spAutoFit/>
          </a:bodyPr>
          <a:lstStyle/>
          <a:p>
            <a:r>
              <a:rPr lang="en-US" sz="1000" dirty="0" smtClean="0"/>
              <a:t>Baltimore </a:t>
            </a:r>
            <a:r>
              <a:rPr lang="en-US" sz="1000" dirty="0"/>
              <a:t>lights its streets with gas lamps. </a:t>
            </a:r>
          </a:p>
          <a:p>
            <a:endParaRPr lang="en-US" sz="1000" dirty="0" smtClean="0"/>
          </a:p>
          <a:p>
            <a:r>
              <a:rPr lang="en-US" sz="1000" dirty="0" smtClean="0"/>
              <a:t>American </a:t>
            </a:r>
            <a:r>
              <a:rPr lang="en-US" sz="1000" dirty="0"/>
              <a:t>Society for the Return of Negroes to Africa is founded in Richmond, Va. Headed by a succession of distinguished Virginians, the Society first sends Negroes to Sierra Leone, then buys and establishes a neighboring area called Liberia. </a:t>
            </a:r>
          </a:p>
          <a:p>
            <a:r>
              <a:rPr lang="en-US" sz="1000" dirty="0"/>
              <a:t>	</a:t>
            </a:r>
          </a:p>
        </p:txBody>
      </p:sp>
      <p:sp>
        <p:nvSpPr>
          <p:cNvPr id="21" name="Rectangle 20"/>
          <p:cNvSpPr/>
          <p:nvPr/>
        </p:nvSpPr>
        <p:spPr>
          <a:xfrm>
            <a:off x="6927" y="4867778"/>
            <a:ext cx="755073" cy="646331"/>
          </a:xfrm>
          <a:prstGeom prst="rect">
            <a:avLst/>
          </a:prstGeom>
        </p:spPr>
        <p:txBody>
          <a:bodyPr wrap="square">
            <a:spAutoFit/>
          </a:bodyPr>
          <a:lstStyle/>
          <a:p>
            <a:r>
              <a:rPr lang="en-US" b="1" dirty="0"/>
              <a:t>1818 </a:t>
            </a:r>
            <a:r>
              <a:rPr lang="en-US" dirty="0"/>
              <a:t>	</a:t>
            </a:r>
          </a:p>
        </p:txBody>
      </p:sp>
      <p:sp>
        <p:nvSpPr>
          <p:cNvPr id="22" name="Rectangle 21"/>
          <p:cNvSpPr/>
          <p:nvPr/>
        </p:nvSpPr>
        <p:spPr>
          <a:xfrm>
            <a:off x="762000" y="4220390"/>
            <a:ext cx="2590800" cy="2631490"/>
          </a:xfrm>
          <a:prstGeom prst="rect">
            <a:avLst/>
          </a:prstGeom>
        </p:spPr>
        <p:txBody>
          <a:bodyPr wrap="square">
            <a:spAutoFit/>
          </a:bodyPr>
          <a:lstStyle/>
          <a:p>
            <a:r>
              <a:rPr lang="en-US" sz="1100" dirty="0" smtClean="0"/>
              <a:t>U</a:t>
            </a:r>
            <a:r>
              <a:rPr lang="en-US" sz="1100" dirty="0"/>
              <a:t>. S. and Britain establish the U. S.-Canadian boundary at the 49th parallel from Lake of the Woods to the Rocky Mountains. Oregon boundary is left undecided. </a:t>
            </a:r>
          </a:p>
          <a:p>
            <a:endParaRPr lang="en-US" sz="1100" dirty="0" smtClean="0"/>
          </a:p>
          <a:p>
            <a:r>
              <a:rPr lang="en-US" sz="1100" dirty="0" smtClean="0"/>
              <a:t>U</a:t>
            </a:r>
            <a:r>
              <a:rPr lang="en-US" sz="1100" dirty="0"/>
              <a:t>. S. forces under Jackson invade Florida to punish the hostile Seminoles. Jackson captures Pensacola and kills two British men accused of aiding the Indians. Spain is told either to control the Indians or cede Florida to the U. S. </a:t>
            </a:r>
          </a:p>
          <a:p>
            <a:endParaRPr lang="en-US" sz="1100" dirty="0" smtClean="0"/>
          </a:p>
          <a:p>
            <a:r>
              <a:rPr lang="en-US" sz="1100" dirty="0" smtClean="0"/>
              <a:t>Illinois </a:t>
            </a:r>
            <a:r>
              <a:rPr lang="en-US" sz="1100" dirty="0"/>
              <a:t>becomes the 21st state. </a:t>
            </a:r>
          </a:p>
          <a:p>
            <a:r>
              <a:rPr lang="en-US" sz="1100" dirty="0"/>
              <a:t>	</a:t>
            </a:r>
          </a:p>
        </p:txBody>
      </p:sp>
      <p:sp>
        <p:nvSpPr>
          <p:cNvPr id="23" name="Rectangle 22"/>
          <p:cNvSpPr/>
          <p:nvPr/>
        </p:nvSpPr>
        <p:spPr>
          <a:xfrm>
            <a:off x="3352800" y="4543556"/>
            <a:ext cx="3200400" cy="1661993"/>
          </a:xfrm>
          <a:prstGeom prst="rect">
            <a:avLst/>
          </a:prstGeom>
        </p:spPr>
        <p:txBody>
          <a:bodyPr wrap="square">
            <a:spAutoFit/>
          </a:bodyPr>
          <a:lstStyle/>
          <a:p>
            <a:r>
              <a:rPr lang="en-US" sz="1200" dirty="0" smtClean="0"/>
              <a:t>Thomas </a:t>
            </a:r>
            <a:r>
              <a:rPr lang="en-US" sz="1200" dirty="0"/>
              <a:t>Blanchard of Massachusetts designs a lathe for making irregularly shaped objects such as gun stocks. </a:t>
            </a:r>
          </a:p>
          <a:p>
            <a:endParaRPr lang="en-US" sz="1200" dirty="0" smtClean="0"/>
          </a:p>
          <a:p>
            <a:r>
              <a:rPr lang="en-US" sz="1200" dirty="0" smtClean="0"/>
              <a:t>The </a:t>
            </a:r>
            <a:r>
              <a:rPr lang="en-US" sz="1200" i="1" dirty="0"/>
              <a:t>Savannah</a:t>
            </a:r>
            <a:r>
              <a:rPr lang="en-US" sz="1200" dirty="0"/>
              <a:t>, using its sails through most of the journey becomes the first steam-powered ship to cross the Atlantic. </a:t>
            </a:r>
          </a:p>
          <a:p>
            <a:r>
              <a:rPr lang="en-US" dirty="0"/>
              <a:t>	</a:t>
            </a:r>
          </a:p>
        </p:txBody>
      </p:sp>
      <p:sp>
        <p:nvSpPr>
          <p:cNvPr id="24" name="Rectangle 23"/>
          <p:cNvSpPr/>
          <p:nvPr/>
        </p:nvSpPr>
        <p:spPr>
          <a:xfrm>
            <a:off x="6546273" y="4220390"/>
            <a:ext cx="2597727" cy="2400657"/>
          </a:xfrm>
          <a:prstGeom prst="rect">
            <a:avLst/>
          </a:prstGeom>
        </p:spPr>
        <p:txBody>
          <a:bodyPr wrap="square">
            <a:spAutoFit/>
          </a:bodyPr>
          <a:lstStyle/>
          <a:p>
            <a:r>
              <a:rPr lang="en-US" sz="1200" dirty="0" smtClean="0"/>
              <a:t>Peter </a:t>
            </a:r>
            <a:r>
              <a:rPr lang="en-US" sz="1200" dirty="0" err="1"/>
              <a:t>Durrand</a:t>
            </a:r>
            <a:r>
              <a:rPr lang="en-US" sz="1200" dirty="0"/>
              <a:t> of England introduces the tin can in America. </a:t>
            </a:r>
          </a:p>
          <a:p>
            <a:endParaRPr lang="en-US" sz="1200" dirty="0" smtClean="0"/>
          </a:p>
          <a:p>
            <a:r>
              <a:rPr lang="en-US" sz="1200" dirty="0" smtClean="0"/>
              <a:t>School </a:t>
            </a:r>
            <a:r>
              <a:rPr lang="en-US" sz="1200" dirty="0"/>
              <a:t>for children as young as 4 years is made part of the public school system in Boston. </a:t>
            </a:r>
          </a:p>
          <a:p>
            <a:endParaRPr lang="en-US" sz="1200" dirty="0" smtClean="0"/>
          </a:p>
          <a:p>
            <a:r>
              <a:rPr lang="en-US" sz="1200" dirty="0" smtClean="0"/>
              <a:t>Transatlantic </a:t>
            </a:r>
            <a:r>
              <a:rPr lang="en-US" sz="1200" dirty="0"/>
              <a:t>packet lines (under sail) begin operation between New York City and Liverpool. The average time for the trip is 30 days. </a:t>
            </a:r>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253817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354216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7318" y="525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1550 </a:t>
            </a:r>
            <a:r>
              <a:rPr lang="en-US" dirty="0"/>
              <a:t>	</a:t>
            </a:r>
          </a:p>
        </p:txBody>
      </p:sp>
      <p:sp>
        <p:nvSpPr>
          <p:cNvPr id="3" name="Rectangle 2"/>
          <p:cNvSpPr/>
          <p:nvPr/>
        </p:nvSpPr>
        <p:spPr>
          <a:xfrm>
            <a:off x="6553200" y="609600"/>
            <a:ext cx="2590800" cy="1015663"/>
          </a:xfrm>
          <a:prstGeom prst="rect">
            <a:avLst/>
          </a:prstGeom>
        </p:spPr>
        <p:txBody>
          <a:bodyPr wrap="square">
            <a:spAutoFit/>
          </a:bodyPr>
          <a:lstStyle/>
          <a:p>
            <a:r>
              <a:rPr lang="en-US" sz="1400" dirty="0" smtClean="0"/>
              <a:t>Reports </a:t>
            </a:r>
            <a:r>
              <a:rPr lang="en-US" sz="1400" dirty="0"/>
              <a:t>of Spanish explorers tell of great temple mounds of wood in southeast North America. </a:t>
            </a:r>
          </a:p>
          <a:p>
            <a:r>
              <a:rPr lang="en-US" dirty="0"/>
              <a:t>	</a:t>
            </a:r>
          </a:p>
        </p:txBody>
      </p:sp>
      <p:sp>
        <p:nvSpPr>
          <p:cNvPr id="4" name="Rectangle 3"/>
          <p:cNvSpPr/>
          <p:nvPr/>
        </p:nvSpPr>
        <p:spPr>
          <a:xfrm>
            <a:off x="-17318" y="1891843"/>
            <a:ext cx="796636" cy="646331"/>
          </a:xfrm>
          <a:prstGeom prst="rect">
            <a:avLst/>
          </a:prstGeom>
        </p:spPr>
        <p:txBody>
          <a:bodyPr wrap="square">
            <a:spAutoFit/>
          </a:bodyPr>
          <a:lstStyle/>
          <a:p>
            <a:r>
              <a:rPr lang="en-US" b="1" dirty="0"/>
              <a:t>1555 </a:t>
            </a:r>
            <a:r>
              <a:rPr lang="en-US" dirty="0"/>
              <a:t>	</a:t>
            </a:r>
          </a:p>
        </p:txBody>
      </p:sp>
      <p:sp>
        <p:nvSpPr>
          <p:cNvPr id="6" name="Rectangle 5"/>
          <p:cNvSpPr/>
          <p:nvPr/>
        </p:nvSpPr>
        <p:spPr>
          <a:xfrm>
            <a:off x="762000" y="1676400"/>
            <a:ext cx="2590800" cy="1077218"/>
          </a:xfrm>
          <a:prstGeom prst="rect">
            <a:avLst/>
          </a:prstGeom>
        </p:spPr>
        <p:txBody>
          <a:bodyPr wrap="square">
            <a:spAutoFit/>
          </a:bodyPr>
          <a:lstStyle/>
          <a:p>
            <a:endParaRPr lang="en-US" dirty="0"/>
          </a:p>
          <a:p>
            <a:r>
              <a:rPr lang="pt-BR" sz="1400" dirty="0"/>
              <a:t>French establish a colony at Rio de Janeiro. </a:t>
            </a:r>
          </a:p>
          <a:p>
            <a:r>
              <a:rPr lang="en-US" dirty="0"/>
              <a:t>	</a:t>
            </a:r>
          </a:p>
        </p:txBody>
      </p:sp>
      <p:sp>
        <p:nvSpPr>
          <p:cNvPr id="20" name="Rectangle 19"/>
          <p:cNvSpPr/>
          <p:nvPr/>
        </p:nvSpPr>
        <p:spPr>
          <a:xfrm>
            <a:off x="0" y="2895829"/>
            <a:ext cx="782598" cy="646331"/>
          </a:xfrm>
          <a:prstGeom prst="rect">
            <a:avLst/>
          </a:prstGeom>
        </p:spPr>
        <p:txBody>
          <a:bodyPr wrap="square">
            <a:spAutoFit/>
          </a:bodyPr>
          <a:lstStyle/>
          <a:p>
            <a:r>
              <a:rPr lang="en-US" b="1" dirty="0"/>
              <a:t>1556 </a:t>
            </a:r>
            <a:r>
              <a:rPr lang="en-US" dirty="0"/>
              <a:t>	</a:t>
            </a:r>
          </a:p>
        </p:txBody>
      </p:sp>
      <p:sp>
        <p:nvSpPr>
          <p:cNvPr id="21" name="Rectangle 20"/>
          <p:cNvSpPr/>
          <p:nvPr/>
        </p:nvSpPr>
        <p:spPr>
          <a:xfrm>
            <a:off x="6553200" y="2538174"/>
            <a:ext cx="2590800" cy="1231106"/>
          </a:xfrm>
          <a:prstGeom prst="rect">
            <a:avLst/>
          </a:prstGeom>
        </p:spPr>
        <p:txBody>
          <a:bodyPr wrap="square">
            <a:spAutoFit/>
          </a:bodyPr>
          <a:lstStyle/>
          <a:p>
            <a:r>
              <a:rPr lang="en-US" sz="1400" dirty="0" smtClean="0"/>
              <a:t>First </a:t>
            </a:r>
            <a:r>
              <a:rPr lang="en-US" sz="1400" dirty="0"/>
              <a:t>book with music is printed in the New World by Giovanni Paoli at Mexico City. It is the </a:t>
            </a:r>
            <a:r>
              <a:rPr lang="en-US" sz="1400" i="1" dirty="0"/>
              <a:t>Ordinary of the Mass</a:t>
            </a:r>
            <a:r>
              <a:rPr lang="en-US" sz="1400" dirty="0"/>
              <a:t>. </a:t>
            </a:r>
          </a:p>
          <a:p>
            <a:r>
              <a:rPr lang="en-US" dirty="0"/>
              <a:t>	</a:t>
            </a:r>
          </a:p>
        </p:txBody>
      </p:sp>
      <p:sp>
        <p:nvSpPr>
          <p:cNvPr id="22" name="Rectangle 21"/>
          <p:cNvSpPr/>
          <p:nvPr/>
        </p:nvSpPr>
        <p:spPr>
          <a:xfrm>
            <a:off x="-17318" y="4038600"/>
            <a:ext cx="706398" cy="646331"/>
          </a:xfrm>
          <a:prstGeom prst="rect">
            <a:avLst/>
          </a:prstGeom>
        </p:spPr>
        <p:txBody>
          <a:bodyPr wrap="square">
            <a:spAutoFit/>
          </a:bodyPr>
          <a:lstStyle/>
          <a:p>
            <a:r>
              <a:rPr lang="en-US" b="1" dirty="0"/>
              <a:t>1562 </a:t>
            </a:r>
            <a:r>
              <a:rPr lang="en-US" dirty="0"/>
              <a:t>	</a:t>
            </a:r>
          </a:p>
        </p:txBody>
      </p:sp>
      <p:sp>
        <p:nvSpPr>
          <p:cNvPr id="23" name="Rectangle 22"/>
          <p:cNvSpPr/>
          <p:nvPr/>
        </p:nvSpPr>
        <p:spPr>
          <a:xfrm>
            <a:off x="782598" y="3558662"/>
            <a:ext cx="2570202" cy="1877437"/>
          </a:xfrm>
          <a:prstGeom prst="rect">
            <a:avLst/>
          </a:prstGeom>
        </p:spPr>
        <p:txBody>
          <a:bodyPr wrap="square">
            <a:spAutoFit/>
          </a:bodyPr>
          <a:lstStyle/>
          <a:p>
            <a:r>
              <a:rPr lang="en-US" sz="1400" dirty="0" smtClean="0"/>
              <a:t>Jean </a:t>
            </a:r>
            <a:r>
              <a:rPr lang="en-US" sz="1400" dirty="0" err="1"/>
              <a:t>Ribaut</a:t>
            </a:r>
            <a:r>
              <a:rPr lang="en-US" sz="1400" dirty="0"/>
              <a:t>, French colonizer, lands in Florida and claims the region for France. He sails north and establishes a colony on Parris Island, S. C., which is later abandoned when supplies do not some. </a:t>
            </a:r>
          </a:p>
          <a:p>
            <a:r>
              <a:rPr lang="en-US" dirty="0"/>
              <a:t>	</a:t>
            </a:r>
          </a:p>
        </p:txBody>
      </p:sp>
      <p:sp>
        <p:nvSpPr>
          <p:cNvPr id="24" name="Rectangle 23"/>
          <p:cNvSpPr/>
          <p:nvPr/>
        </p:nvSpPr>
        <p:spPr>
          <a:xfrm>
            <a:off x="-17318" y="5867400"/>
            <a:ext cx="779318" cy="646331"/>
          </a:xfrm>
          <a:prstGeom prst="rect">
            <a:avLst/>
          </a:prstGeom>
        </p:spPr>
        <p:txBody>
          <a:bodyPr wrap="square">
            <a:spAutoFit/>
          </a:bodyPr>
          <a:lstStyle/>
          <a:p>
            <a:r>
              <a:rPr lang="en-US" b="1" dirty="0"/>
              <a:t>1563 </a:t>
            </a:r>
            <a:r>
              <a:rPr lang="en-US" dirty="0"/>
              <a:t>	</a:t>
            </a:r>
          </a:p>
        </p:txBody>
      </p:sp>
      <p:sp>
        <p:nvSpPr>
          <p:cNvPr id="25" name="Rectangle 24"/>
          <p:cNvSpPr/>
          <p:nvPr/>
        </p:nvSpPr>
        <p:spPr>
          <a:xfrm>
            <a:off x="3345873" y="5436099"/>
            <a:ext cx="3200400" cy="1015663"/>
          </a:xfrm>
          <a:prstGeom prst="rect">
            <a:avLst/>
          </a:prstGeom>
        </p:spPr>
        <p:txBody>
          <a:bodyPr wrap="square">
            <a:spAutoFit/>
          </a:bodyPr>
          <a:lstStyle/>
          <a:p>
            <a:r>
              <a:rPr lang="en-US" sz="1400" dirty="0" smtClean="0"/>
              <a:t>John </a:t>
            </a:r>
            <a:r>
              <a:rPr lang="en-US" sz="1400" dirty="0"/>
              <a:t>Hawkins, English slave trader, brings tobacco and sweet potatoes from America to England. </a:t>
            </a:r>
          </a:p>
          <a:p>
            <a:r>
              <a:rPr lang="en-US" dirty="0"/>
              <a:t>	</a:t>
            </a:r>
          </a:p>
        </p:txBody>
      </p:sp>
      <p:sp>
        <p:nvSpPr>
          <p:cNvPr id="26" name="Rectangle 25"/>
          <p:cNvSpPr/>
          <p:nvPr/>
        </p:nvSpPr>
        <p:spPr>
          <a:xfrm>
            <a:off x="6580909" y="5359568"/>
            <a:ext cx="2563091" cy="1446550"/>
          </a:xfrm>
          <a:prstGeom prst="rect">
            <a:avLst/>
          </a:prstGeom>
        </p:spPr>
        <p:txBody>
          <a:bodyPr wrap="square">
            <a:spAutoFit/>
          </a:bodyPr>
          <a:lstStyle/>
          <a:p>
            <a:r>
              <a:rPr lang="en-US" sz="1400" dirty="0" smtClean="0"/>
              <a:t>Construction </a:t>
            </a:r>
            <a:r>
              <a:rPr lang="en-US" sz="1400" dirty="0"/>
              <a:t>of the cathedral in Mexico City is begun. This church, in Spanish Renaissance style, is the largest cathedral on the North American continent.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1621119"/>
            <a:ext cx="762000" cy="646331"/>
          </a:xfrm>
          <a:prstGeom prst="rect">
            <a:avLst/>
          </a:prstGeom>
        </p:spPr>
        <p:txBody>
          <a:bodyPr wrap="square">
            <a:spAutoFit/>
          </a:bodyPr>
          <a:lstStyle/>
          <a:p>
            <a:r>
              <a:rPr lang="en-US" b="1" dirty="0"/>
              <a:t>1819 </a:t>
            </a:r>
            <a:r>
              <a:rPr lang="en-US" dirty="0"/>
              <a:t>	</a:t>
            </a:r>
          </a:p>
        </p:txBody>
      </p:sp>
      <p:sp>
        <p:nvSpPr>
          <p:cNvPr id="3" name="Rectangle 2"/>
          <p:cNvSpPr/>
          <p:nvPr/>
        </p:nvSpPr>
        <p:spPr>
          <a:xfrm>
            <a:off x="762000" y="583960"/>
            <a:ext cx="2590800" cy="2800767"/>
          </a:xfrm>
          <a:prstGeom prst="rect">
            <a:avLst/>
          </a:prstGeom>
        </p:spPr>
        <p:txBody>
          <a:bodyPr wrap="square">
            <a:spAutoFit/>
          </a:bodyPr>
          <a:lstStyle/>
          <a:p>
            <a:r>
              <a:rPr lang="en-US" sz="1100" b="1" dirty="0" smtClean="0"/>
              <a:t>Adam-</a:t>
            </a:r>
            <a:r>
              <a:rPr lang="en-US" sz="1100" b="1" dirty="0" err="1" smtClean="0"/>
              <a:t>O</a:t>
            </a:r>
            <a:r>
              <a:rPr lang="en-US" sz="1100" dirty="0" err="1" smtClean="0"/>
              <a:t>_</a:t>
            </a:r>
            <a:r>
              <a:rPr lang="en-US" sz="1100" b="1" dirty="0" err="1" smtClean="0"/>
              <a:t>is</a:t>
            </a:r>
            <a:r>
              <a:rPr lang="en-US" sz="1100" b="1" dirty="0" smtClean="0"/>
              <a:t> </a:t>
            </a:r>
            <a:r>
              <a:rPr lang="en-US" sz="1100" b="1" dirty="0"/>
              <a:t>(or Transatlantic) Treaty</a:t>
            </a:r>
            <a:r>
              <a:rPr lang="en-US" sz="1100" dirty="0"/>
              <a:t>. Spain cedes Florida to the U. S.; western border of Louisiana Purchase is agreed on (giving the U. S. a western border to the Pacific Ocean); U. S. assumes $5 million in claims of its citizens against Spain. </a:t>
            </a:r>
          </a:p>
          <a:p>
            <a:endParaRPr lang="en-US" sz="1100" dirty="0" smtClean="0"/>
          </a:p>
          <a:p>
            <a:r>
              <a:rPr lang="en-US" sz="1100" dirty="0" smtClean="0"/>
              <a:t>The </a:t>
            </a:r>
            <a:r>
              <a:rPr lang="en-US" sz="1100" dirty="0"/>
              <a:t>Supreme Court under John Marshall upholds the right of Congress to create the Bank of the United States and expresses strongly the doctrine of implied powers in the Constitution (</a:t>
            </a:r>
            <a:r>
              <a:rPr lang="en-US" sz="1100" b="1" i="1" dirty="0"/>
              <a:t>McCulloch v. Maryland</a:t>
            </a:r>
            <a:r>
              <a:rPr lang="en-US" sz="1100" i="1" dirty="0"/>
              <a:t>). </a:t>
            </a:r>
            <a:endParaRPr lang="en-US" sz="1100" dirty="0"/>
          </a:p>
          <a:p>
            <a:endParaRPr lang="en-US" sz="1100" dirty="0" smtClean="0"/>
          </a:p>
          <a:p>
            <a:r>
              <a:rPr lang="en-US" sz="1100" dirty="0" smtClean="0"/>
              <a:t>Alabama </a:t>
            </a:r>
            <a:r>
              <a:rPr lang="en-US" sz="1100" dirty="0"/>
              <a:t>becomes the 22nd state. </a:t>
            </a:r>
          </a:p>
          <a:p>
            <a:r>
              <a:rPr lang="en-US" sz="1100" dirty="0"/>
              <a:t>	</a:t>
            </a:r>
          </a:p>
        </p:txBody>
      </p:sp>
      <p:sp>
        <p:nvSpPr>
          <p:cNvPr id="4" name="Rectangle 3"/>
          <p:cNvSpPr/>
          <p:nvPr/>
        </p:nvSpPr>
        <p:spPr>
          <a:xfrm>
            <a:off x="3338945" y="1083484"/>
            <a:ext cx="2757055" cy="923330"/>
          </a:xfrm>
          <a:prstGeom prst="rect">
            <a:avLst/>
          </a:prstGeom>
        </p:spPr>
        <p:txBody>
          <a:bodyPr wrap="square">
            <a:spAutoFit/>
          </a:bodyPr>
          <a:lstStyle/>
          <a:p>
            <a:endParaRPr lang="en-US" dirty="0"/>
          </a:p>
          <a:p>
            <a:r>
              <a:rPr lang="en-US" sz="1200" dirty="0"/>
              <a:t>Major Stephen Long leads an expedition to the Rocky Mountains (1819-1820). </a:t>
            </a:r>
          </a:p>
          <a:p>
            <a:r>
              <a:rPr lang="en-US" sz="1200" dirty="0"/>
              <a:t>	</a:t>
            </a:r>
          </a:p>
        </p:txBody>
      </p:sp>
      <p:sp>
        <p:nvSpPr>
          <p:cNvPr id="6" name="Rectangle 5"/>
          <p:cNvSpPr/>
          <p:nvPr/>
        </p:nvSpPr>
        <p:spPr>
          <a:xfrm>
            <a:off x="-55418" y="4336104"/>
            <a:ext cx="817418" cy="646331"/>
          </a:xfrm>
          <a:prstGeom prst="rect">
            <a:avLst/>
          </a:prstGeom>
        </p:spPr>
        <p:txBody>
          <a:bodyPr wrap="square">
            <a:spAutoFit/>
          </a:bodyPr>
          <a:lstStyle/>
          <a:p>
            <a:r>
              <a:rPr lang="en-US" b="1" dirty="0"/>
              <a:t>1820 </a:t>
            </a:r>
            <a:r>
              <a:rPr lang="en-US" dirty="0"/>
              <a:t>	</a:t>
            </a:r>
          </a:p>
        </p:txBody>
      </p:sp>
      <p:sp>
        <p:nvSpPr>
          <p:cNvPr id="7" name="Rectangle 6"/>
          <p:cNvSpPr/>
          <p:nvPr/>
        </p:nvSpPr>
        <p:spPr>
          <a:xfrm>
            <a:off x="762000" y="3200400"/>
            <a:ext cx="2590800" cy="3323987"/>
          </a:xfrm>
          <a:prstGeom prst="rect">
            <a:avLst/>
          </a:prstGeom>
        </p:spPr>
        <p:txBody>
          <a:bodyPr wrap="square">
            <a:spAutoFit/>
          </a:bodyPr>
          <a:lstStyle/>
          <a:p>
            <a:r>
              <a:rPr lang="en-US" sz="1200" dirty="0" smtClean="0"/>
              <a:t>Congress </a:t>
            </a:r>
            <a:r>
              <a:rPr lang="en-US" sz="1200" dirty="0"/>
              <a:t>passes </a:t>
            </a:r>
            <a:r>
              <a:rPr lang="en-US" sz="1200" b="1" dirty="0"/>
              <a:t>the Missouri Compromise </a:t>
            </a:r>
            <a:r>
              <a:rPr lang="en-US" sz="1200" dirty="0" smtClean="0"/>
              <a:t>whereby </a:t>
            </a:r>
            <a:r>
              <a:rPr lang="en-US" sz="1200" dirty="0"/>
              <a:t>slavery is prohibited in the Louisiana Territory north of latitude 36° 30'. Maine is </a:t>
            </a:r>
          </a:p>
          <a:p>
            <a:r>
              <a:rPr lang="en-US" sz="1200" dirty="0" smtClean="0"/>
              <a:t>admitted </a:t>
            </a:r>
            <a:r>
              <a:rPr lang="en-US" sz="1200" dirty="0"/>
              <a:t>to the Union as a free state (23rd); Missouri as a slave state in 1821 (24th). </a:t>
            </a:r>
          </a:p>
          <a:p>
            <a:endParaRPr lang="en-US" sz="1200" dirty="0" smtClean="0"/>
          </a:p>
          <a:p>
            <a:r>
              <a:rPr lang="en-US" sz="1200" dirty="0" smtClean="0"/>
              <a:t>Monroe </a:t>
            </a:r>
            <a:r>
              <a:rPr lang="en-US" sz="1200" dirty="0"/>
              <a:t>and Tompkins are re-elected President and Vice President. </a:t>
            </a:r>
          </a:p>
          <a:p>
            <a:endParaRPr lang="en-US" sz="1200" dirty="0" smtClean="0"/>
          </a:p>
          <a:p>
            <a:r>
              <a:rPr lang="en-US" sz="1200" dirty="0" smtClean="0"/>
              <a:t>Government </a:t>
            </a:r>
            <a:r>
              <a:rPr lang="en-US" sz="1200" dirty="0"/>
              <a:t>offers land to settlers at $1.25 an acre, reduces minimum purchase to 80 acres, and abolishes credit provisions. </a:t>
            </a:r>
          </a:p>
          <a:p>
            <a:r>
              <a:rPr lang="en-US" sz="1200" dirty="0"/>
              <a:t>	</a:t>
            </a:r>
          </a:p>
          <a:p>
            <a:r>
              <a:rPr lang="en-US" dirty="0"/>
              <a:t>	</a:t>
            </a:r>
          </a:p>
        </p:txBody>
      </p:sp>
      <p:sp>
        <p:nvSpPr>
          <p:cNvPr id="10" name="Rectangle 9"/>
          <p:cNvSpPr/>
          <p:nvPr/>
        </p:nvSpPr>
        <p:spPr>
          <a:xfrm>
            <a:off x="3338945" y="3200400"/>
            <a:ext cx="2757055" cy="3231654"/>
          </a:xfrm>
          <a:prstGeom prst="rect">
            <a:avLst/>
          </a:prstGeom>
        </p:spPr>
        <p:txBody>
          <a:bodyPr wrap="square">
            <a:spAutoFit/>
          </a:bodyPr>
          <a:lstStyle/>
          <a:p>
            <a:r>
              <a:rPr lang="en-US" sz="1200" dirty="0" smtClean="0"/>
              <a:t>William </a:t>
            </a:r>
            <a:r>
              <a:rPr lang="en-US" sz="1200" dirty="0"/>
              <a:t>Underwood opens a canning factory in Boston. </a:t>
            </a:r>
          </a:p>
          <a:p>
            <a:endParaRPr lang="en-US" sz="1200" dirty="0" smtClean="0"/>
          </a:p>
          <a:p>
            <a:r>
              <a:rPr lang="en-US" sz="1200" dirty="0" smtClean="0"/>
              <a:t>Henry </a:t>
            </a:r>
            <a:r>
              <a:rPr lang="en-US" sz="1200" dirty="0"/>
              <a:t>Burden invents an improved plow and </a:t>
            </a:r>
          </a:p>
          <a:p>
            <a:r>
              <a:rPr lang="en-US" sz="1200" dirty="0"/>
              <a:t>cultivator. </a:t>
            </a:r>
          </a:p>
          <a:p>
            <a:endParaRPr lang="en-US" sz="1200" dirty="0" smtClean="0"/>
          </a:p>
          <a:p>
            <a:r>
              <a:rPr lang="en-US" sz="1200" dirty="0" smtClean="0"/>
              <a:t>Daniel </a:t>
            </a:r>
            <a:r>
              <a:rPr lang="en-US" sz="1200" dirty="0"/>
              <a:t>Treadwell builds a hors-powered printing press. </a:t>
            </a:r>
          </a:p>
          <a:p>
            <a:endParaRPr lang="en-US" sz="1200" dirty="0" smtClean="0"/>
          </a:p>
          <a:p>
            <a:r>
              <a:rPr lang="en-US" sz="1200" dirty="0" smtClean="0"/>
              <a:t>Expedition </a:t>
            </a:r>
            <a:r>
              <a:rPr lang="en-US" sz="1200" dirty="0"/>
              <a:t>led by Major Stephen Long sets out from Pittsburgh to explore the region between the Missouri River and the Rocky Mountains. </a:t>
            </a:r>
          </a:p>
          <a:p>
            <a:r>
              <a:rPr lang="en-US" dirty="0"/>
              <a:t>	</a:t>
            </a:r>
          </a:p>
          <a:p>
            <a:r>
              <a:rPr lang="en-US" dirty="0"/>
              <a:t>	</a:t>
            </a:r>
          </a:p>
        </p:txBody>
      </p:sp>
      <p:sp>
        <p:nvSpPr>
          <p:cNvPr id="20" name="Rectangle 19"/>
          <p:cNvSpPr/>
          <p:nvPr/>
        </p:nvSpPr>
        <p:spPr>
          <a:xfrm>
            <a:off x="6054436" y="3431417"/>
            <a:ext cx="3089564" cy="3231654"/>
          </a:xfrm>
          <a:prstGeom prst="rect">
            <a:avLst/>
          </a:prstGeom>
        </p:spPr>
        <p:txBody>
          <a:bodyPr wrap="square">
            <a:spAutoFit/>
          </a:bodyPr>
          <a:lstStyle/>
          <a:p>
            <a:endParaRPr lang="en-US" dirty="0"/>
          </a:p>
          <a:p>
            <a:r>
              <a:rPr lang="en-US" sz="1200" b="1" dirty="0"/>
              <a:t>Fourth national census shows that population is 9.6 million. New York is the largest city (124,000), followed by </a:t>
            </a:r>
            <a:endParaRPr lang="en-US" sz="1200" dirty="0"/>
          </a:p>
          <a:p>
            <a:r>
              <a:rPr lang="en-US" sz="1200" b="1" dirty="0"/>
              <a:t>Philadelphia (113,000), Baltimore (63,000), Boston (43,000), and New Orleans (27,000). Population west of the Appalachian Mountains is 2.2 million. </a:t>
            </a:r>
            <a:endParaRPr lang="en-US" sz="1200" dirty="0"/>
          </a:p>
          <a:p>
            <a:endParaRPr lang="en-US" sz="1200" dirty="0" smtClean="0"/>
          </a:p>
          <a:p>
            <a:r>
              <a:rPr lang="en-US" sz="1200" dirty="0" smtClean="0"/>
              <a:t>First </a:t>
            </a:r>
            <a:r>
              <a:rPr lang="en-US" sz="1200" dirty="0"/>
              <a:t>football games are played in American colleges as a form of hazing at Yale and Harvard. </a:t>
            </a:r>
          </a:p>
          <a:p>
            <a:r>
              <a:rPr lang="en-US" dirty="0"/>
              <a:t>	</a:t>
            </a:r>
          </a:p>
          <a:p>
            <a:endParaRPr lang="en-US" dirty="0"/>
          </a:p>
          <a:p>
            <a:r>
              <a:rPr lang="en-US" dirty="0"/>
              <a:t>	</a:t>
            </a:r>
          </a:p>
        </p:txBody>
      </p:sp>
    </p:spTree>
    <p:extLst>
      <p:ext uri="{BB962C8B-B14F-4D97-AF65-F5344CB8AC3E}">
        <p14:creationId xmlns:p14="http://schemas.microsoft.com/office/powerpoint/2010/main" val="277498890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352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447800"/>
            <a:ext cx="762000" cy="646331"/>
          </a:xfrm>
          <a:prstGeom prst="rect">
            <a:avLst/>
          </a:prstGeom>
        </p:spPr>
        <p:txBody>
          <a:bodyPr wrap="square">
            <a:spAutoFit/>
          </a:bodyPr>
          <a:lstStyle/>
          <a:p>
            <a:r>
              <a:rPr lang="en-US" b="1" dirty="0"/>
              <a:t>1821 </a:t>
            </a:r>
            <a:r>
              <a:rPr lang="en-US" dirty="0"/>
              <a:t>	</a:t>
            </a:r>
          </a:p>
        </p:txBody>
      </p:sp>
      <p:sp>
        <p:nvSpPr>
          <p:cNvPr id="3" name="Rectangle 2"/>
          <p:cNvSpPr/>
          <p:nvPr/>
        </p:nvSpPr>
        <p:spPr>
          <a:xfrm>
            <a:off x="762000" y="609600"/>
            <a:ext cx="2590800" cy="2970044"/>
          </a:xfrm>
          <a:prstGeom prst="rect">
            <a:avLst/>
          </a:prstGeom>
        </p:spPr>
        <p:txBody>
          <a:bodyPr wrap="square">
            <a:spAutoFit/>
          </a:bodyPr>
          <a:lstStyle/>
          <a:p>
            <a:r>
              <a:rPr lang="en-US" sz="1100" dirty="0" smtClean="0"/>
              <a:t>Spanish </a:t>
            </a:r>
            <a:r>
              <a:rPr lang="en-US" sz="1100" dirty="0"/>
              <a:t>governor grants charter to Moses Austin for the settlement of 300 families in Texas. His son, Stephen Austin, establishes the first legal settlement of Anglo-Americans in Texas in 1822. These Anglo recruiters were known as </a:t>
            </a:r>
            <a:r>
              <a:rPr lang="en-US" sz="1100" i="1" dirty="0" err="1"/>
              <a:t>empresarios</a:t>
            </a:r>
            <a:r>
              <a:rPr lang="en-US" sz="1100" i="1" dirty="0"/>
              <a:t>. </a:t>
            </a:r>
            <a:endParaRPr lang="en-US" sz="1100" dirty="0"/>
          </a:p>
          <a:p>
            <a:endParaRPr lang="en-US" sz="1100" dirty="0" smtClean="0"/>
          </a:p>
          <a:p>
            <a:r>
              <a:rPr lang="en-US" sz="1100" dirty="0" smtClean="0"/>
              <a:t>New </a:t>
            </a:r>
            <a:r>
              <a:rPr lang="en-US" sz="1100" dirty="0"/>
              <a:t>York abolishes property qualifications for voting, following similar action by Connecticut in 1818 and Massachusetts in 1821. </a:t>
            </a:r>
          </a:p>
          <a:p>
            <a:endParaRPr lang="en-US" sz="1100" dirty="0" smtClean="0"/>
          </a:p>
          <a:p>
            <a:r>
              <a:rPr lang="en-US" sz="1100" dirty="0" smtClean="0"/>
              <a:t>Official </a:t>
            </a:r>
            <a:r>
              <a:rPr lang="en-US" sz="1100" dirty="0"/>
              <a:t>U. S. occupation of Florida takes place; Andrew Jackson is made military governor. </a:t>
            </a:r>
          </a:p>
          <a:p>
            <a:r>
              <a:rPr lang="en-US" sz="1100" dirty="0"/>
              <a:t>	</a:t>
            </a:r>
          </a:p>
        </p:txBody>
      </p:sp>
      <p:sp>
        <p:nvSpPr>
          <p:cNvPr id="4" name="Rectangle 3"/>
          <p:cNvSpPr/>
          <p:nvPr/>
        </p:nvSpPr>
        <p:spPr>
          <a:xfrm>
            <a:off x="3352800" y="609600"/>
            <a:ext cx="2743200" cy="2215991"/>
          </a:xfrm>
          <a:prstGeom prst="rect">
            <a:avLst/>
          </a:prstGeom>
        </p:spPr>
        <p:txBody>
          <a:bodyPr wrap="square">
            <a:spAutoFit/>
          </a:bodyPr>
          <a:lstStyle/>
          <a:p>
            <a:r>
              <a:rPr lang="en-US" sz="1200" dirty="0" smtClean="0"/>
              <a:t>Zachariah </a:t>
            </a:r>
            <a:r>
              <a:rPr lang="en-US" sz="1200" dirty="0"/>
              <a:t>Allen designs a hot-air heating system for homes. </a:t>
            </a:r>
          </a:p>
          <a:p>
            <a:endParaRPr lang="en-US" sz="1200" dirty="0" smtClean="0"/>
          </a:p>
          <a:p>
            <a:r>
              <a:rPr lang="en-US" sz="1200" dirty="0" smtClean="0"/>
              <a:t>America’s </a:t>
            </a:r>
            <a:r>
              <a:rPr lang="en-US" sz="1200" dirty="0"/>
              <a:t>first tunnel–450 feet long, 18 feet high, 20 feed wide–opens near Auburn, Pa. </a:t>
            </a:r>
          </a:p>
          <a:p>
            <a:endParaRPr lang="en-US" sz="1200" dirty="0" smtClean="0"/>
          </a:p>
          <a:p>
            <a:r>
              <a:rPr lang="en-US" sz="1200" dirty="0" smtClean="0"/>
              <a:t>Congress </a:t>
            </a:r>
            <a:r>
              <a:rPr lang="en-US" sz="1200" dirty="0"/>
              <a:t>rejects a proposal by John Quincy Adams, Secretary of State, that the U. S. convert to the metric system. </a:t>
            </a:r>
          </a:p>
          <a:p>
            <a:r>
              <a:rPr lang="en-US" dirty="0"/>
              <a:t>	</a:t>
            </a:r>
          </a:p>
        </p:txBody>
      </p:sp>
      <p:sp>
        <p:nvSpPr>
          <p:cNvPr id="6" name="Rectangle 5"/>
          <p:cNvSpPr/>
          <p:nvPr/>
        </p:nvSpPr>
        <p:spPr>
          <a:xfrm>
            <a:off x="6096000" y="609600"/>
            <a:ext cx="3048000" cy="2215991"/>
          </a:xfrm>
          <a:prstGeom prst="rect">
            <a:avLst/>
          </a:prstGeom>
        </p:spPr>
        <p:txBody>
          <a:bodyPr wrap="square">
            <a:spAutoFit/>
          </a:bodyPr>
          <a:lstStyle/>
          <a:p>
            <a:r>
              <a:rPr lang="en-US" sz="1200" dirty="0" smtClean="0"/>
              <a:t>Sequoya </a:t>
            </a:r>
            <a:r>
              <a:rPr lang="en-US" sz="1200" dirty="0"/>
              <a:t>develops an Indian alphabet that is </a:t>
            </a:r>
          </a:p>
          <a:p>
            <a:r>
              <a:rPr lang="en-US" sz="1200" dirty="0" smtClean="0"/>
              <a:t>used </a:t>
            </a:r>
            <a:r>
              <a:rPr lang="en-US" sz="1200" dirty="0"/>
              <a:t>to teach thousands of Cherokees to read and write. </a:t>
            </a:r>
          </a:p>
          <a:p>
            <a:endParaRPr lang="en-US" sz="1200" dirty="0" smtClean="0"/>
          </a:p>
          <a:p>
            <a:r>
              <a:rPr lang="en-US" sz="1200" dirty="0" smtClean="0"/>
              <a:t>First </a:t>
            </a:r>
            <a:r>
              <a:rPr lang="en-US" sz="1200" dirty="0"/>
              <a:t>women’s college-level school, the Troy Female Seminary, is founded by Emma Willard in Troy, N. Y. </a:t>
            </a:r>
          </a:p>
          <a:p>
            <a:endParaRPr lang="en-US" sz="1200" dirty="0" smtClean="0"/>
          </a:p>
          <a:p>
            <a:r>
              <a:rPr lang="en-US" sz="1200" dirty="0" smtClean="0"/>
              <a:t>First </a:t>
            </a:r>
            <a:r>
              <a:rPr lang="en-US" sz="1200" dirty="0"/>
              <a:t>public high school, English Classical School, is established in Boston. </a:t>
            </a:r>
          </a:p>
          <a:p>
            <a:r>
              <a:rPr lang="en-US" dirty="0"/>
              <a:t>	</a:t>
            </a:r>
          </a:p>
        </p:txBody>
      </p:sp>
      <p:sp>
        <p:nvSpPr>
          <p:cNvPr id="7" name="Rectangle 6"/>
          <p:cNvSpPr/>
          <p:nvPr/>
        </p:nvSpPr>
        <p:spPr>
          <a:xfrm>
            <a:off x="0" y="4191000"/>
            <a:ext cx="762000" cy="646331"/>
          </a:xfrm>
          <a:prstGeom prst="rect">
            <a:avLst/>
          </a:prstGeom>
        </p:spPr>
        <p:txBody>
          <a:bodyPr wrap="square">
            <a:spAutoFit/>
          </a:bodyPr>
          <a:lstStyle/>
          <a:p>
            <a:r>
              <a:rPr lang="en-US" b="1" dirty="0"/>
              <a:t>1822 </a:t>
            </a:r>
            <a:r>
              <a:rPr lang="en-US" dirty="0"/>
              <a:t>	</a:t>
            </a:r>
          </a:p>
        </p:txBody>
      </p:sp>
      <p:sp>
        <p:nvSpPr>
          <p:cNvPr id="10" name="Rectangle 9"/>
          <p:cNvSpPr/>
          <p:nvPr/>
        </p:nvSpPr>
        <p:spPr>
          <a:xfrm>
            <a:off x="775855" y="3352800"/>
            <a:ext cx="2576945" cy="1477328"/>
          </a:xfrm>
          <a:prstGeom prst="rect">
            <a:avLst/>
          </a:prstGeom>
        </p:spPr>
        <p:txBody>
          <a:bodyPr wrap="square">
            <a:spAutoFit/>
          </a:bodyPr>
          <a:lstStyle/>
          <a:p>
            <a:r>
              <a:rPr lang="en-US" sz="1200" dirty="0" smtClean="0"/>
              <a:t>Florida </a:t>
            </a:r>
            <a:r>
              <a:rPr lang="en-US" sz="1200" dirty="0"/>
              <a:t>is organized as a territory. </a:t>
            </a:r>
          </a:p>
          <a:p>
            <a:endParaRPr lang="en-US" sz="1200" dirty="0" smtClean="0"/>
          </a:p>
          <a:p>
            <a:r>
              <a:rPr lang="en-US" sz="1200" dirty="0" smtClean="0"/>
              <a:t>Rebellion </a:t>
            </a:r>
            <a:r>
              <a:rPr lang="en-US" sz="1200" dirty="0"/>
              <a:t>of slaves is discovered and suppressed in Charleston, S. C. The slave leader is </a:t>
            </a:r>
            <a:r>
              <a:rPr lang="en-US" sz="1200" b="1" dirty="0"/>
              <a:t>Denmark Vesey </a:t>
            </a:r>
            <a:r>
              <a:rPr lang="en-US" sz="1200" dirty="0"/>
              <a:t>who is hanged along with 34 others. </a:t>
            </a:r>
          </a:p>
          <a:p>
            <a:r>
              <a:rPr lang="en-US" dirty="0"/>
              <a:t>	</a:t>
            </a:r>
          </a:p>
        </p:txBody>
      </p:sp>
      <p:sp>
        <p:nvSpPr>
          <p:cNvPr id="20" name="Rectangle 19"/>
          <p:cNvSpPr/>
          <p:nvPr/>
        </p:nvSpPr>
        <p:spPr>
          <a:xfrm>
            <a:off x="3338945" y="3352800"/>
            <a:ext cx="2757055" cy="2262158"/>
          </a:xfrm>
          <a:prstGeom prst="rect">
            <a:avLst/>
          </a:prstGeom>
        </p:spPr>
        <p:txBody>
          <a:bodyPr wrap="square">
            <a:spAutoFit/>
          </a:bodyPr>
          <a:lstStyle/>
          <a:p>
            <a:r>
              <a:rPr lang="en-US" sz="1000" b="1" dirty="0" smtClean="0"/>
              <a:t>Dr</a:t>
            </a:r>
            <a:r>
              <a:rPr lang="en-US" sz="1000" b="1" dirty="0"/>
              <a:t>. William Beaumont of Connecticut begins his famous digestion experiments in the exposed stomach of Alexis St. Martin, an injured soldier. </a:t>
            </a:r>
          </a:p>
          <a:p>
            <a:endParaRPr lang="en-US" sz="1000" b="1" dirty="0" smtClean="0"/>
          </a:p>
          <a:p>
            <a:r>
              <a:rPr lang="en-US" sz="1000" b="1" dirty="0" smtClean="0"/>
              <a:t>Quinine </a:t>
            </a:r>
            <a:r>
              <a:rPr lang="en-US" sz="1000" b="1" dirty="0"/>
              <a:t>production begins in Philadelphia </a:t>
            </a:r>
          </a:p>
          <a:p>
            <a:endParaRPr lang="en-US" sz="1000" b="1" dirty="0" smtClean="0"/>
          </a:p>
          <a:p>
            <a:r>
              <a:rPr lang="en-US" sz="1000" b="1" dirty="0" smtClean="0"/>
              <a:t>First </a:t>
            </a:r>
            <a:r>
              <a:rPr lang="en-US" sz="1000" b="1" dirty="0"/>
              <a:t>patent for making false teeth is awarded to W. C. Graham. </a:t>
            </a:r>
          </a:p>
          <a:p>
            <a:endParaRPr lang="en-US" sz="1000" b="1" dirty="0" smtClean="0"/>
          </a:p>
          <a:p>
            <a:r>
              <a:rPr lang="en-US" sz="1000" b="1" dirty="0" smtClean="0"/>
              <a:t>Cotton </a:t>
            </a:r>
            <a:r>
              <a:rPr lang="en-US" sz="1000" b="1" dirty="0"/>
              <a:t>mills begin production in Massachusetts with water-powered machinery. By 1826, one plant in Lowell turns out 2 million yards of cloth a year. A female labor force is used. </a:t>
            </a:r>
          </a:p>
          <a:p>
            <a:r>
              <a:rPr lang="en-US" sz="1100" dirty="0"/>
              <a:t>	</a:t>
            </a:r>
          </a:p>
        </p:txBody>
      </p:sp>
      <p:sp>
        <p:nvSpPr>
          <p:cNvPr id="21" name="Rectangle 20"/>
          <p:cNvSpPr/>
          <p:nvPr/>
        </p:nvSpPr>
        <p:spPr>
          <a:xfrm>
            <a:off x="6082145" y="3352800"/>
            <a:ext cx="3061855" cy="1477328"/>
          </a:xfrm>
          <a:prstGeom prst="rect">
            <a:avLst/>
          </a:prstGeom>
        </p:spPr>
        <p:txBody>
          <a:bodyPr wrap="square">
            <a:spAutoFit/>
          </a:bodyPr>
          <a:lstStyle/>
          <a:p>
            <a:r>
              <a:rPr lang="en-US" sz="1200" dirty="0" smtClean="0"/>
              <a:t>Football </a:t>
            </a:r>
            <a:r>
              <a:rPr lang="en-US" sz="1200" dirty="0"/>
              <a:t>is prohibited at Yale. Violators are reported and fined. </a:t>
            </a:r>
          </a:p>
          <a:p>
            <a:endParaRPr lang="en-US" sz="1200" dirty="0" smtClean="0"/>
          </a:p>
          <a:p>
            <a:r>
              <a:rPr lang="en-US" sz="1200" dirty="0" smtClean="0"/>
              <a:t>Clement </a:t>
            </a:r>
            <a:r>
              <a:rPr lang="en-US" sz="1200" dirty="0"/>
              <a:t>C. Moore writes the Yuletide ballad “</a:t>
            </a:r>
            <a:r>
              <a:rPr lang="en-US" sz="1200" dirty="0" err="1"/>
              <a:t>‘Twas</a:t>
            </a:r>
            <a:r>
              <a:rPr lang="en-US" sz="1200" dirty="0"/>
              <a:t> the Night Before Christmas” for his children. </a:t>
            </a:r>
          </a:p>
          <a:p>
            <a:r>
              <a:rPr lang="en-US" dirty="0"/>
              <a:t>	</a:t>
            </a:r>
          </a:p>
        </p:txBody>
      </p:sp>
      <p:sp>
        <p:nvSpPr>
          <p:cNvPr id="22" name="Rectangle 21"/>
          <p:cNvSpPr/>
          <p:nvPr/>
        </p:nvSpPr>
        <p:spPr>
          <a:xfrm>
            <a:off x="-20782" y="5867400"/>
            <a:ext cx="782782" cy="646331"/>
          </a:xfrm>
          <a:prstGeom prst="rect">
            <a:avLst/>
          </a:prstGeom>
        </p:spPr>
        <p:txBody>
          <a:bodyPr wrap="square">
            <a:spAutoFit/>
          </a:bodyPr>
          <a:lstStyle/>
          <a:p>
            <a:r>
              <a:rPr lang="en-US" b="1" dirty="0"/>
              <a:t>1823 </a:t>
            </a:r>
            <a:r>
              <a:rPr lang="en-US" dirty="0"/>
              <a:t>	</a:t>
            </a:r>
          </a:p>
        </p:txBody>
      </p:sp>
      <p:sp>
        <p:nvSpPr>
          <p:cNvPr id="23" name="Rectangle 22"/>
          <p:cNvSpPr/>
          <p:nvPr/>
        </p:nvSpPr>
        <p:spPr>
          <a:xfrm>
            <a:off x="762000" y="5334000"/>
            <a:ext cx="2590800" cy="1384995"/>
          </a:xfrm>
          <a:prstGeom prst="rect">
            <a:avLst/>
          </a:prstGeom>
        </p:spPr>
        <p:txBody>
          <a:bodyPr wrap="square">
            <a:spAutoFit/>
          </a:bodyPr>
          <a:lstStyle/>
          <a:p>
            <a:r>
              <a:rPr lang="en-US" sz="1200" dirty="0" smtClean="0"/>
              <a:t>President </a:t>
            </a:r>
            <a:r>
              <a:rPr lang="en-US" sz="1200" dirty="0"/>
              <a:t>Monroe announces </a:t>
            </a:r>
            <a:r>
              <a:rPr lang="en-US" sz="1200" b="1" dirty="0"/>
              <a:t>the Monroe Doctrine </a:t>
            </a:r>
            <a:r>
              <a:rPr lang="en-US" sz="1200" dirty="0"/>
              <a:t>in his annual message to Congress. European nations are warned not to interfere in the western hemisphere. U. S. intends not to take part in European wars. </a:t>
            </a:r>
          </a:p>
          <a:p>
            <a:r>
              <a:rPr lang="en-US" sz="1200" dirty="0"/>
              <a:t>	</a:t>
            </a:r>
          </a:p>
        </p:txBody>
      </p:sp>
      <p:sp>
        <p:nvSpPr>
          <p:cNvPr id="24" name="Rectangle 23"/>
          <p:cNvSpPr/>
          <p:nvPr/>
        </p:nvSpPr>
        <p:spPr>
          <a:xfrm>
            <a:off x="6096000" y="5610998"/>
            <a:ext cx="3048000" cy="830997"/>
          </a:xfrm>
          <a:prstGeom prst="rect">
            <a:avLst/>
          </a:prstGeom>
        </p:spPr>
        <p:txBody>
          <a:bodyPr wrap="square">
            <a:spAutoFit/>
          </a:bodyPr>
          <a:lstStyle/>
          <a:p>
            <a:r>
              <a:rPr lang="en-US" sz="1200" dirty="0" smtClean="0"/>
              <a:t>James </a:t>
            </a:r>
            <a:r>
              <a:rPr lang="en-US" sz="1200" dirty="0"/>
              <a:t>Fennimore Cooper published </a:t>
            </a:r>
            <a:r>
              <a:rPr lang="en-US" sz="1200" i="1" dirty="0"/>
              <a:t>The Pioneer</a:t>
            </a:r>
            <a:r>
              <a:rPr lang="en-US" sz="1200" dirty="0"/>
              <a:t>, a brilliant portrait of frontier life and the first of his </a:t>
            </a:r>
            <a:r>
              <a:rPr lang="en-US" sz="1200" u="sng" dirty="0" err="1"/>
              <a:t>Leatherstocking</a:t>
            </a:r>
            <a:r>
              <a:rPr lang="en-US" sz="1200" u="sng" dirty="0"/>
              <a:t> Tales</a:t>
            </a:r>
            <a:r>
              <a:rPr lang="en-US" sz="1200" dirty="0"/>
              <a:t>.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295584"/>
            <a:ext cx="762000" cy="646331"/>
          </a:xfrm>
          <a:prstGeom prst="rect">
            <a:avLst/>
          </a:prstGeom>
        </p:spPr>
        <p:txBody>
          <a:bodyPr wrap="square">
            <a:spAutoFit/>
          </a:bodyPr>
          <a:lstStyle/>
          <a:p>
            <a:r>
              <a:rPr lang="en-US" b="1" dirty="0"/>
              <a:t>1824 </a:t>
            </a:r>
            <a:r>
              <a:rPr lang="en-US" dirty="0"/>
              <a:t>	</a:t>
            </a:r>
          </a:p>
        </p:txBody>
      </p:sp>
      <p:sp>
        <p:nvSpPr>
          <p:cNvPr id="3" name="Rectangle 2"/>
          <p:cNvSpPr/>
          <p:nvPr/>
        </p:nvSpPr>
        <p:spPr>
          <a:xfrm>
            <a:off x="762000" y="609600"/>
            <a:ext cx="2590800" cy="2308324"/>
          </a:xfrm>
          <a:prstGeom prst="rect">
            <a:avLst/>
          </a:prstGeom>
        </p:spPr>
        <p:txBody>
          <a:bodyPr wrap="square">
            <a:spAutoFit/>
          </a:bodyPr>
          <a:lstStyle/>
          <a:p>
            <a:r>
              <a:rPr lang="en-US" sz="1200" dirty="0" smtClean="0"/>
              <a:t>None </a:t>
            </a:r>
            <a:r>
              <a:rPr lang="en-US" sz="1200" dirty="0"/>
              <a:t>of the four presidential candidates–Andrew Jackson, John Quincy Adams, William H. Crawford, and Henry Clay–receives an electoral majority. All are Democratic-Republicans, except Adams, who is a National-Republican. </a:t>
            </a:r>
          </a:p>
          <a:p>
            <a:endParaRPr lang="en-US" sz="1200" dirty="0" smtClean="0"/>
          </a:p>
          <a:p>
            <a:r>
              <a:rPr lang="en-US" sz="1200" dirty="0" smtClean="0"/>
              <a:t>U</a:t>
            </a:r>
            <a:r>
              <a:rPr lang="en-US" sz="1200" dirty="0"/>
              <a:t>. S. signs a territorial treaty with Russia which agrees to 54° 40' as the southern limit of her territory. </a:t>
            </a:r>
          </a:p>
          <a:p>
            <a:r>
              <a:rPr lang="en-US" sz="1200" dirty="0"/>
              <a:t>	</a:t>
            </a:r>
          </a:p>
        </p:txBody>
      </p:sp>
      <p:sp>
        <p:nvSpPr>
          <p:cNvPr id="4" name="Rectangle 3"/>
          <p:cNvSpPr/>
          <p:nvPr/>
        </p:nvSpPr>
        <p:spPr>
          <a:xfrm>
            <a:off x="3338945" y="880085"/>
            <a:ext cx="2757055" cy="1107996"/>
          </a:xfrm>
          <a:prstGeom prst="rect">
            <a:avLst/>
          </a:prstGeom>
        </p:spPr>
        <p:txBody>
          <a:bodyPr wrap="square">
            <a:spAutoFit/>
          </a:bodyPr>
          <a:lstStyle/>
          <a:p>
            <a:endParaRPr lang="en-US" dirty="0"/>
          </a:p>
          <a:p>
            <a:r>
              <a:rPr lang="en-US" sz="1200" dirty="0"/>
              <a:t>America’s first school of science and engineering opens. It is later called Rensselaer Polytechnic Institute. </a:t>
            </a:r>
          </a:p>
          <a:p>
            <a:r>
              <a:rPr lang="en-US" sz="1200" dirty="0"/>
              <a:t>	</a:t>
            </a:r>
          </a:p>
        </p:txBody>
      </p:sp>
      <p:sp>
        <p:nvSpPr>
          <p:cNvPr id="6" name="Rectangle 5"/>
          <p:cNvSpPr/>
          <p:nvPr/>
        </p:nvSpPr>
        <p:spPr>
          <a:xfrm>
            <a:off x="6096000" y="612384"/>
            <a:ext cx="3048000" cy="2123658"/>
          </a:xfrm>
          <a:prstGeom prst="rect">
            <a:avLst/>
          </a:prstGeom>
        </p:spPr>
        <p:txBody>
          <a:bodyPr wrap="square">
            <a:spAutoFit/>
          </a:bodyPr>
          <a:lstStyle/>
          <a:p>
            <a:r>
              <a:rPr lang="en-US" sz="1200" dirty="0" err="1" smtClean="0"/>
              <a:t>Jedediah</a:t>
            </a:r>
            <a:r>
              <a:rPr lang="en-US" sz="1200" dirty="0" smtClean="0"/>
              <a:t> </a:t>
            </a:r>
            <a:r>
              <a:rPr lang="en-US" sz="1200" dirty="0"/>
              <a:t>Smith of the Rocky Mountain Fur Company discovers the gateway to the west through the Rocky Mountains at South Pass, Wyo. </a:t>
            </a:r>
          </a:p>
          <a:p>
            <a:endParaRPr lang="en-US" sz="1200" dirty="0" smtClean="0"/>
          </a:p>
          <a:p>
            <a:r>
              <a:rPr lang="en-US" sz="1200" dirty="0" smtClean="0"/>
              <a:t>Weavers</a:t>
            </a:r>
            <a:r>
              <a:rPr lang="en-US" sz="1200" dirty="0"/>
              <a:t>’ strike at Pawtucket, R. I., is the first recorded strike by women. </a:t>
            </a:r>
          </a:p>
          <a:p>
            <a:endParaRPr lang="en-US" sz="1200" dirty="0" smtClean="0"/>
          </a:p>
          <a:p>
            <a:r>
              <a:rPr lang="en-US" sz="1200" dirty="0" smtClean="0"/>
              <a:t> </a:t>
            </a:r>
            <a:r>
              <a:rPr lang="en-US" sz="1200" dirty="0"/>
              <a:t>Great Salt Lake is discovered by James Bridger. </a:t>
            </a:r>
          </a:p>
          <a:p>
            <a:r>
              <a:rPr lang="en-US" sz="1200" dirty="0"/>
              <a:t>	</a:t>
            </a:r>
          </a:p>
        </p:txBody>
      </p:sp>
      <p:sp>
        <p:nvSpPr>
          <p:cNvPr id="7" name="Rectangle 6"/>
          <p:cNvSpPr/>
          <p:nvPr/>
        </p:nvSpPr>
        <p:spPr>
          <a:xfrm>
            <a:off x="-13855" y="4209365"/>
            <a:ext cx="762000" cy="646331"/>
          </a:xfrm>
          <a:prstGeom prst="rect">
            <a:avLst/>
          </a:prstGeom>
        </p:spPr>
        <p:txBody>
          <a:bodyPr wrap="square">
            <a:spAutoFit/>
          </a:bodyPr>
          <a:lstStyle/>
          <a:p>
            <a:r>
              <a:rPr lang="en-US" b="1" dirty="0"/>
              <a:t>1825 </a:t>
            </a:r>
            <a:r>
              <a:rPr lang="en-US" dirty="0"/>
              <a:t>	</a:t>
            </a:r>
          </a:p>
        </p:txBody>
      </p:sp>
      <p:sp>
        <p:nvSpPr>
          <p:cNvPr id="10" name="Rectangle 9"/>
          <p:cNvSpPr/>
          <p:nvPr/>
        </p:nvSpPr>
        <p:spPr>
          <a:xfrm>
            <a:off x="748145" y="3200400"/>
            <a:ext cx="2604655" cy="3416320"/>
          </a:xfrm>
          <a:prstGeom prst="rect">
            <a:avLst/>
          </a:prstGeom>
        </p:spPr>
        <p:txBody>
          <a:bodyPr wrap="square">
            <a:spAutoFit/>
          </a:bodyPr>
          <a:lstStyle/>
          <a:p>
            <a:r>
              <a:rPr lang="en-US" sz="1200" dirty="0" smtClean="0"/>
              <a:t>House </a:t>
            </a:r>
            <a:r>
              <a:rPr lang="en-US" sz="1200" dirty="0"/>
              <a:t>of Representatives chooses Adams as President. John C. Calhoun was elected Vice President during the 1824 election. </a:t>
            </a:r>
          </a:p>
          <a:p>
            <a:endParaRPr lang="en-US" sz="1200" dirty="0" smtClean="0"/>
          </a:p>
          <a:p>
            <a:r>
              <a:rPr lang="en-US" sz="1200" dirty="0" smtClean="0"/>
              <a:t>Texas </a:t>
            </a:r>
            <a:r>
              <a:rPr lang="en-US" sz="1200" dirty="0"/>
              <a:t>is opened to settlement by U. S. citizens. </a:t>
            </a:r>
          </a:p>
          <a:p>
            <a:endParaRPr lang="en-US" sz="1200" dirty="0" smtClean="0"/>
          </a:p>
          <a:p>
            <a:r>
              <a:rPr lang="en-US" sz="1200" dirty="0" smtClean="0"/>
              <a:t>Creek </a:t>
            </a:r>
            <a:r>
              <a:rPr lang="en-US" sz="1200" dirty="0"/>
              <a:t>Indians reject treaty ceding to the U. S. government all their lands in Georgia. </a:t>
            </a:r>
          </a:p>
          <a:p>
            <a:endParaRPr lang="en-US" sz="1200" dirty="0" smtClean="0"/>
          </a:p>
          <a:p>
            <a:r>
              <a:rPr lang="en-US" sz="1200" dirty="0" smtClean="0"/>
              <a:t>Congress </a:t>
            </a:r>
            <a:r>
              <a:rPr lang="en-US" sz="1200" dirty="0"/>
              <a:t>adopts policy of removal of eastern Indian tribes to territory west of the Mississippi River. Whites settle on Indian lands; Indian frontier is established. </a:t>
            </a:r>
          </a:p>
          <a:p>
            <a:r>
              <a:rPr lang="en-US" sz="1200" dirty="0"/>
              <a:t>	</a:t>
            </a:r>
          </a:p>
        </p:txBody>
      </p:sp>
      <p:sp>
        <p:nvSpPr>
          <p:cNvPr id="20" name="Rectangle 19"/>
          <p:cNvSpPr/>
          <p:nvPr/>
        </p:nvSpPr>
        <p:spPr>
          <a:xfrm>
            <a:off x="3352800" y="3655367"/>
            <a:ext cx="2743200" cy="1754326"/>
          </a:xfrm>
          <a:prstGeom prst="rect">
            <a:avLst/>
          </a:prstGeom>
        </p:spPr>
        <p:txBody>
          <a:bodyPr wrap="square">
            <a:spAutoFit/>
          </a:bodyPr>
          <a:lstStyle/>
          <a:p>
            <a:endParaRPr lang="en-US" dirty="0"/>
          </a:p>
          <a:p>
            <a:r>
              <a:rPr lang="en-US" sz="1200" dirty="0"/>
              <a:t>Erie Canal is completed. </a:t>
            </a:r>
          </a:p>
          <a:p>
            <a:endParaRPr lang="en-US" sz="1200" dirty="0" smtClean="0"/>
          </a:p>
          <a:p>
            <a:r>
              <a:rPr lang="en-US" sz="1200" dirty="0" smtClean="0"/>
              <a:t>John </a:t>
            </a:r>
            <a:r>
              <a:rPr lang="en-US" sz="1200" dirty="0"/>
              <a:t>C. Stevens builds </a:t>
            </a:r>
            <a:r>
              <a:rPr lang="en-US" sz="1200" i="1" dirty="0"/>
              <a:t>Action</a:t>
            </a:r>
            <a:r>
              <a:rPr lang="en-US" sz="1200" dirty="0"/>
              <a:t>, an experimental stream locomotive </a:t>
            </a:r>
          </a:p>
          <a:p>
            <a:endParaRPr lang="en-US" sz="1200" dirty="0" smtClean="0"/>
          </a:p>
          <a:p>
            <a:r>
              <a:rPr lang="en-US" sz="1200" dirty="0" smtClean="0"/>
              <a:t>Thomas </a:t>
            </a:r>
            <a:r>
              <a:rPr lang="en-US" sz="1200" dirty="0"/>
              <a:t>Kensett patents tin-plated cans. </a:t>
            </a:r>
          </a:p>
          <a:p>
            <a:r>
              <a:rPr lang="en-US" dirty="0"/>
              <a:t>	</a:t>
            </a:r>
          </a:p>
        </p:txBody>
      </p:sp>
      <p:sp>
        <p:nvSpPr>
          <p:cNvPr id="21" name="Rectangle 20"/>
          <p:cNvSpPr/>
          <p:nvPr/>
        </p:nvSpPr>
        <p:spPr>
          <a:xfrm>
            <a:off x="6096000" y="3523565"/>
            <a:ext cx="3048000" cy="2769989"/>
          </a:xfrm>
          <a:prstGeom prst="rect">
            <a:avLst/>
          </a:prstGeom>
        </p:spPr>
        <p:txBody>
          <a:bodyPr wrap="square">
            <a:spAutoFit/>
          </a:bodyPr>
          <a:lstStyle/>
          <a:p>
            <a:r>
              <a:rPr lang="en-US" sz="1200" dirty="0" smtClean="0"/>
              <a:t>Thomas </a:t>
            </a:r>
            <a:r>
              <a:rPr lang="en-US" sz="1200" dirty="0"/>
              <a:t>Cole establishes the Hudson River School of landscape painting. </a:t>
            </a:r>
          </a:p>
          <a:p>
            <a:endParaRPr lang="en-US" sz="1200" dirty="0" smtClean="0"/>
          </a:p>
          <a:p>
            <a:r>
              <a:rPr lang="en-US" sz="1200" dirty="0" smtClean="0"/>
              <a:t>Scottish-born </a:t>
            </a:r>
            <a:r>
              <a:rPr lang="en-US" sz="1200" dirty="0"/>
              <a:t>social reformer, Frances Wright, established the </a:t>
            </a:r>
            <a:r>
              <a:rPr lang="en-US" sz="1200" dirty="0" err="1"/>
              <a:t>Nashoba</a:t>
            </a:r>
            <a:r>
              <a:rPr lang="en-US" sz="1200" dirty="0"/>
              <a:t> community near Memphis, Tenn., for training Negroes to make possible their colonization outside the U. S. </a:t>
            </a:r>
          </a:p>
          <a:p>
            <a:endParaRPr lang="en-US" sz="1200" dirty="0" smtClean="0"/>
          </a:p>
          <a:p>
            <a:r>
              <a:rPr lang="en-US" sz="1200" dirty="0" smtClean="0"/>
              <a:t>Robert </a:t>
            </a:r>
            <a:r>
              <a:rPr lang="en-US" sz="1200" dirty="0"/>
              <a:t>Dale Owen establishes a community at New Harmony, Indiana. </a:t>
            </a:r>
          </a:p>
          <a:p>
            <a:endParaRPr lang="en-US" sz="1200" dirty="0" smtClean="0"/>
          </a:p>
          <a:p>
            <a:r>
              <a:rPr lang="en-US" sz="1200" dirty="0" smtClean="0"/>
              <a:t>First </a:t>
            </a:r>
            <a:r>
              <a:rPr lang="en-US" sz="1200" dirty="0"/>
              <a:t>significant strike for a 10-hour day is called in Boston by 600 carpenters. </a:t>
            </a:r>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20782" y="3810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76400"/>
            <a:ext cx="762000" cy="646331"/>
          </a:xfrm>
          <a:prstGeom prst="rect">
            <a:avLst/>
          </a:prstGeom>
        </p:spPr>
        <p:txBody>
          <a:bodyPr wrap="square">
            <a:spAutoFit/>
          </a:bodyPr>
          <a:lstStyle/>
          <a:p>
            <a:r>
              <a:rPr lang="en-US" b="1" dirty="0"/>
              <a:t>1826 </a:t>
            </a:r>
            <a:r>
              <a:rPr lang="en-US" dirty="0"/>
              <a:t>	</a:t>
            </a:r>
          </a:p>
        </p:txBody>
      </p:sp>
      <p:sp>
        <p:nvSpPr>
          <p:cNvPr id="3" name="Rectangle 2"/>
          <p:cNvSpPr/>
          <p:nvPr/>
        </p:nvSpPr>
        <p:spPr>
          <a:xfrm>
            <a:off x="762000" y="959078"/>
            <a:ext cx="2576945" cy="1477328"/>
          </a:xfrm>
          <a:prstGeom prst="rect">
            <a:avLst/>
          </a:prstGeom>
        </p:spPr>
        <p:txBody>
          <a:bodyPr wrap="square">
            <a:spAutoFit/>
          </a:bodyPr>
          <a:lstStyle/>
          <a:p>
            <a:endParaRPr lang="en-US" dirty="0"/>
          </a:p>
          <a:p>
            <a:r>
              <a:rPr lang="en-US" sz="1200" dirty="0"/>
              <a:t>Creek Indians sign Treaty of Washington which voids previous treaty and cedes less land to the government. Indians must move in 1827. </a:t>
            </a:r>
          </a:p>
          <a:p>
            <a:r>
              <a:rPr lang="en-US" sz="1200" dirty="0"/>
              <a:t>	</a:t>
            </a:r>
          </a:p>
        </p:txBody>
      </p:sp>
      <p:sp>
        <p:nvSpPr>
          <p:cNvPr id="4" name="Rectangle 3"/>
          <p:cNvSpPr/>
          <p:nvPr/>
        </p:nvSpPr>
        <p:spPr>
          <a:xfrm>
            <a:off x="3352800" y="820579"/>
            <a:ext cx="2743200" cy="1754326"/>
          </a:xfrm>
          <a:prstGeom prst="rect">
            <a:avLst/>
          </a:prstGeom>
        </p:spPr>
        <p:txBody>
          <a:bodyPr wrap="square">
            <a:spAutoFit/>
          </a:bodyPr>
          <a:lstStyle/>
          <a:p>
            <a:endParaRPr lang="en-US" dirty="0"/>
          </a:p>
          <a:p>
            <a:r>
              <a:rPr lang="en-US" sz="1200" dirty="0"/>
              <a:t>Samuel Morey patents an internal combustion engine. </a:t>
            </a:r>
          </a:p>
          <a:p>
            <a:endParaRPr lang="en-US" sz="1200" dirty="0" smtClean="0"/>
          </a:p>
          <a:p>
            <a:r>
              <a:rPr lang="en-US" sz="1200" dirty="0" smtClean="0"/>
              <a:t>America’s </a:t>
            </a:r>
            <a:r>
              <a:rPr lang="en-US" sz="1200" dirty="0"/>
              <a:t>first reflecting telescope is built by </a:t>
            </a:r>
            <a:r>
              <a:rPr lang="en-US" sz="1200" dirty="0" err="1"/>
              <a:t>Amasa</a:t>
            </a:r>
            <a:r>
              <a:rPr lang="en-US" sz="1200" dirty="0"/>
              <a:t> Holcomb in Massachusetts. </a:t>
            </a:r>
          </a:p>
          <a:p>
            <a:r>
              <a:rPr lang="en-US" dirty="0"/>
              <a:t>	</a:t>
            </a:r>
          </a:p>
        </p:txBody>
      </p:sp>
      <p:sp>
        <p:nvSpPr>
          <p:cNvPr id="6" name="Rectangle 5"/>
          <p:cNvSpPr/>
          <p:nvPr/>
        </p:nvSpPr>
        <p:spPr>
          <a:xfrm>
            <a:off x="6096000" y="609600"/>
            <a:ext cx="3048000" cy="3462486"/>
          </a:xfrm>
          <a:prstGeom prst="rect">
            <a:avLst/>
          </a:prstGeom>
        </p:spPr>
        <p:txBody>
          <a:bodyPr wrap="square">
            <a:spAutoFit/>
          </a:bodyPr>
          <a:lstStyle/>
          <a:p>
            <a:r>
              <a:rPr lang="en-US" sz="1100" dirty="0" smtClean="0"/>
              <a:t>James </a:t>
            </a:r>
            <a:r>
              <a:rPr lang="en-US" sz="1100" dirty="0"/>
              <a:t>Fennimore Cooper publishes </a:t>
            </a:r>
            <a:r>
              <a:rPr lang="en-US" sz="1100" i="1" dirty="0"/>
              <a:t>The Last of the Mohicans</a:t>
            </a:r>
            <a:r>
              <a:rPr lang="en-US" sz="1100" dirty="0"/>
              <a:t>. </a:t>
            </a:r>
          </a:p>
          <a:p>
            <a:endParaRPr lang="en-US" sz="1100" dirty="0" smtClean="0"/>
          </a:p>
          <a:p>
            <a:r>
              <a:rPr lang="en-US" sz="1100" dirty="0" err="1" smtClean="0"/>
              <a:t>Jedediah</a:t>
            </a:r>
            <a:r>
              <a:rPr lang="en-US" sz="1100" dirty="0" smtClean="0"/>
              <a:t> </a:t>
            </a:r>
            <a:r>
              <a:rPr lang="en-US" sz="1100" dirty="0"/>
              <a:t>Smith leads an expedition from Great Salt Lake to explore the Southwest and blazes the first overland route to California. </a:t>
            </a:r>
          </a:p>
          <a:p>
            <a:endParaRPr lang="en-US" sz="1100" dirty="0" smtClean="0"/>
          </a:p>
          <a:p>
            <a:r>
              <a:rPr lang="en-US" sz="1100" dirty="0" smtClean="0"/>
              <a:t>First </a:t>
            </a:r>
            <a:r>
              <a:rPr lang="en-US" sz="1100" dirty="0"/>
              <a:t>railroads built are short-line systems, powered by cable systems, horses, or sails. The first passenger line is the Baltimore and Ohio. </a:t>
            </a:r>
          </a:p>
          <a:p>
            <a:endParaRPr lang="en-US" sz="1100" dirty="0" smtClean="0"/>
          </a:p>
          <a:p>
            <a:r>
              <a:rPr lang="en-US" sz="1100" dirty="0" smtClean="0"/>
              <a:t>Charles </a:t>
            </a:r>
            <a:r>
              <a:rPr lang="en-US" sz="1100" dirty="0" err="1"/>
              <a:t>Follen</a:t>
            </a:r>
            <a:r>
              <a:rPr lang="en-US" sz="1100" dirty="0"/>
              <a:t>, an instructor at Harvard, introduces physical education into college education. </a:t>
            </a:r>
          </a:p>
          <a:p>
            <a:endParaRPr lang="en-US" sz="1100" dirty="0" smtClean="0"/>
          </a:p>
          <a:p>
            <a:r>
              <a:rPr lang="en-US" sz="1100" dirty="0" smtClean="0"/>
              <a:t>Millbury </a:t>
            </a:r>
            <a:r>
              <a:rPr lang="en-US" sz="1100" dirty="0"/>
              <a:t>Lyceum Number 1 is established at Millbury, Mass., by Josiah Holbrook. This is the beginning of the adult self-improvement movement. </a:t>
            </a:r>
          </a:p>
          <a:p>
            <a:r>
              <a:rPr lang="en-US" sz="1000" dirty="0"/>
              <a:t>	</a:t>
            </a:r>
          </a:p>
        </p:txBody>
      </p:sp>
      <p:sp>
        <p:nvSpPr>
          <p:cNvPr id="7" name="Rectangle 6"/>
          <p:cNvSpPr/>
          <p:nvPr/>
        </p:nvSpPr>
        <p:spPr>
          <a:xfrm>
            <a:off x="-20782" y="4223266"/>
            <a:ext cx="762000" cy="646331"/>
          </a:xfrm>
          <a:prstGeom prst="rect">
            <a:avLst/>
          </a:prstGeom>
        </p:spPr>
        <p:txBody>
          <a:bodyPr wrap="square">
            <a:spAutoFit/>
          </a:bodyPr>
          <a:lstStyle/>
          <a:p>
            <a:r>
              <a:rPr lang="en-US" b="1" dirty="0"/>
              <a:t>1827 </a:t>
            </a:r>
            <a:r>
              <a:rPr lang="en-US" dirty="0"/>
              <a:t>	</a:t>
            </a:r>
          </a:p>
        </p:txBody>
      </p:sp>
      <p:sp>
        <p:nvSpPr>
          <p:cNvPr id="10" name="Rectangle 9"/>
          <p:cNvSpPr/>
          <p:nvPr/>
        </p:nvSpPr>
        <p:spPr>
          <a:xfrm>
            <a:off x="741218" y="4191000"/>
            <a:ext cx="2597727" cy="2100575"/>
          </a:xfrm>
          <a:prstGeom prst="rect">
            <a:avLst/>
          </a:prstGeom>
        </p:spPr>
        <p:txBody>
          <a:bodyPr wrap="square">
            <a:spAutoFit/>
          </a:bodyPr>
          <a:lstStyle/>
          <a:p>
            <a:r>
              <a:rPr lang="en-US" sz="1200" dirty="0" smtClean="0"/>
              <a:t>U</a:t>
            </a:r>
            <a:r>
              <a:rPr lang="en-US" sz="1200" dirty="0"/>
              <a:t>. S. and Britain agree to joint occupation of the Oregon Territory. </a:t>
            </a:r>
          </a:p>
          <a:p>
            <a:endParaRPr lang="en-US" sz="1200" dirty="0" smtClean="0"/>
          </a:p>
          <a:p>
            <a:r>
              <a:rPr lang="en-US" sz="1200" dirty="0" smtClean="0"/>
              <a:t>Dispute </a:t>
            </a:r>
            <a:r>
              <a:rPr lang="en-US" sz="1200" dirty="0"/>
              <a:t>between the North and the South over higher tariffs to protect manufacturer begin a </a:t>
            </a:r>
          </a:p>
          <a:p>
            <a:r>
              <a:rPr lang="en-US" sz="1200" dirty="0"/>
              <a:t>sectional dispute. </a:t>
            </a:r>
          </a:p>
          <a:p>
            <a:r>
              <a:rPr lang="en-US" sz="1050" dirty="0"/>
              <a:t>	</a:t>
            </a:r>
          </a:p>
          <a:p>
            <a:endParaRPr lang="en-US" dirty="0"/>
          </a:p>
          <a:p>
            <a:r>
              <a:rPr lang="en-US" dirty="0"/>
              <a:t>	</a:t>
            </a:r>
          </a:p>
        </p:txBody>
      </p:sp>
      <p:sp>
        <p:nvSpPr>
          <p:cNvPr id="20" name="Rectangle 19"/>
          <p:cNvSpPr/>
          <p:nvPr/>
        </p:nvSpPr>
        <p:spPr>
          <a:xfrm>
            <a:off x="6096000" y="3995678"/>
            <a:ext cx="3048000" cy="2862322"/>
          </a:xfrm>
          <a:prstGeom prst="rect">
            <a:avLst/>
          </a:prstGeom>
        </p:spPr>
        <p:txBody>
          <a:bodyPr wrap="square">
            <a:spAutoFit/>
          </a:bodyPr>
          <a:lstStyle/>
          <a:p>
            <a:r>
              <a:rPr lang="en-US" sz="1200" dirty="0" smtClean="0"/>
              <a:t>Massachusetts </a:t>
            </a:r>
            <a:r>
              <a:rPr lang="en-US" sz="1200" dirty="0"/>
              <a:t>requires a high school in every town having more than 500 families. </a:t>
            </a:r>
          </a:p>
          <a:p>
            <a:endParaRPr lang="en-US" sz="1200" dirty="0" smtClean="0"/>
          </a:p>
          <a:p>
            <a:r>
              <a:rPr lang="en-US" sz="1200" dirty="0" smtClean="0"/>
              <a:t>First </a:t>
            </a:r>
            <a:r>
              <a:rPr lang="en-US" sz="1200" dirty="0"/>
              <a:t>city central trade union, the Mechanics Trade Union Association, is established </a:t>
            </a:r>
            <a:r>
              <a:rPr lang="en-US" sz="1200" dirty="0" smtClean="0"/>
              <a:t>in</a:t>
            </a:r>
            <a:endParaRPr lang="en-US" sz="1200" dirty="0"/>
          </a:p>
          <a:p>
            <a:r>
              <a:rPr lang="en-US" sz="1200" dirty="0"/>
              <a:t>Philadelphia. </a:t>
            </a:r>
          </a:p>
          <a:p>
            <a:endParaRPr lang="en-US" sz="1200" dirty="0" smtClean="0"/>
          </a:p>
          <a:p>
            <a:r>
              <a:rPr lang="en-US" sz="1200" dirty="0" smtClean="0"/>
              <a:t>French-American </a:t>
            </a:r>
            <a:r>
              <a:rPr lang="en-US" sz="1200" dirty="0"/>
              <a:t>students in New Orleans organize a procession of street maskers on Shrove Tuesday starting the Mardi Gras celebration. </a:t>
            </a:r>
          </a:p>
          <a:p>
            <a:r>
              <a:rPr lang="en-US" sz="1200" dirty="0"/>
              <a:t>	</a:t>
            </a:r>
          </a:p>
          <a:p>
            <a:r>
              <a:rPr lang="en-US" dirty="0" smtClean="0"/>
              <a:t> </a:t>
            </a:r>
            <a:endParaRPr lang="en-US" dirty="0"/>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63191"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203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0" name="Rectangle 19"/>
          <p:cNvSpPr/>
          <p:nvPr/>
        </p:nvSpPr>
        <p:spPr>
          <a:xfrm>
            <a:off x="751609" y="605687"/>
            <a:ext cx="2611582" cy="3785652"/>
          </a:xfrm>
          <a:prstGeom prst="rect">
            <a:avLst/>
          </a:prstGeom>
        </p:spPr>
        <p:txBody>
          <a:bodyPr wrap="square">
            <a:spAutoFit/>
          </a:bodyPr>
          <a:lstStyle/>
          <a:p>
            <a:r>
              <a:rPr lang="en-US" sz="1200" dirty="0" smtClean="0"/>
              <a:t>Democratic </a:t>
            </a:r>
            <a:r>
              <a:rPr lang="en-US" sz="1200" dirty="0"/>
              <a:t>Party is formed advocating Jeffersonian principles. Andrew Jackson is elected first Democratic U. S. president. John Calhoun is re-elected Vice President on the Democratic ticket. </a:t>
            </a:r>
          </a:p>
          <a:p>
            <a:endParaRPr lang="en-US" sz="1200" dirty="0" smtClean="0"/>
          </a:p>
          <a:p>
            <a:r>
              <a:rPr lang="en-US" sz="1200" dirty="0" smtClean="0"/>
              <a:t>Congress </a:t>
            </a:r>
            <a:r>
              <a:rPr lang="en-US" sz="1200" dirty="0"/>
              <a:t>passes the protectionist “Tariff of Abominations.” Northern mercantile interests conflict with the Southern agricultural economy dependent on foreign markets. </a:t>
            </a:r>
          </a:p>
          <a:p>
            <a:endParaRPr lang="en-US" sz="1200" dirty="0" smtClean="0"/>
          </a:p>
          <a:p>
            <a:r>
              <a:rPr lang="en-US" sz="1200" dirty="0" smtClean="0"/>
              <a:t>Resolutions </a:t>
            </a:r>
            <a:r>
              <a:rPr lang="en-US" sz="1200" dirty="0"/>
              <a:t>by South Carolina legislature declare the Tariff of Abominations oppressive and unconstitutional. Legislatures of Georgia, Mississippi, and Virginia issue similar protests. </a:t>
            </a:r>
          </a:p>
          <a:p>
            <a:r>
              <a:rPr lang="en-US" sz="1200" dirty="0"/>
              <a:t>	</a:t>
            </a:r>
          </a:p>
        </p:txBody>
      </p:sp>
      <p:sp>
        <p:nvSpPr>
          <p:cNvPr id="2" name="Rectangle 1"/>
          <p:cNvSpPr/>
          <p:nvPr/>
        </p:nvSpPr>
        <p:spPr>
          <a:xfrm>
            <a:off x="0" y="2129181"/>
            <a:ext cx="762000" cy="646331"/>
          </a:xfrm>
          <a:prstGeom prst="rect">
            <a:avLst/>
          </a:prstGeom>
        </p:spPr>
        <p:txBody>
          <a:bodyPr wrap="square">
            <a:spAutoFit/>
          </a:bodyPr>
          <a:lstStyle/>
          <a:p>
            <a:r>
              <a:rPr lang="en-US" b="1" dirty="0"/>
              <a:t>1828 </a:t>
            </a:r>
            <a:r>
              <a:rPr lang="en-US" dirty="0"/>
              <a:t>	</a:t>
            </a:r>
          </a:p>
        </p:txBody>
      </p:sp>
      <p:sp>
        <p:nvSpPr>
          <p:cNvPr id="3" name="Rectangle 2"/>
          <p:cNvSpPr/>
          <p:nvPr/>
        </p:nvSpPr>
        <p:spPr>
          <a:xfrm>
            <a:off x="6096000" y="609600"/>
            <a:ext cx="3048000" cy="3600986"/>
          </a:xfrm>
          <a:prstGeom prst="rect">
            <a:avLst/>
          </a:prstGeom>
        </p:spPr>
        <p:txBody>
          <a:bodyPr wrap="square">
            <a:spAutoFit/>
          </a:bodyPr>
          <a:lstStyle/>
          <a:p>
            <a:r>
              <a:rPr lang="en-US" sz="1200" dirty="0" smtClean="0"/>
              <a:t>Noah </a:t>
            </a:r>
            <a:r>
              <a:rPr lang="en-US" sz="1200" dirty="0"/>
              <a:t>Webster publishes </a:t>
            </a:r>
            <a:r>
              <a:rPr lang="en-US" sz="1200" i="1" dirty="0"/>
              <a:t>American Dictionary of the English Language</a:t>
            </a:r>
            <a:r>
              <a:rPr lang="en-US" sz="1200" dirty="0"/>
              <a:t>, in which many of the American characteristics of the English language are introduced. </a:t>
            </a:r>
          </a:p>
          <a:p>
            <a:endParaRPr lang="en-US" sz="1200" dirty="0" smtClean="0"/>
          </a:p>
          <a:p>
            <a:r>
              <a:rPr lang="en-US" sz="1200" dirty="0" smtClean="0"/>
              <a:t>Thomas </a:t>
            </a:r>
            <a:r>
              <a:rPr lang="en-US" sz="1200" dirty="0"/>
              <a:t>“Jim Crow” Rice introduces the song “Jim Crow” between acts of a play. It is the first international song hit of American popular music. </a:t>
            </a:r>
          </a:p>
          <a:p>
            <a:endParaRPr lang="en-US" sz="1200" dirty="0" smtClean="0"/>
          </a:p>
          <a:p>
            <a:r>
              <a:rPr lang="en-US" sz="1200" dirty="0" smtClean="0"/>
              <a:t> </a:t>
            </a:r>
            <a:r>
              <a:rPr lang="en-US" sz="1200" dirty="0"/>
              <a:t>First Indian newspaper, the </a:t>
            </a:r>
            <a:r>
              <a:rPr lang="en-US" sz="1200" i="1" dirty="0"/>
              <a:t>Cherokee Phoenix</a:t>
            </a:r>
            <a:r>
              <a:rPr lang="en-US" sz="1200" dirty="0"/>
              <a:t>, is published in </a:t>
            </a:r>
            <a:r>
              <a:rPr lang="en-US" sz="1200" dirty="0" err="1"/>
              <a:t>Echota</a:t>
            </a:r>
            <a:r>
              <a:rPr lang="en-US" sz="1200" dirty="0"/>
              <a:t>, Ga. Its editor is Elias </a:t>
            </a:r>
            <a:r>
              <a:rPr lang="en-US" sz="1200" dirty="0" err="1"/>
              <a:t>Budinot</a:t>
            </a:r>
            <a:r>
              <a:rPr lang="en-US" sz="1200" dirty="0"/>
              <a:t>, a full-blooded Cherokee. </a:t>
            </a:r>
          </a:p>
          <a:p>
            <a:endParaRPr lang="en-US" sz="1200" dirty="0" smtClean="0"/>
          </a:p>
          <a:p>
            <a:r>
              <a:rPr lang="en-US" sz="1200" dirty="0" smtClean="0"/>
              <a:t>First </a:t>
            </a:r>
            <a:r>
              <a:rPr lang="en-US" sz="1200" dirty="0"/>
              <a:t>recorded strike of textile factory workers occurs in Paterson, N. J. The militia is called into control the violence. The workers strike for a 10-hour day, but the strike fails. </a:t>
            </a:r>
          </a:p>
          <a:p>
            <a:r>
              <a:rPr lang="en-US" sz="1200" dirty="0"/>
              <a:t>	</a:t>
            </a:r>
          </a:p>
        </p:txBody>
      </p:sp>
      <p:sp>
        <p:nvSpPr>
          <p:cNvPr id="4" name="Rectangle 3"/>
          <p:cNvSpPr/>
          <p:nvPr/>
        </p:nvSpPr>
        <p:spPr>
          <a:xfrm>
            <a:off x="0" y="5334000"/>
            <a:ext cx="762000" cy="646331"/>
          </a:xfrm>
          <a:prstGeom prst="rect">
            <a:avLst/>
          </a:prstGeom>
        </p:spPr>
        <p:txBody>
          <a:bodyPr wrap="square">
            <a:spAutoFit/>
          </a:bodyPr>
          <a:lstStyle/>
          <a:p>
            <a:r>
              <a:rPr lang="en-US" b="1" dirty="0"/>
              <a:t>1829 </a:t>
            </a:r>
            <a:r>
              <a:rPr lang="en-US" dirty="0"/>
              <a:t>	</a:t>
            </a:r>
          </a:p>
        </p:txBody>
      </p:sp>
      <p:sp>
        <p:nvSpPr>
          <p:cNvPr id="6" name="Rectangle 5"/>
          <p:cNvSpPr/>
          <p:nvPr/>
        </p:nvSpPr>
        <p:spPr>
          <a:xfrm>
            <a:off x="727364" y="4203659"/>
            <a:ext cx="2635827" cy="2492990"/>
          </a:xfrm>
          <a:prstGeom prst="rect">
            <a:avLst/>
          </a:prstGeom>
        </p:spPr>
        <p:txBody>
          <a:bodyPr wrap="square">
            <a:spAutoFit/>
          </a:bodyPr>
          <a:lstStyle/>
          <a:p>
            <a:r>
              <a:rPr lang="en-US" sz="1200" dirty="0" smtClean="0"/>
              <a:t>Jackson </a:t>
            </a:r>
            <a:r>
              <a:rPr lang="en-US" sz="1200" dirty="0"/>
              <a:t>introduces </a:t>
            </a:r>
            <a:r>
              <a:rPr lang="en-US" sz="1200" b="1" dirty="0"/>
              <a:t>the spoils system </a:t>
            </a:r>
            <a:r>
              <a:rPr lang="en-US" sz="1200" dirty="0"/>
              <a:t>into national politics–the practice of basing appointments on party service. Jackson’s unofficial political advisers are called his “</a:t>
            </a:r>
            <a:r>
              <a:rPr lang="en-US" sz="1200" b="1" dirty="0"/>
              <a:t>Kitchen Cabinet</a:t>
            </a:r>
            <a:r>
              <a:rPr lang="en-US" sz="1200" dirty="0"/>
              <a:t>.” </a:t>
            </a:r>
          </a:p>
          <a:p>
            <a:endParaRPr lang="en-US" sz="1200" dirty="0" smtClean="0"/>
          </a:p>
          <a:p>
            <a:r>
              <a:rPr lang="en-US" sz="1200" dirty="0" smtClean="0"/>
              <a:t>Workingmen’s </a:t>
            </a:r>
            <a:r>
              <a:rPr lang="en-US" sz="1200" dirty="0"/>
              <a:t>Party is formed in New York. Party advocates social reform, free public education, new banking laws, and non-imprisonment for debt. Movement spreads to other states in the north. </a:t>
            </a:r>
          </a:p>
          <a:p>
            <a:r>
              <a:rPr lang="en-US" sz="1200" dirty="0"/>
              <a:t>	</a:t>
            </a:r>
          </a:p>
        </p:txBody>
      </p:sp>
      <p:sp>
        <p:nvSpPr>
          <p:cNvPr id="7" name="Rectangle 6"/>
          <p:cNvSpPr/>
          <p:nvPr/>
        </p:nvSpPr>
        <p:spPr>
          <a:xfrm>
            <a:off x="3338945" y="4203659"/>
            <a:ext cx="2757055" cy="1846659"/>
          </a:xfrm>
          <a:prstGeom prst="rect">
            <a:avLst/>
          </a:prstGeom>
        </p:spPr>
        <p:txBody>
          <a:bodyPr wrap="square">
            <a:spAutoFit/>
          </a:bodyPr>
          <a:lstStyle/>
          <a:p>
            <a:endParaRPr lang="en-US" dirty="0"/>
          </a:p>
          <a:p>
            <a:r>
              <a:rPr lang="en-US" sz="1200" dirty="0"/>
              <a:t>William A. Burt, a Massachusetts surveyor, invents the “typographer,” an early typewriter. </a:t>
            </a:r>
          </a:p>
          <a:p>
            <a:endParaRPr lang="en-US" sz="1200" dirty="0" smtClean="0"/>
          </a:p>
          <a:p>
            <a:r>
              <a:rPr lang="en-US" sz="1200" dirty="0" smtClean="0"/>
              <a:t>Erastus </a:t>
            </a:r>
            <a:r>
              <a:rPr lang="en-US" sz="1200" dirty="0"/>
              <a:t>Bigelow coins the word “technology” and publishes </a:t>
            </a:r>
            <a:r>
              <a:rPr lang="en-US" sz="1200" i="1" dirty="0"/>
              <a:t>The Elements of Technology</a:t>
            </a:r>
            <a:r>
              <a:rPr lang="en-US" sz="1200" dirty="0"/>
              <a:t>. </a:t>
            </a:r>
          </a:p>
          <a:p>
            <a:r>
              <a:rPr lang="en-US" sz="1200" dirty="0"/>
              <a:t>	</a:t>
            </a:r>
          </a:p>
        </p:txBody>
      </p:sp>
      <p:sp>
        <p:nvSpPr>
          <p:cNvPr id="10" name="Rectangle 9"/>
          <p:cNvSpPr/>
          <p:nvPr/>
        </p:nvSpPr>
        <p:spPr>
          <a:xfrm>
            <a:off x="6096000" y="4295992"/>
            <a:ext cx="3048000" cy="1846659"/>
          </a:xfrm>
          <a:prstGeom prst="rect">
            <a:avLst/>
          </a:prstGeom>
        </p:spPr>
        <p:txBody>
          <a:bodyPr wrap="square">
            <a:spAutoFit/>
          </a:bodyPr>
          <a:lstStyle/>
          <a:p>
            <a:r>
              <a:rPr lang="en-US" sz="1200" dirty="0" smtClean="0"/>
              <a:t>First </a:t>
            </a:r>
            <a:r>
              <a:rPr lang="en-US" sz="1200" dirty="0"/>
              <a:t>modern hotel, the Tremont, opens in Boston. It has 170 rooms. </a:t>
            </a:r>
          </a:p>
          <a:p>
            <a:endParaRPr lang="en-US" sz="1200" dirty="0" smtClean="0"/>
          </a:p>
          <a:p>
            <a:r>
              <a:rPr lang="en-US" sz="1200" dirty="0" smtClean="0"/>
              <a:t>First </a:t>
            </a:r>
            <a:r>
              <a:rPr lang="en-US" sz="1200" dirty="0"/>
              <a:t>school for the blind opens in Boston. </a:t>
            </a:r>
          </a:p>
          <a:p>
            <a:endParaRPr lang="en-US" sz="1200" dirty="0" smtClean="0"/>
          </a:p>
          <a:p>
            <a:r>
              <a:rPr lang="en-US" sz="1200" i="1" dirty="0" smtClean="0"/>
              <a:t>Encyclopedia </a:t>
            </a:r>
            <a:r>
              <a:rPr lang="en-US" sz="1200" i="1" dirty="0"/>
              <a:t>Americana </a:t>
            </a:r>
            <a:r>
              <a:rPr lang="en-US" sz="1200" dirty="0"/>
              <a:t>is published in Philadelphia by Francis </a:t>
            </a:r>
            <a:r>
              <a:rPr lang="en-US" sz="1200" dirty="0" err="1"/>
              <a:t>Lieber</a:t>
            </a:r>
            <a:r>
              <a:rPr lang="en-US" sz="1200" dirty="0"/>
              <a:t>. It is the first American encyclopedia. </a:t>
            </a:r>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657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295584"/>
            <a:ext cx="762000" cy="646331"/>
          </a:xfrm>
          <a:prstGeom prst="rect">
            <a:avLst/>
          </a:prstGeom>
        </p:spPr>
        <p:txBody>
          <a:bodyPr wrap="square">
            <a:spAutoFit/>
          </a:bodyPr>
          <a:lstStyle/>
          <a:p>
            <a:r>
              <a:rPr lang="en-US" b="1" dirty="0"/>
              <a:t>1830 </a:t>
            </a:r>
            <a:r>
              <a:rPr lang="en-US" dirty="0"/>
              <a:t>	</a:t>
            </a:r>
          </a:p>
        </p:txBody>
      </p:sp>
      <p:sp>
        <p:nvSpPr>
          <p:cNvPr id="3" name="Rectangle 2"/>
          <p:cNvSpPr/>
          <p:nvPr/>
        </p:nvSpPr>
        <p:spPr>
          <a:xfrm>
            <a:off x="762000" y="612476"/>
            <a:ext cx="2590800" cy="3785652"/>
          </a:xfrm>
          <a:prstGeom prst="rect">
            <a:avLst/>
          </a:prstGeom>
        </p:spPr>
        <p:txBody>
          <a:bodyPr wrap="square">
            <a:spAutoFit/>
          </a:bodyPr>
          <a:lstStyle/>
          <a:p>
            <a:r>
              <a:rPr lang="en-US" sz="1200" dirty="0" smtClean="0"/>
              <a:t>Senators </a:t>
            </a:r>
            <a:r>
              <a:rPr lang="en-US" sz="1200" dirty="0"/>
              <a:t>Robert Y. Hayne (S. C.) And Daniel Webster (Mass.) Engage in debate on the nature of the Union: Hayne upholds states’ rights; Webster defends the Constitution and the Union. </a:t>
            </a:r>
          </a:p>
          <a:p>
            <a:endParaRPr lang="en-US" sz="1200" dirty="0" smtClean="0"/>
          </a:p>
          <a:p>
            <a:r>
              <a:rPr lang="en-US" sz="1200" dirty="0" smtClean="0"/>
              <a:t>Mexico </a:t>
            </a:r>
            <a:r>
              <a:rPr lang="en-US" sz="1200" dirty="0"/>
              <a:t>forbids further U. S. colonization in Texas. </a:t>
            </a:r>
          </a:p>
          <a:p>
            <a:endParaRPr lang="en-US" sz="1200" dirty="0" smtClean="0"/>
          </a:p>
          <a:p>
            <a:r>
              <a:rPr lang="en-US" sz="1200" dirty="0" smtClean="0"/>
              <a:t>Congress </a:t>
            </a:r>
            <a:r>
              <a:rPr lang="en-US" sz="1200" dirty="0"/>
              <a:t>passes Removal Bill authorizing resettlement of eastern Indians in the Oklahoma Territory. Sauk and Fox Indians in </a:t>
            </a:r>
          </a:p>
          <a:p>
            <a:r>
              <a:rPr lang="en-US" sz="1200" dirty="0"/>
              <a:t>Illinois forced to move west of the Mississippi River. </a:t>
            </a:r>
          </a:p>
          <a:p>
            <a:r>
              <a:rPr lang="en-US" sz="1200" dirty="0"/>
              <a:t>	</a:t>
            </a:r>
          </a:p>
          <a:p>
            <a:endParaRPr lang="en-US" dirty="0"/>
          </a:p>
          <a:p>
            <a:r>
              <a:rPr lang="en-US" dirty="0"/>
              <a:t>	</a:t>
            </a:r>
          </a:p>
        </p:txBody>
      </p:sp>
      <p:sp>
        <p:nvSpPr>
          <p:cNvPr id="4" name="Rectangle 3"/>
          <p:cNvSpPr/>
          <p:nvPr/>
        </p:nvSpPr>
        <p:spPr>
          <a:xfrm>
            <a:off x="3352800" y="612476"/>
            <a:ext cx="2743200" cy="2677656"/>
          </a:xfrm>
          <a:prstGeom prst="rect">
            <a:avLst/>
          </a:prstGeom>
        </p:spPr>
        <p:txBody>
          <a:bodyPr wrap="square">
            <a:spAutoFit/>
          </a:bodyPr>
          <a:lstStyle/>
          <a:p>
            <a:r>
              <a:rPr lang="en-US" sz="1200" dirty="0" smtClean="0"/>
              <a:t>Joseph </a:t>
            </a:r>
            <a:r>
              <a:rPr lang="en-US" sz="1200" dirty="0"/>
              <a:t>Henry discovers electromagnetic induction and electromotive force when he uses magnetism to produce electricity. </a:t>
            </a:r>
          </a:p>
          <a:p>
            <a:endParaRPr lang="en-US" sz="1200" dirty="0" smtClean="0"/>
          </a:p>
          <a:p>
            <a:r>
              <a:rPr lang="en-US" sz="1200" dirty="0" smtClean="0"/>
              <a:t>Peter </a:t>
            </a:r>
            <a:r>
              <a:rPr lang="en-US" sz="1200" dirty="0"/>
              <a:t>Cooper builds </a:t>
            </a:r>
            <a:r>
              <a:rPr lang="en-US" sz="1200" i="1" dirty="0"/>
              <a:t>Tom Thumb</a:t>
            </a:r>
            <a:r>
              <a:rPr lang="en-US" sz="1200" dirty="0"/>
              <a:t>, America’s first commercially successful steam locomotive. It loses a race against a horse when an engine belt slips. </a:t>
            </a:r>
          </a:p>
          <a:p>
            <a:endParaRPr lang="en-US" sz="1200" dirty="0" smtClean="0"/>
          </a:p>
          <a:p>
            <a:r>
              <a:rPr lang="en-US" sz="1200" dirty="0" smtClean="0"/>
              <a:t>Charles </a:t>
            </a:r>
            <a:r>
              <a:rPr lang="en-US" sz="1200" dirty="0"/>
              <a:t>Grice, America’s first veterinarian, opens an animal hospital in New York City. </a:t>
            </a:r>
          </a:p>
          <a:p>
            <a:r>
              <a:rPr lang="en-US" sz="1200" dirty="0"/>
              <a:t>	</a:t>
            </a:r>
          </a:p>
        </p:txBody>
      </p:sp>
      <p:sp>
        <p:nvSpPr>
          <p:cNvPr id="6" name="Rectangle 5"/>
          <p:cNvSpPr/>
          <p:nvPr/>
        </p:nvSpPr>
        <p:spPr>
          <a:xfrm>
            <a:off x="6096000" y="612476"/>
            <a:ext cx="3048000" cy="1938992"/>
          </a:xfrm>
          <a:prstGeom prst="rect">
            <a:avLst/>
          </a:prstGeom>
        </p:spPr>
        <p:txBody>
          <a:bodyPr wrap="square">
            <a:spAutoFit/>
          </a:bodyPr>
          <a:lstStyle/>
          <a:p>
            <a:r>
              <a:rPr lang="en-US" sz="1200" b="1" dirty="0" smtClean="0"/>
              <a:t>Fifth </a:t>
            </a:r>
            <a:r>
              <a:rPr lang="en-US" sz="1200" b="1" dirty="0"/>
              <a:t>national census shows a population of 12.8 million, including about 150,000 immigrants who arrived between 1820 and 1830. Census also shows that 8.8% of the population lives in cities of 2500 or more inhabitants. </a:t>
            </a:r>
            <a:endParaRPr lang="en-US" sz="1200" dirty="0"/>
          </a:p>
          <a:p>
            <a:endParaRPr lang="en-US" sz="1200" dirty="0" smtClean="0"/>
          </a:p>
          <a:p>
            <a:r>
              <a:rPr lang="en-US" sz="1200" dirty="0" smtClean="0"/>
              <a:t>Joseph </a:t>
            </a:r>
            <a:r>
              <a:rPr lang="en-US" sz="1200" dirty="0"/>
              <a:t>Smith founds the Church of Jesus Christ of </a:t>
            </a:r>
          </a:p>
          <a:p>
            <a:r>
              <a:rPr lang="en-US" sz="1200" dirty="0"/>
              <a:t>	</a:t>
            </a:r>
          </a:p>
        </p:txBody>
      </p:sp>
      <p:sp>
        <p:nvSpPr>
          <p:cNvPr id="7" name="Rectangle 6"/>
          <p:cNvSpPr/>
          <p:nvPr/>
        </p:nvSpPr>
        <p:spPr>
          <a:xfrm>
            <a:off x="0" y="4724400"/>
            <a:ext cx="762000" cy="646331"/>
          </a:xfrm>
          <a:prstGeom prst="rect">
            <a:avLst/>
          </a:prstGeom>
        </p:spPr>
        <p:txBody>
          <a:bodyPr wrap="square">
            <a:spAutoFit/>
          </a:bodyPr>
          <a:lstStyle/>
          <a:p>
            <a:r>
              <a:rPr lang="en-US" b="1" dirty="0"/>
              <a:t>1831 </a:t>
            </a:r>
            <a:r>
              <a:rPr lang="en-US" dirty="0"/>
              <a:t>	</a:t>
            </a:r>
          </a:p>
        </p:txBody>
      </p:sp>
      <p:sp>
        <p:nvSpPr>
          <p:cNvPr id="10" name="Rectangle 9"/>
          <p:cNvSpPr/>
          <p:nvPr/>
        </p:nvSpPr>
        <p:spPr>
          <a:xfrm>
            <a:off x="762000" y="3657600"/>
            <a:ext cx="2590800" cy="2677656"/>
          </a:xfrm>
          <a:prstGeom prst="rect">
            <a:avLst/>
          </a:prstGeom>
        </p:spPr>
        <p:txBody>
          <a:bodyPr wrap="square">
            <a:spAutoFit/>
          </a:bodyPr>
          <a:lstStyle/>
          <a:p>
            <a:r>
              <a:rPr lang="en-US" sz="1200" b="1" dirty="0" smtClean="0"/>
              <a:t>Nat </a:t>
            </a:r>
            <a:r>
              <a:rPr lang="en-US" sz="1200" b="1" dirty="0"/>
              <a:t>Turner </a:t>
            </a:r>
            <a:r>
              <a:rPr lang="en-US" sz="1200" dirty="0"/>
              <a:t>leads unsuccessful slave revolt in which about 55 white people are killed in Southampton County, Va. Turner is captured and hanged. </a:t>
            </a:r>
          </a:p>
          <a:p>
            <a:endParaRPr lang="en-US" sz="1200" dirty="0" smtClean="0"/>
          </a:p>
          <a:p>
            <a:r>
              <a:rPr lang="en-US" sz="1200" b="1" i="1" u="sng" dirty="0" smtClean="0"/>
              <a:t>Anti-Masonic </a:t>
            </a:r>
            <a:r>
              <a:rPr lang="en-US" sz="1200" b="1" i="1" u="sng" dirty="0"/>
              <a:t>Party</a:t>
            </a:r>
            <a:r>
              <a:rPr lang="en-US" sz="1200" dirty="0"/>
              <a:t>, first political third party in the U. S., meets in Baltimore. Party is opposed to Jackson and is absorbed by the Whigs after 1836. </a:t>
            </a:r>
          </a:p>
          <a:p>
            <a:endParaRPr lang="en-US" sz="1200" dirty="0" smtClean="0"/>
          </a:p>
          <a:p>
            <a:r>
              <a:rPr lang="en-US" sz="1200" dirty="0" smtClean="0"/>
              <a:t>Supreme </a:t>
            </a:r>
            <a:r>
              <a:rPr lang="en-US" sz="1200" dirty="0"/>
              <a:t>Court upholds Georgia’s order for the removal of the Cherokee Indians beyond the Mississippi. </a:t>
            </a:r>
          </a:p>
          <a:p>
            <a:r>
              <a:rPr lang="en-US" sz="1200" dirty="0"/>
              <a:t>	</a:t>
            </a:r>
          </a:p>
        </p:txBody>
      </p:sp>
      <p:sp>
        <p:nvSpPr>
          <p:cNvPr id="20" name="Rectangle 19"/>
          <p:cNvSpPr/>
          <p:nvPr/>
        </p:nvSpPr>
        <p:spPr>
          <a:xfrm>
            <a:off x="3338945" y="3688185"/>
            <a:ext cx="2757055" cy="2585323"/>
          </a:xfrm>
          <a:prstGeom prst="rect">
            <a:avLst/>
          </a:prstGeom>
        </p:spPr>
        <p:txBody>
          <a:bodyPr wrap="square">
            <a:spAutoFit/>
          </a:bodyPr>
          <a:lstStyle/>
          <a:p>
            <a:r>
              <a:rPr lang="en-US" sz="1200" dirty="0" smtClean="0"/>
              <a:t>Joseph </a:t>
            </a:r>
            <a:r>
              <a:rPr lang="en-US" sz="1200" dirty="0"/>
              <a:t>Henry builds the first electric motor, electrical relay, electromagnetic telegraph, and electric bell. </a:t>
            </a:r>
          </a:p>
          <a:p>
            <a:endParaRPr lang="en-US" sz="1200" dirty="0" smtClean="0"/>
          </a:p>
          <a:p>
            <a:r>
              <a:rPr lang="en-US" sz="1200" dirty="0" smtClean="0"/>
              <a:t>Samuel </a:t>
            </a:r>
            <a:r>
              <a:rPr lang="en-US" sz="1200" dirty="0"/>
              <a:t>Guthrie develops a process for producing chloroform. </a:t>
            </a:r>
          </a:p>
          <a:p>
            <a:endParaRPr lang="en-US" sz="1200" dirty="0" smtClean="0"/>
          </a:p>
          <a:p>
            <a:r>
              <a:rPr lang="en-US" sz="1200" dirty="0" smtClean="0"/>
              <a:t>Robert </a:t>
            </a:r>
            <a:r>
              <a:rPr lang="en-US" sz="1200" dirty="0"/>
              <a:t>L. Stevens buys the 30-horsepower British locomotive, the </a:t>
            </a:r>
            <a:r>
              <a:rPr lang="en-US" sz="1200" i="1" dirty="0"/>
              <a:t>John Bull</a:t>
            </a:r>
            <a:r>
              <a:rPr lang="en-US" sz="1200" dirty="0"/>
              <a:t>, and sets up America’s first steam railway. He also invents a flanged railroad track called the “T-rail” or “Stevens rail.” </a:t>
            </a:r>
          </a:p>
          <a:p>
            <a:r>
              <a:rPr lang="en-US" dirty="0"/>
              <a:t>	</a:t>
            </a:r>
          </a:p>
        </p:txBody>
      </p:sp>
      <p:sp>
        <p:nvSpPr>
          <p:cNvPr id="21" name="Rectangle 20"/>
          <p:cNvSpPr/>
          <p:nvPr/>
        </p:nvSpPr>
        <p:spPr>
          <a:xfrm>
            <a:off x="6096000" y="3657600"/>
            <a:ext cx="3020291" cy="1754326"/>
          </a:xfrm>
          <a:prstGeom prst="rect">
            <a:avLst/>
          </a:prstGeom>
        </p:spPr>
        <p:txBody>
          <a:bodyPr wrap="square">
            <a:spAutoFit/>
          </a:bodyPr>
          <a:lstStyle/>
          <a:p>
            <a:r>
              <a:rPr lang="en-US" sz="1200" b="1" dirty="0" smtClean="0"/>
              <a:t>William </a:t>
            </a:r>
            <a:r>
              <a:rPr lang="en-US" sz="1200" b="1" dirty="0"/>
              <a:t>Lloyd Garrison </a:t>
            </a:r>
            <a:r>
              <a:rPr lang="en-US" sz="1200" dirty="0"/>
              <a:t>founds and publishes the abolitionist periodical </a:t>
            </a:r>
            <a:r>
              <a:rPr lang="en-US" sz="1200" b="1" i="1" dirty="0"/>
              <a:t>The Liberator </a:t>
            </a:r>
            <a:r>
              <a:rPr lang="en-US" sz="1200" dirty="0"/>
              <a:t>which urges the immediate release of all slaves. </a:t>
            </a:r>
          </a:p>
          <a:p>
            <a:endParaRPr lang="en-US" sz="1200" dirty="0" smtClean="0"/>
          </a:p>
          <a:p>
            <a:r>
              <a:rPr lang="en-US" sz="1200" dirty="0" smtClean="0"/>
              <a:t> </a:t>
            </a:r>
            <a:r>
              <a:rPr lang="en-US" sz="1200" dirty="0"/>
              <a:t>First use of the term “Old Glory” to mean the U. S. flag. The term caught on during the Civil War when Union troops commonly used it.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37358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762000" cy="646331"/>
          </a:xfrm>
          <a:prstGeom prst="rect">
            <a:avLst/>
          </a:prstGeom>
        </p:spPr>
        <p:txBody>
          <a:bodyPr wrap="square">
            <a:spAutoFit/>
          </a:bodyPr>
          <a:lstStyle/>
          <a:p>
            <a:r>
              <a:rPr lang="en-US" b="1" dirty="0"/>
              <a:t>1832 </a:t>
            </a:r>
            <a:r>
              <a:rPr lang="en-US" dirty="0"/>
              <a:t>	</a:t>
            </a:r>
          </a:p>
        </p:txBody>
      </p:sp>
      <p:sp>
        <p:nvSpPr>
          <p:cNvPr id="3" name="Rectangle 2"/>
          <p:cNvSpPr/>
          <p:nvPr/>
        </p:nvSpPr>
        <p:spPr>
          <a:xfrm>
            <a:off x="762000" y="609600"/>
            <a:ext cx="2590800" cy="3139321"/>
          </a:xfrm>
          <a:prstGeom prst="rect">
            <a:avLst/>
          </a:prstGeom>
        </p:spPr>
        <p:txBody>
          <a:bodyPr wrap="square">
            <a:spAutoFit/>
          </a:bodyPr>
          <a:lstStyle/>
          <a:p>
            <a:r>
              <a:rPr lang="en-US" sz="1200" b="1" dirty="0" smtClean="0"/>
              <a:t>Black </a:t>
            </a:r>
            <a:r>
              <a:rPr lang="en-US" sz="1200" b="1" dirty="0"/>
              <a:t>Hawk War </a:t>
            </a:r>
            <a:r>
              <a:rPr lang="en-US" sz="1200" dirty="0"/>
              <a:t>occurs when Chief Black Hawk with Sauk Indians returns to Illinois to plant crops. State militia and U. S. troops massacre Black Hawk’s tribe at the Bad Axe River in Wisconsin. </a:t>
            </a:r>
          </a:p>
          <a:p>
            <a:endParaRPr lang="en-US" sz="1200" dirty="0" smtClean="0"/>
          </a:p>
          <a:p>
            <a:r>
              <a:rPr lang="en-US" sz="1200" dirty="0" smtClean="0"/>
              <a:t>Andrew </a:t>
            </a:r>
            <a:r>
              <a:rPr lang="en-US" sz="1200" dirty="0"/>
              <a:t>Jackson is re-elected President; Martin Van Buren is elected Vice President on the Democratic ticket. </a:t>
            </a:r>
          </a:p>
          <a:p>
            <a:endParaRPr lang="en-US" sz="1200" dirty="0" smtClean="0"/>
          </a:p>
          <a:p>
            <a:r>
              <a:rPr lang="en-US" sz="1200" dirty="0" smtClean="0"/>
              <a:t>South </a:t>
            </a:r>
            <a:r>
              <a:rPr lang="en-US" sz="1200" dirty="0"/>
              <a:t>Carolina passes Ordinance of </a:t>
            </a:r>
            <a:r>
              <a:rPr lang="en-US" sz="1200" b="1" dirty="0"/>
              <a:t>Nullification</a:t>
            </a:r>
            <a:r>
              <a:rPr lang="en-US" sz="1200" dirty="0"/>
              <a:t>, declaring the tariffs of 1828 and 1832 null and void. </a:t>
            </a:r>
          </a:p>
          <a:p>
            <a:r>
              <a:rPr lang="en-US" dirty="0"/>
              <a:t>	</a:t>
            </a:r>
          </a:p>
        </p:txBody>
      </p:sp>
      <p:sp>
        <p:nvSpPr>
          <p:cNvPr id="4" name="Rectangle 3"/>
          <p:cNvSpPr/>
          <p:nvPr/>
        </p:nvSpPr>
        <p:spPr>
          <a:xfrm>
            <a:off x="3338945" y="609599"/>
            <a:ext cx="2757055" cy="2585323"/>
          </a:xfrm>
          <a:prstGeom prst="rect">
            <a:avLst/>
          </a:prstGeom>
        </p:spPr>
        <p:txBody>
          <a:bodyPr wrap="square">
            <a:spAutoFit/>
          </a:bodyPr>
          <a:lstStyle/>
          <a:p>
            <a:r>
              <a:rPr lang="en-US" sz="1200" b="1" dirty="0" smtClean="0"/>
              <a:t>Samuel </a:t>
            </a:r>
            <a:r>
              <a:rPr lang="en-US" sz="1200" b="1" dirty="0"/>
              <a:t>F. B. Morse </a:t>
            </a:r>
            <a:r>
              <a:rPr lang="en-US" sz="1200" dirty="0"/>
              <a:t>designs an improved electromagnetic telegraph (he applies for a patent in 1837). </a:t>
            </a:r>
          </a:p>
          <a:p>
            <a:endParaRPr lang="en-US" sz="1200" dirty="0" smtClean="0"/>
          </a:p>
          <a:p>
            <a:r>
              <a:rPr lang="en-US" sz="1200" dirty="0" smtClean="0"/>
              <a:t>Walter </a:t>
            </a:r>
            <a:r>
              <a:rPr lang="en-US" sz="1200" dirty="0"/>
              <a:t>Hunt invents, but does not patent, a lock-stitch sewing machine. </a:t>
            </a:r>
          </a:p>
          <a:p>
            <a:endParaRPr lang="en-US" sz="1200" dirty="0" smtClean="0"/>
          </a:p>
          <a:p>
            <a:r>
              <a:rPr lang="en-US" sz="1200" dirty="0" smtClean="0"/>
              <a:t>Massachusetts </a:t>
            </a:r>
            <a:r>
              <a:rPr lang="en-US" sz="1200" dirty="0"/>
              <a:t>legalizes the dissection of cadavers in medical schools </a:t>
            </a:r>
          </a:p>
          <a:p>
            <a:endParaRPr lang="en-US" sz="1200" dirty="0" smtClean="0"/>
          </a:p>
          <a:p>
            <a:r>
              <a:rPr lang="en-US" sz="1200" dirty="0" smtClean="0"/>
              <a:t>A </a:t>
            </a:r>
            <a:r>
              <a:rPr lang="en-US" sz="1200" dirty="0"/>
              <a:t>reaper invented by </a:t>
            </a:r>
            <a:r>
              <a:rPr lang="en-US" sz="1200" b="1" dirty="0"/>
              <a:t>Cyrus H. McCormick </a:t>
            </a:r>
            <a:r>
              <a:rPr lang="en-US" sz="1200" dirty="0"/>
              <a:t>is successfully demonstrated. </a:t>
            </a:r>
          </a:p>
          <a:p>
            <a:r>
              <a:rPr lang="en-US" dirty="0"/>
              <a:t>	</a:t>
            </a:r>
          </a:p>
        </p:txBody>
      </p:sp>
      <p:sp>
        <p:nvSpPr>
          <p:cNvPr id="6" name="Rectangle 5"/>
          <p:cNvSpPr/>
          <p:nvPr/>
        </p:nvSpPr>
        <p:spPr>
          <a:xfrm>
            <a:off x="6096000" y="667757"/>
            <a:ext cx="3048000" cy="2031325"/>
          </a:xfrm>
          <a:prstGeom prst="rect">
            <a:avLst/>
          </a:prstGeom>
        </p:spPr>
        <p:txBody>
          <a:bodyPr wrap="square">
            <a:spAutoFit/>
          </a:bodyPr>
          <a:lstStyle/>
          <a:p>
            <a:r>
              <a:rPr lang="en-US" sz="1200" dirty="0" smtClean="0"/>
              <a:t>The </a:t>
            </a:r>
            <a:r>
              <a:rPr lang="en-US" sz="1200" dirty="0"/>
              <a:t>Boston Academy of Music is founded. It offers free music lessons to children and classes for adults and music teachers. </a:t>
            </a:r>
          </a:p>
          <a:p>
            <a:endParaRPr lang="en-US" sz="1200" dirty="0" smtClean="0"/>
          </a:p>
          <a:p>
            <a:r>
              <a:rPr lang="en-US" sz="1200" dirty="0" smtClean="0"/>
              <a:t>Horse-drawn </a:t>
            </a:r>
            <a:r>
              <a:rPr lang="en-US" sz="1200" dirty="0"/>
              <a:t>street cars are used in New York City. </a:t>
            </a:r>
          </a:p>
          <a:p>
            <a:endParaRPr lang="en-US" sz="1200" dirty="0" smtClean="0"/>
          </a:p>
          <a:p>
            <a:r>
              <a:rPr lang="en-US" sz="1200" dirty="0" smtClean="0"/>
              <a:t>Cholera </a:t>
            </a:r>
            <a:r>
              <a:rPr lang="en-US" sz="1200" dirty="0"/>
              <a:t>epidemic sweeps major American </a:t>
            </a:r>
            <a:r>
              <a:rPr lang="en-US" sz="1200" dirty="0" smtClean="0"/>
              <a:t>cities. </a:t>
            </a:r>
            <a:endParaRPr lang="en-US" sz="1200" dirty="0"/>
          </a:p>
          <a:p>
            <a:r>
              <a:rPr lang="en-US" dirty="0"/>
              <a:t>	</a:t>
            </a:r>
          </a:p>
        </p:txBody>
      </p:sp>
      <p:sp>
        <p:nvSpPr>
          <p:cNvPr id="7" name="Rectangle 6"/>
          <p:cNvSpPr/>
          <p:nvPr/>
        </p:nvSpPr>
        <p:spPr>
          <a:xfrm>
            <a:off x="0" y="4419600"/>
            <a:ext cx="762000" cy="646331"/>
          </a:xfrm>
          <a:prstGeom prst="rect">
            <a:avLst/>
          </a:prstGeom>
        </p:spPr>
        <p:txBody>
          <a:bodyPr wrap="square">
            <a:spAutoFit/>
          </a:bodyPr>
          <a:lstStyle/>
          <a:p>
            <a:r>
              <a:rPr lang="en-US" b="1" dirty="0"/>
              <a:t>1833 </a:t>
            </a:r>
            <a:r>
              <a:rPr lang="en-US" dirty="0"/>
              <a:t>	</a:t>
            </a:r>
          </a:p>
        </p:txBody>
      </p:sp>
      <p:sp>
        <p:nvSpPr>
          <p:cNvPr id="10" name="Rectangle 9"/>
          <p:cNvSpPr/>
          <p:nvPr/>
        </p:nvSpPr>
        <p:spPr>
          <a:xfrm>
            <a:off x="762000" y="3404259"/>
            <a:ext cx="2590800" cy="3231654"/>
          </a:xfrm>
          <a:prstGeom prst="rect">
            <a:avLst/>
          </a:prstGeom>
        </p:spPr>
        <p:txBody>
          <a:bodyPr wrap="square">
            <a:spAutoFit/>
          </a:bodyPr>
          <a:lstStyle/>
          <a:p>
            <a:r>
              <a:rPr lang="en-US" sz="1200" dirty="0" smtClean="0"/>
              <a:t>Congress </a:t>
            </a:r>
            <a:r>
              <a:rPr lang="en-US" sz="1200" dirty="0"/>
              <a:t>passes a </a:t>
            </a:r>
            <a:r>
              <a:rPr lang="en-US" sz="1200" b="1" dirty="0"/>
              <a:t>Force Bill </a:t>
            </a:r>
            <a:r>
              <a:rPr lang="en-US" sz="1200" dirty="0"/>
              <a:t>giving President Jackson authority to use the armed forces to execute the tariff laws. After enactment of a compromise tariff, South Carolina rescinds its Ordinance of Nullification. </a:t>
            </a:r>
          </a:p>
          <a:p>
            <a:endParaRPr lang="en-US" sz="1200" dirty="0" smtClean="0"/>
          </a:p>
          <a:p>
            <a:r>
              <a:rPr lang="en-US" sz="1200" dirty="0" smtClean="0"/>
              <a:t>Jackson </a:t>
            </a:r>
            <a:r>
              <a:rPr lang="en-US" sz="1200" dirty="0"/>
              <a:t>orders public funds to be withdrawn from the Bank of the United States and deposited in state (“pet”) banks. He charges the Bank is a monopoly. </a:t>
            </a:r>
          </a:p>
          <a:p>
            <a:endParaRPr lang="en-US" sz="1200" b="1" dirty="0" smtClean="0"/>
          </a:p>
          <a:p>
            <a:r>
              <a:rPr lang="en-US" sz="1200" b="1" dirty="0" smtClean="0"/>
              <a:t>American </a:t>
            </a:r>
            <a:r>
              <a:rPr lang="en-US" sz="1200" b="1" dirty="0"/>
              <a:t>Anti-Slavery Society </a:t>
            </a:r>
            <a:r>
              <a:rPr lang="en-US" sz="1200" dirty="0"/>
              <a:t>is founded by abolitionist groups from New York and New England. </a:t>
            </a:r>
          </a:p>
          <a:p>
            <a:r>
              <a:rPr lang="en-US" sz="1200" dirty="0"/>
              <a:t>	</a:t>
            </a:r>
          </a:p>
        </p:txBody>
      </p:sp>
      <p:sp>
        <p:nvSpPr>
          <p:cNvPr id="20" name="Rectangle 19"/>
          <p:cNvSpPr/>
          <p:nvPr/>
        </p:nvSpPr>
        <p:spPr>
          <a:xfrm>
            <a:off x="6096000" y="3432015"/>
            <a:ext cx="3048000" cy="1938992"/>
          </a:xfrm>
          <a:prstGeom prst="rect">
            <a:avLst/>
          </a:prstGeom>
        </p:spPr>
        <p:txBody>
          <a:bodyPr wrap="square">
            <a:spAutoFit/>
          </a:bodyPr>
          <a:lstStyle/>
          <a:p>
            <a:r>
              <a:rPr lang="en-US" sz="1200" dirty="0" smtClean="0"/>
              <a:t>Early </a:t>
            </a:r>
            <a:r>
              <a:rPr lang="en-US" sz="1200" dirty="0"/>
              <a:t>form of baseball is played in Philadelphia by the Olympic Ball Club. Many of the rules are like those of English cricket. </a:t>
            </a:r>
          </a:p>
          <a:p>
            <a:endParaRPr lang="en-US" sz="1200" dirty="0" smtClean="0"/>
          </a:p>
          <a:p>
            <a:r>
              <a:rPr lang="en-US" sz="1200" b="1" i="1" dirty="0" smtClean="0"/>
              <a:t>Oberlin </a:t>
            </a:r>
            <a:r>
              <a:rPr lang="en-US" sz="1200" b="1" i="1" dirty="0"/>
              <a:t>College </a:t>
            </a:r>
            <a:r>
              <a:rPr lang="en-US" sz="1200" dirty="0"/>
              <a:t>is established in Ohio as a center of abolitionist activity. It is the first college to admit both men and women. In 1835 it becomes the first college to admit African-Americans.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62345" y="3276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62345" y="1752600"/>
            <a:ext cx="824345" cy="646331"/>
          </a:xfrm>
          <a:prstGeom prst="rect">
            <a:avLst/>
          </a:prstGeom>
        </p:spPr>
        <p:txBody>
          <a:bodyPr wrap="square">
            <a:spAutoFit/>
          </a:bodyPr>
          <a:lstStyle/>
          <a:p>
            <a:r>
              <a:rPr lang="en-US" b="1" dirty="0"/>
              <a:t>1834 </a:t>
            </a:r>
            <a:r>
              <a:rPr lang="en-US" dirty="0"/>
              <a:t>	</a:t>
            </a:r>
          </a:p>
        </p:txBody>
      </p:sp>
      <p:sp>
        <p:nvSpPr>
          <p:cNvPr id="3" name="Rectangle 2"/>
          <p:cNvSpPr/>
          <p:nvPr/>
        </p:nvSpPr>
        <p:spPr>
          <a:xfrm>
            <a:off x="741218" y="609600"/>
            <a:ext cx="2611582" cy="3139321"/>
          </a:xfrm>
          <a:prstGeom prst="rect">
            <a:avLst/>
          </a:prstGeom>
        </p:spPr>
        <p:txBody>
          <a:bodyPr wrap="square">
            <a:spAutoFit/>
          </a:bodyPr>
          <a:lstStyle/>
          <a:p>
            <a:r>
              <a:rPr lang="en-US" sz="1050" b="1" dirty="0" smtClean="0"/>
              <a:t>Whig </a:t>
            </a:r>
            <a:r>
              <a:rPr lang="en-US" sz="1050" b="1" dirty="0"/>
              <a:t>Party </a:t>
            </a:r>
            <a:r>
              <a:rPr lang="en-US" sz="1050" dirty="0"/>
              <a:t>is formed, succeeding the National Republicans as the anti-Jackson party. Party ends after 1852 election. </a:t>
            </a:r>
          </a:p>
          <a:p>
            <a:endParaRPr lang="en-US" sz="1050" dirty="0"/>
          </a:p>
          <a:p>
            <a:r>
              <a:rPr lang="en-US" sz="1050" dirty="0"/>
              <a:t>Senate adopts Henry Clay’s resolution censuring President Jackson for removing public funds from the Bank of the United States. </a:t>
            </a:r>
          </a:p>
          <a:p>
            <a:endParaRPr lang="en-US" sz="1050" dirty="0" smtClean="0"/>
          </a:p>
          <a:p>
            <a:r>
              <a:rPr lang="en-US" sz="1050" dirty="0" smtClean="0"/>
              <a:t>Anti-abolitionist </a:t>
            </a:r>
            <a:r>
              <a:rPr lang="en-US" sz="1050" dirty="0"/>
              <a:t>riots break out in New York City and Philadelphia. </a:t>
            </a:r>
          </a:p>
          <a:p>
            <a:r>
              <a:rPr lang="en-US" sz="1050" dirty="0"/>
              <a:t>4. Under a treaty signed in 1832, U. S. government orders the Seminole Indians to leave Florida. </a:t>
            </a:r>
          </a:p>
          <a:p>
            <a:endParaRPr lang="en-US" sz="1050" dirty="0" smtClean="0"/>
          </a:p>
          <a:p>
            <a:r>
              <a:rPr lang="en-US" sz="1050" dirty="0" smtClean="0"/>
              <a:t> </a:t>
            </a:r>
            <a:r>
              <a:rPr lang="en-US" sz="1050" dirty="0"/>
              <a:t>U. S. and Spain settle territorial claims. </a:t>
            </a:r>
          </a:p>
          <a:p>
            <a:r>
              <a:rPr lang="en-US" sz="1200" dirty="0"/>
              <a:t>	</a:t>
            </a:r>
          </a:p>
          <a:p>
            <a:r>
              <a:rPr lang="en-US" dirty="0"/>
              <a:t>	</a:t>
            </a:r>
          </a:p>
        </p:txBody>
      </p:sp>
      <p:sp>
        <p:nvSpPr>
          <p:cNvPr id="4" name="Rectangle 3"/>
          <p:cNvSpPr/>
          <p:nvPr/>
        </p:nvSpPr>
        <p:spPr>
          <a:xfrm>
            <a:off x="3338945" y="598346"/>
            <a:ext cx="2757055" cy="2954655"/>
          </a:xfrm>
          <a:prstGeom prst="rect">
            <a:avLst/>
          </a:prstGeom>
        </p:spPr>
        <p:txBody>
          <a:bodyPr wrap="square">
            <a:spAutoFit/>
          </a:bodyPr>
          <a:lstStyle/>
          <a:p>
            <a:r>
              <a:rPr lang="en-US" sz="1200" dirty="0" smtClean="0"/>
              <a:t>Zachariah </a:t>
            </a:r>
            <a:r>
              <a:rPr lang="en-US" sz="1200" dirty="0"/>
              <a:t>Allen patents an automatic cutoff valve for steam engines. </a:t>
            </a:r>
          </a:p>
          <a:p>
            <a:endParaRPr lang="en-US" sz="1200" dirty="0" smtClean="0"/>
          </a:p>
          <a:p>
            <a:r>
              <a:rPr lang="en-US" sz="1200" dirty="0" smtClean="0"/>
              <a:t>Cyrus </a:t>
            </a:r>
            <a:r>
              <a:rPr lang="en-US" sz="1200" dirty="0"/>
              <a:t>McCormick patents a successful reaper </a:t>
            </a:r>
          </a:p>
          <a:p>
            <a:r>
              <a:rPr lang="en-US" sz="1200" dirty="0"/>
              <a:t>which he invented in 1831. </a:t>
            </a:r>
          </a:p>
          <a:p>
            <a:endParaRPr lang="en-US" sz="1200" dirty="0" smtClean="0"/>
          </a:p>
          <a:p>
            <a:r>
              <a:rPr lang="en-US" sz="1200" dirty="0" smtClean="0"/>
              <a:t>Jacob </a:t>
            </a:r>
            <a:r>
              <a:rPr lang="en-US" sz="1200" dirty="0"/>
              <a:t>Perkins patents a compressor. Later models are used in air conditioners and refrigerators. </a:t>
            </a:r>
          </a:p>
          <a:p>
            <a:endParaRPr lang="en-US" sz="1200" dirty="0" smtClean="0"/>
          </a:p>
          <a:p>
            <a:r>
              <a:rPr lang="en-US" sz="1200" dirty="0" smtClean="0"/>
              <a:t>Amalgam </a:t>
            </a:r>
            <a:r>
              <a:rPr lang="en-US" sz="1200" dirty="0"/>
              <a:t>(a mercury alloy) is introduced as a filling material for decayed teeth. </a:t>
            </a:r>
          </a:p>
          <a:p>
            <a:r>
              <a:rPr lang="en-US" sz="1200" dirty="0"/>
              <a:t>	</a:t>
            </a:r>
          </a:p>
          <a:p>
            <a:r>
              <a:rPr lang="en-US" dirty="0"/>
              <a:t>	</a:t>
            </a:r>
          </a:p>
        </p:txBody>
      </p:sp>
      <p:sp>
        <p:nvSpPr>
          <p:cNvPr id="6" name="Rectangle 5"/>
          <p:cNvSpPr/>
          <p:nvPr/>
        </p:nvSpPr>
        <p:spPr>
          <a:xfrm>
            <a:off x="6096000" y="609600"/>
            <a:ext cx="3048000" cy="2585323"/>
          </a:xfrm>
          <a:prstGeom prst="rect">
            <a:avLst/>
          </a:prstGeom>
        </p:spPr>
        <p:txBody>
          <a:bodyPr wrap="square">
            <a:spAutoFit/>
          </a:bodyPr>
          <a:lstStyle/>
          <a:p>
            <a:r>
              <a:rPr lang="en-US" sz="1200" dirty="0" smtClean="0"/>
              <a:t>First </a:t>
            </a:r>
            <a:r>
              <a:rPr lang="en-US" sz="1200" dirty="0"/>
              <a:t>printed rules for a game resembling baseball are published in </a:t>
            </a:r>
            <a:r>
              <a:rPr lang="en-US" sz="1200" i="1" dirty="0"/>
              <a:t>The Book of Sports</a:t>
            </a:r>
            <a:r>
              <a:rPr lang="en-US" sz="1200" dirty="0"/>
              <a:t>. </a:t>
            </a:r>
          </a:p>
          <a:p>
            <a:endParaRPr lang="en-US" sz="1200" dirty="0" smtClean="0"/>
          </a:p>
          <a:p>
            <a:r>
              <a:rPr lang="en-US" sz="1200" dirty="0" smtClean="0"/>
              <a:t>Methodist </a:t>
            </a:r>
            <a:r>
              <a:rPr lang="en-US" sz="1200" dirty="0"/>
              <a:t>minister Jason Lee leads an </a:t>
            </a:r>
          </a:p>
          <a:p>
            <a:r>
              <a:rPr lang="en-US" sz="1200" dirty="0"/>
              <a:t>expedition that explores the Willamette Valley in Oregon and founds the first mission and first farming settlement. </a:t>
            </a:r>
          </a:p>
          <a:p>
            <a:endParaRPr lang="en-US" sz="1200" dirty="0" smtClean="0"/>
          </a:p>
          <a:p>
            <a:r>
              <a:rPr lang="en-US" sz="1200" dirty="0" smtClean="0"/>
              <a:t>Americans </a:t>
            </a:r>
            <a:r>
              <a:rPr lang="en-US" sz="1200" dirty="0"/>
              <a:t>begin to eat tomatoes which had been considered poisonous and had been used ornamentally as “love apples.” </a:t>
            </a:r>
          </a:p>
          <a:p>
            <a:r>
              <a:rPr lang="en-US" sz="1200" dirty="0"/>
              <a:t>	</a:t>
            </a:r>
          </a:p>
          <a:p>
            <a:r>
              <a:rPr lang="en-US" dirty="0"/>
              <a:t>	</a:t>
            </a:r>
          </a:p>
        </p:txBody>
      </p:sp>
      <p:sp>
        <p:nvSpPr>
          <p:cNvPr id="7" name="Rectangle 6"/>
          <p:cNvSpPr/>
          <p:nvPr/>
        </p:nvSpPr>
        <p:spPr>
          <a:xfrm>
            <a:off x="-20782" y="4366127"/>
            <a:ext cx="762000" cy="646331"/>
          </a:xfrm>
          <a:prstGeom prst="rect">
            <a:avLst/>
          </a:prstGeom>
        </p:spPr>
        <p:txBody>
          <a:bodyPr wrap="square">
            <a:spAutoFit/>
          </a:bodyPr>
          <a:lstStyle/>
          <a:p>
            <a:r>
              <a:rPr lang="en-US" b="1" dirty="0"/>
              <a:t>1836 </a:t>
            </a:r>
            <a:r>
              <a:rPr lang="en-US" dirty="0"/>
              <a:t>	</a:t>
            </a:r>
          </a:p>
        </p:txBody>
      </p:sp>
      <p:sp>
        <p:nvSpPr>
          <p:cNvPr id="10" name="Rectangle 9"/>
          <p:cNvSpPr/>
          <p:nvPr/>
        </p:nvSpPr>
        <p:spPr>
          <a:xfrm>
            <a:off x="762000" y="3304309"/>
            <a:ext cx="2590800" cy="3485570"/>
          </a:xfrm>
          <a:prstGeom prst="rect">
            <a:avLst/>
          </a:prstGeom>
        </p:spPr>
        <p:txBody>
          <a:bodyPr wrap="square">
            <a:spAutoFit/>
          </a:bodyPr>
          <a:lstStyle/>
          <a:p>
            <a:r>
              <a:rPr lang="en-US" sz="1050" dirty="0" smtClean="0"/>
              <a:t>Texas </a:t>
            </a:r>
            <a:r>
              <a:rPr lang="en-US" sz="1050" dirty="0"/>
              <a:t>declares its independence from Mexico. A Mexican army under Santa Anna massacres Texan forces at the Alamo and at Goliad. Sam Houston’s army defeats the Mexicans and captures Santa Anna at the Battle of ?San Jacinto. Texas becomes an independent republic with Houston as president. </a:t>
            </a:r>
          </a:p>
          <a:p>
            <a:endParaRPr lang="en-US" sz="1050" dirty="0" smtClean="0"/>
          </a:p>
          <a:p>
            <a:r>
              <a:rPr lang="en-US" sz="1050" dirty="0" smtClean="0"/>
              <a:t>Arkansas </a:t>
            </a:r>
            <a:r>
              <a:rPr lang="en-US" sz="1050" dirty="0"/>
              <a:t>becomes the 25th state. </a:t>
            </a:r>
          </a:p>
          <a:p>
            <a:endParaRPr lang="en-US" sz="1050" dirty="0" smtClean="0"/>
          </a:p>
          <a:p>
            <a:r>
              <a:rPr lang="en-US" sz="1050" dirty="0" smtClean="0"/>
              <a:t>Wisconsin </a:t>
            </a:r>
            <a:r>
              <a:rPr lang="en-US" sz="1050" dirty="0"/>
              <a:t>Territory is formed from western part of the Michigan Territory </a:t>
            </a:r>
          </a:p>
          <a:p>
            <a:endParaRPr lang="en-US" sz="1050" dirty="0" smtClean="0"/>
          </a:p>
          <a:p>
            <a:r>
              <a:rPr lang="en-US" sz="1050" dirty="0" smtClean="0"/>
              <a:t>Martin </a:t>
            </a:r>
            <a:r>
              <a:rPr lang="en-US" sz="1050" dirty="0"/>
              <a:t>Van Buren (Democrat) is elected President. Since none of the four Vice Presidential candidates receives an elector majority, the Senate, for the first and only time, chooses Richard M. Johnson (Democrat) for the office. </a:t>
            </a:r>
          </a:p>
          <a:p>
            <a:r>
              <a:rPr lang="en-US" sz="1050" dirty="0"/>
              <a:t>	</a:t>
            </a:r>
          </a:p>
        </p:txBody>
      </p:sp>
      <p:sp>
        <p:nvSpPr>
          <p:cNvPr id="20" name="Rectangle 19"/>
          <p:cNvSpPr/>
          <p:nvPr/>
        </p:nvSpPr>
        <p:spPr>
          <a:xfrm>
            <a:off x="6096000" y="3304309"/>
            <a:ext cx="2985655" cy="3616375"/>
          </a:xfrm>
          <a:prstGeom prst="rect">
            <a:avLst/>
          </a:prstGeom>
        </p:spPr>
        <p:txBody>
          <a:bodyPr wrap="square">
            <a:spAutoFit/>
          </a:bodyPr>
          <a:lstStyle/>
          <a:p>
            <a:r>
              <a:rPr lang="en-US" sz="1100" dirty="0" smtClean="0"/>
              <a:t>Ralph </a:t>
            </a:r>
            <a:r>
              <a:rPr lang="en-US" sz="1100" dirty="0"/>
              <a:t>Waldo Emerson publishes </a:t>
            </a:r>
            <a:r>
              <a:rPr lang="en-US" sz="1100" i="1" dirty="0"/>
              <a:t>Nature </a:t>
            </a:r>
            <a:r>
              <a:rPr lang="en-US" sz="1100" dirty="0"/>
              <a:t>in which he explains the basic tenets of the Transcendentalist movement. </a:t>
            </a:r>
          </a:p>
          <a:p>
            <a:endParaRPr lang="en-US" sz="1100" dirty="0" smtClean="0"/>
          </a:p>
          <a:p>
            <a:r>
              <a:rPr lang="en-US" sz="1100" dirty="0" smtClean="0"/>
              <a:t>A </a:t>
            </a:r>
            <a:r>
              <a:rPr lang="en-US" sz="1100" dirty="0"/>
              <a:t>First and Second Reader compiled by William Holmes McGuffey is published for use in public schools. Except in New England, </a:t>
            </a:r>
            <a:r>
              <a:rPr lang="en-US" sz="1100" i="1" dirty="0"/>
              <a:t>McGuffey’s Readers </a:t>
            </a:r>
            <a:r>
              <a:rPr lang="en-US" sz="1100" dirty="0"/>
              <a:t>become standard elementary school textbooks for nearly 100 years. </a:t>
            </a:r>
          </a:p>
          <a:p>
            <a:endParaRPr lang="en-US" sz="1100" dirty="0" smtClean="0"/>
          </a:p>
          <a:p>
            <a:r>
              <a:rPr lang="en-US" sz="1100" dirty="0" smtClean="0"/>
              <a:t>Mary </a:t>
            </a:r>
            <a:r>
              <a:rPr lang="en-US" sz="1100" dirty="0"/>
              <a:t>Lyon founds Mount Holyoke Female Seminary (later Mount Holyoke College) at South Hadley, Mass. </a:t>
            </a:r>
          </a:p>
          <a:p>
            <a:endParaRPr lang="en-US" sz="1100" dirty="0" smtClean="0"/>
          </a:p>
          <a:p>
            <a:r>
              <a:rPr lang="en-US" sz="1100" dirty="0" smtClean="0"/>
              <a:t>Massachusetts </a:t>
            </a:r>
            <a:r>
              <a:rPr lang="en-US" sz="1100" dirty="0"/>
              <a:t>child labor law requires children to attend school for at least 3 months a year until they are 15. Manufacturers are not allowed to hire children in their mills for more than 9 months a year. </a:t>
            </a:r>
          </a:p>
          <a:p>
            <a:r>
              <a:rPr lang="en-US" sz="11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667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762000" cy="646331"/>
          </a:xfrm>
          <a:prstGeom prst="rect">
            <a:avLst/>
          </a:prstGeom>
        </p:spPr>
        <p:txBody>
          <a:bodyPr wrap="square">
            <a:spAutoFit/>
          </a:bodyPr>
          <a:lstStyle/>
          <a:p>
            <a:r>
              <a:rPr lang="en-US" b="1" dirty="0"/>
              <a:t>1837 </a:t>
            </a:r>
            <a:r>
              <a:rPr lang="en-US" dirty="0"/>
              <a:t>	</a:t>
            </a:r>
          </a:p>
        </p:txBody>
      </p:sp>
      <p:sp>
        <p:nvSpPr>
          <p:cNvPr id="3" name="Rectangle 2"/>
          <p:cNvSpPr/>
          <p:nvPr/>
        </p:nvSpPr>
        <p:spPr>
          <a:xfrm>
            <a:off x="762000" y="626102"/>
            <a:ext cx="2590800" cy="1846659"/>
          </a:xfrm>
          <a:prstGeom prst="rect">
            <a:avLst/>
          </a:prstGeom>
        </p:spPr>
        <p:txBody>
          <a:bodyPr wrap="square">
            <a:spAutoFit/>
          </a:bodyPr>
          <a:lstStyle/>
          <a:p>
            <a:r>
              <a:rPr lang="en-US" sz="1200" b="1" dirty="0" smtClean="0"/>
              <a:t>Michigan </a:t>
            </a:r>
            <a:r>
              <a:rPr lang="en-US" sz="1200" b="1" dirty="0"/>
              <a:t>becomes the 26th state</a:t>
            </a:r>
            <a:r>
              <a:rPr lang="en-US" sz="1200" dirty="0"/>
              <a:t>. </a:t>
            </a:r>
            <a:endParaRPr lang="en-US" sz="1200" dirty="0" smtClean="0"/>
          </a:p>
          <a:p>
            <a:endParaRPr lang="en-US" sz="1200" dirty="0"/>
          </a:p>
          <a:p>
            <a:r>
              <a:rPr lang="en-US" sz="1200" dirty="0" smtClean="0"/>
              <a:t>U</a:t>
            </a:r>
            <a:r>
              <a:rPr lang="en-US" sz="1200" dirty="0"/>
              <a:t>. S. troops under </a:t>
            </a:r>
            <a:r>
              <a:rPr lang="en-US" sz="1200" b="1" dirty="0"/>
              <a:t>Zachary Taylor </a:t>
            </a:r>
            <a:r>
              <a:rPr lang="en-US" sz="1200" dirty="0"/>
              <a:t>defeat the Seminoles at the Battle of Okeechobee. </a:t>
            </a:r>
          </a:p>
          <a:p>
            <a:endParaRPr lang="en-US" sz="1200" dirty="0" smtClean="0"/>
          </a:p>
          <a:p>
            <a:r>
              <a:rPr lang="en-US" sz="1200" dirty="0" smtClean="0"/>
              <a:t>Act </a:t>
            </a:r>
            <a:r>
              <a:rPr lang="en-US" sz="1200" dirty="0"/>
              <a:t>of Congress increases the Supreme Court membership from seven to nine. </a:t>
            </a:r>
          </a:p>
          <a:p>
            <a:r>
              <a:rPr lang="en-US" dirty="0"/>
              <a:t>	</a:t>
            </a:r>
          </a:p>
        </p:txBody>
      </p:sp>
      <p:sp>
        <p:nvSpPr>
          <p:cNvPr id="4" name="Rectangle 3"/>
          <p:cNvSpPr/>
          <p:nvPr/>
        </p:nvSpPr>
        <p:spPr>
          <a:xfrm>
            <a:off x="3338945" y="626102"/>
            <a:ext cx="2757055" cy="2400657"/>
          </a:xfrm>
          <a:prstGeom prst="rect">
            <a:avLst/>
          </a:prstGeom>
        </p:spPr>
        <p:txBody>
          <a:bodyPr wrap="square">
            <a:spAutoFit/>
          </a:bodyPr>
          <a:lstStyle/>
          <a:p>
            <a:r>
              <a:rPr lang="en-US" sz="1200" dirty="0" smtClean="0"/>
              <a:t>Thomas </a:t>
            </a:r>
            <a:r>
              <a:rPr lang="en-US" sz="1200" dirty="0"/>
              <a:t>Davenport patents a crude electric motor. </a:t>
            </a:r>
          </a:p>
          <a:p>
            <a:endParaRPr lang="en-US" sz="1200" dirty="0" smtClean="0"/>
          </a:p>
          <a:p>
            <a:r>
              <a:rPr lang="en-US" sz="1200" dirty="0" smtClean="0"/>
              <a:t>Charles </a:t>
            </a:r>
            <a:r>
              <a:rPr lang="en-US" sz="1200" dirty="0"/>
              <a:t>Page designs an early induction coil. </a:t>
            </a:r>
          </a:p>
          <a:p>
            <a:endParaRPr lang="en-US" sz="1200" dirty="0" smtClean="0"/>
          </a:p>
          <a:p>
            <a:r>
              <a:rPr lang="en-US" sz="1200" dirty="0" smtClean="0"/>
              <a:t>Blacksmith </a:t>
            </a:r>
            <a:r>
              <a:rPr lang="en-US" sz="1200" dirty="0"/>
              <a:t>John Deere invents the first plow with a steel moldboard, necessary for plowing heavy, sticky prairie soil. This improvement eventually revolutionizes prairie farming. </a:t>
            </a:r>
          </a:p>
          <a:p>
            <a:r>
              <a:rPr lang="en-US" dirty="0"/>
              <a:t>	</a:t>
            </a:r>
          </a:p>
        </p:txBody>
      </p:sp>
      <p:sp>
        <p:nvSpPr>
          <p:cNvPr id="6" name="Rectangle 5"/>
          <p:cNvSpPr/>
          <p:nvPr/>
        </p:nvSpPr>
        <p:spPr>
          <a:xfrm>
            <a:off x="0" y="4022328"/>
            <a:ext cx="782782" cy="646331"/>
          </a:xfrm>
          <a:prstGeom prst="rect">
            <a:avLst/>
          </a:prstGeom>
        </p:spPr>
        <p:txBody>
          <a:bodyPr wrap="square">
            <a:spAutoFit/>
          </a:bodyPr>
          <a:lstStyle/>
          <a:p>
            <a:r>
              <a:rPr lang="en-US" b="1" dirty="0"/>
              <a:t>1838 </a:t>
            </a:r>
            <a:r>
              <a:rPr lang="en-US" dirty="0"/>
              <a:t>	</a:t>
            </a:r>
          </a:p>
        </p:txBody>
      </p:sp>
      <p:sp>
        <p:nvSpPr>
          <p:cNvPr id="7" name="Rectangle 6"/>
          <p:cNvSpPr/>
          <p:nvPr/>
        </p:nvSpPr>
        <p:spPr>
          <a:xfrm>
            <a:off x="762000" y="2648313"/>
            <a:ext cx="2590800" cy="4524315"/>
          </a:xfrm>
          <a:prstGeom prst="rect">
            <a:avLst/>
          </a:prstGeom>
        </p:spPr>
        <p:txBody>
          <a:bodyPr wrap="square">
            <a:spAutoFit/>
          </a:bodyPr>
          <a:lstStyle/>
          <a:p>
            <a:r>
              <a:rPr lang="en-US" sz="1200" dirty="0" smtClean="0"/>
              <a:t>Iowa </a:t>
            </a:r>
            <a:r>
              <a:rPr lang="en-US" sz="1200" dirty="0"/>
              <a:t>Territory is formed from part of Wisconsin Territory </a:t>
            </a:r>
          </a:p>
          <a:p>
            <a:endParaRPr lang="en-US" sz="1200" dirty="0" smtClean="0"/>
          </a:p>
          <a:p>
            <a:r>
              <a:rPr lang="en-US" sz="1200" dirty="0" smtClean="0"/>
              <a:t>Congress </a:t>
            </a:r>
            <a:r>
              <a:rPr lang="en-US" sz="1200" dirty="0"/>
              <a:t>adopts “</a:t>
            </a:r>
            <a:r>
              <a:rPr lang="en-US" sz="1200" b="1" dirty="0"/>
              <a:t>gag resolutions</a:t>
            </a:r>
            <a:r>
              <a:rPr lang="en-US" sz="1200" dirty="0"/>
              <a:t>” against anti-slavery petitions and motions. </a:t>
            </a:r>
          </a:p>
          <a:p>
            <a:endParaRPr lang="en-US" sz="1200" dirty="0" smtClean="0"/>
          </a:p>
          <a:p>
            <a:r>
              <a:rPr lang="en-US" sz="1200" dirty="0" smtClean="0"/>
              <a:t> </a:t>
            </a:r>
            <a:r>
              <a:rPr lang="en-US" sz="1200" dirty="0"/>
              <a:t>U. S. troops forcibly move the Cherokee Indians from Georgia to Indian </a:t>
            </a:r>
            <a:r>
              <a:rPr lang="en-US" sz="1200" dirty="0" smtClean="0"/>
              <a:t>Territory  </a:t>
            </a:r>
            <a:endParaRPr lang="en-US" sz="1200" dirty="0"/>
          </a:p>
          <a:p>
            <a:r>
              <a:rPr lang="en-US" sz="1200" dirty="0"/>
              <a:t>(eastern Oklahoma). </a:t>
            </a:r>
          </a:p>
          <a:p>
            <a:endParaRPr lang="en-US" sz="1200" dirty="0" smtClean="0"/>
          </a:p>
          <a:p>
            <a:r>
              <a:rPr lang="en-US" sz="1200" dirty="0" smtClean="0"/>
              <a:t>Some </a:t>
            </a:r>
            <a:r>
              <a:rPr lang="en-US" sz="1200" dirty="0"/>
              <a:t>northern states pass </a:t>
            </a:r>
            <a:r>
              <a:rPr lang="en-US" sz="1200" b="1" dirty="0"/>
              <a:t>Personal Liberty Laws </a:t>
            </a:r>
            <a:r>
              <a:rPr lang="en-US" sz="1200" dirty="0"/>
              <a:t>which obstruct enforcement of the Fugitive Slave clause of the U. S. Constitution. Opponents of slavery begin developing a series of escape routes for runaway slaves that becomes known ad the </a:t>
            </a:r>
            <a:r>
              <a:rPr lang="en-US" sz="1200" b="1" dirty="0"/>
              <a:t>Underground Railroad</a:t>
            </a:r>
            <a:r>
              <a:rPr lang="en-US" sz="1200" dirty="0"/>
              <a:t>. </a:t>
            </a:r>
          </a:p>
          <a:p>
            <a:r>
              <a:rPr lang="en-US" sz="1200" dirty="0"/>
              <a:t>	</a:t>
            </a:r>
          </a:p>
          <a:p>
            <a:endParaRPr lang="en-US" dirty="0"/>
          </a:p>
          <a:p>
            <a:r>
              <a:rPr lang="en-US" dirty="0"/>
              <a:t>	</a:t>
            </a:r>
          </a:p>
        </p:txBody>
      </p:sp>
      <p:sp>
        <p:nvSpPr>
          <p:cNvPr id="10" name="Rectangle 9"/>
          <p:cNvSpPr/>
          <p:nvPr/>
        </p:nvSpPr>
        <p:spPr>
          <a:xfrm>
            <a:off x="3338945" y="2696345"/>
            <a:ext cx="2757055" cy="4247317"/>
          </a:xfrm>
          <a:prstGeom prst="rect">
            <a:avLst/>
          </a:prstGeom>
        </p:spPr>
        <p:txBody>
          <a:bodyPr wrap="square">
            <a:spAutoFit/>
          </a:bodyPr>
          <a:lstStyle/>
          <a:p>
            <a:r>
              <a:rPr lang="en-US" sz="1200" b="1" i="1" dirty="0" smtClean="0"/>
              <a:t>Samuel </a:t>
            </a:r>
            <a:r>
              <a:rPr lang="en-US" sz="1200" b="1" i="1" dirty="0"/>
              <a:t>Morse </a:t>
            </a:r>
            <a:r>
              <a:rPr lang="en-US" sz="1200" dirty="0"/>
              <a:t>introduces the Morse code. </a:t>
            </a:r>
          </a:p>
          <a:p>
            <a:endParaRPr lang="en-US" sz="1200" dirty="0" smtClean="0"/>
          </a:p>
          <a:p>
            <a:r>
              <a:rPr lang="en-US" sz="1200" dirty="0" smtClean="0"/>
              <a:t>Charles </a:t>
            </a:r>
            <a:r>
              <a:rPr lang="en-US" sz="1200" dirty="0"/>
              <a:t>Spencer makes America’s first microscope. </a:t>
            </a:r>
          </a:p>
          <a:p>
            <a:endParaRPr lang="en-US" sz="1200" dirty="0" smtClean="0"/>
          </a:p>
          <a:p>
            <a:r>
              <a:rPr lang="en-US" sz="1200" dirty="0" smtClean="0"/>
              <a:t>Chauncey </a:t>
            </a:r>
            <a:r>
              <a:rPr lang="en-US" sz="1200" dirty="0"/>
              <a:t>Jerome invents a one-day brass movement clock that is so inexpensive and accurate that it soon floods the British </a:t>
            </a:r>
            <a:r>
              <a:rPr lang="en-US" sz="1200" dirty="0" smtClean="0"/>
              <a:t>and</a:t>
            </a:r>
            <a:endParaRPr lang="en-US" sz="1200" dirty="0"/>
          </a:p>
          <a:p>
            <a:r>
              <a:rPr lang="en-US" sz="1200" dirty="0"/>
              <a:t>American markets and gives rise to the expression “Yankee ingenuity.” </a:t>
            </a:r>
          </a:p>
          <a:p>
            <a:endParaRPr lang="en-US" sz="1200" dirty="0" smtClean="0"/>
          </a:p>
          <a:p>
            <a:r>
              <a:rPr lang="en-US" sz="1200" dirty="0" smtClean="0"/>
              <a:t>Charles </a:t>
            </a:r>
            <a:r>
              <a:rPr lang="en-US" sz="1200" dirty="0"/>
              <a:t>Wilkins (for the U. S. Navy) sails on a 6-vessel expedition to the Pacific Ocean and the South Seas. During the 4-year voyage, he discovers that the land in the Antarctic Ocean is actually a continent. </a:t>
            </a:r>
          </a:p>
          <a:p>
            <a:r>
              <a:rPr lang="en-US" sz="1200" dirty="0"/>
              <a:t>	</a:t>
            </a:r>
          </a:p>
          <a:p>
            <a:r>
              <a:rPr lang="en-US" sz="1200" dirty="0" smtClean="0"/>
              <a:t> </a:t>
            </a:r>
            <a:endParaRPr lang="en-US" sz="1200" dirty="0"/>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667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724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447800"/>
            <a:ext cx="762000" cy="646331"/>
          </a:xfrm>
          <a:prstGeom prst="rect">
            <a:avLst/>
          </a:prstGeom>
        </p:spPr>
        <p:txBody>
          <a:bodyPr wrap="square">
            <a:spAutoFit/>
          </a:bodyPr>
          <a:lstStyle/>
          <a:p>
            <a:r>
              <a:rPr lang="en-US" b="1" dirty="0"/>
              <a:t>1839 </a:t>
            </a:r>
            <a:r>
              <a:rPr lang="en-US" dirty="0"/>
              <a:t>	</a:t>
            </a:r>
          </a:p>
        </p:txBody>
      </p:sp>
      <p:sp>
        <p:nvSpPr>
          <p:cNvPr id="3" name="Rectangle 2"/>
          <p:cNvSpPr/>
          <p:nvPr/>
        </p:nvSpPr>
        <p:spPr>
          <a:xfrm>
            <a:off x="734291" y="616803"/>
            <a:ext cx="2618509" cy="2400657"/>
          </a:xfrm>
          <a:prstGeom prst="rect">
            <a:avLst/>
          </a:prstGeom>
        </p:spPr>
        <p:txBody>
          <a:bodyPr wrap="square">
            <a:spAutoFit/>
          </a:bodyPr>
          <a:lstStyle/>
          <a:p>
            <a:r>
              <a:rPr lang="en-US" sz="1200" dirty="0" smtClean="0"/>
              <a:t>Maine </a:t>
            </a:r>
            <a:r>
              <a:rPr lang="en-US" sz="1200" dirty="0"/>
              <a:t>tries to prevent Canadian lumbering in Aroostook territory claimed by both Maine and New Brunswick. The so-called Aroostook War is averted by an agreement to refer the dispute to a boundary commission. </a:t>
            </a:r>
          </a:p>
          <a:p>
            <a:endParaRPr lang="en-US" sz="1200" dirty="0" smtClean="0"/>
          </a:p>
          <a:p>
            <a:r>
              <a:rPr lang="en-US" sz="1200" dirty="0" smtClean="0"/>
              <a:t>The </a:t>
            </a:r>
            <a:r>
              <a:rPr lang="en-US" sz="1200" b="1" dirty="0"/>
              <a:t>Liberty Party</a:t>
            </a:r>
            <a:r>
              <a:rPr lang="en-US" sz="1200" dirty="0"/>
              <a:t>, the first anti-slavery party, holds national convention in Warsaw, N. Y. </a:t>
            </a:r>
          </a:p>
          <a:p>
            <a:r>
              <a:rPr lang="en-US" dirty="0"/>
              <a:t>	</a:t>
            </a:r>
          </a:p>
        </p:txBody>
      </p:sp>
      <p:sp>
        <p:nvSpPr>
          <p:cNvPr id="4" name="Rectangle 3"/>
          <p:cNvSpPr/>
          <p:nvPr/>
        </p:nvSpPr>
        <p:spPr>
          <a:xfrm>
            <a:off x="3332018" y="609600"/>
            <a:ext cx="2763982" cy="2215991"/>
          </a:xfrm>
          <a:prstGeom prst="rect">
            <a:avLst/>
          </a:prstGeom>
        </p:spPr>
        <p:txBody>
          <a:bodyPr wrap="square">
            <a:spAutoFit/>
          </a:bodyPr>
          <a:lstStyle/>
          <a:p>
            <a:r>
              <a:rPr lang="en-US" sz="1200" b="1" dirty="0" smtClean="0"/>
              <a:t>Charles </a:t>
            </a:r>
            <a:r>
              <a:rPr lang="en-US" sz="1200" b="1" dirty="0"/>
              <a:t>Goodyear </a:t>
            </a:r>
            <a:r>
              <a:rPr lang="en-US" sz="1200" dirty="0"/>
              <a:t>produces vulcanized rubber when he accidentally spills India rubber and sulfur on a hot stove (patented in 1844). </a:t>
            </a:r>
          </a:p>
          <a:p>
            <a:endParaRPr lang="en-US" sz="1200" dirty="0" smtClean="0"/>
          </a:p>
          <a:p>
            <a:r>
              <a:rPr lang="en-US" sz="1200" dirty="0" smtClean="0"/>
              <a:t>John </a:t>
            </a:r>
            <a:r>
              <a:rPr lang="en-US" sz="1200" dirty="0"/>
              <a:t>Jacob Audubon publishes </a:t>
            </a:r>
            <a:r>
              <a:rPr lang="en-US" sz="1200" i="1" dirty="0"/>
              <a:t>Birds of North America</a:t>
            </a:r>
            <a:r>
              <a:rPr lang="en-US" sz="1200" dirty="0"/>
              <a:t>. </a:t>
            </a:r>
          </a:p>
          <a:p>
            <a:endParaRPr lang="en-US" sz="1200" dirty="0" smtClean="0"/>
          </a:p>
          <a:p>
            <a:r>
              <a:rPr lang="en-US" sz="1200" dirty="0" smtClean="0"/>
              <a:t>Baltimore </a:t>
            </a:r>
            <a:r>
              <a:rPr lang="en-US" sz="1200" dirty="0"/>
              <a:t>College of Dental Surgery opens. </a:t>
            </a:r>
          </a:p>
          <a:p>
            <a:r>
              <a:rPr lang="en-US" dirty="0"/>
              <a:t>	</a:t>
            </a:r>
          </a:p>
        </p:txBody>
      </p:sp>
      <p:sp>
        <p:nvSpPr>
          <p:cNvPr id="6" name="Rectangle 5"/>
          <p:cNvSpPr/>
          <p:nvPr/>
        </p:nvSpPr>
        <p:spPr>
          <a:xfrm>
            <a:off x="6096000" y="619496"/>
            <a:ext cx="3048000" cy="1569660"/>
          </a:xfrm>
          <a:prstGeom prst="rect">
            <a:avLst/>
          </a:prstGeom>
        </p:spPr>
        <p:txBody>
          <a:bodyPr wrap="square">
            <a:spAutoFit/>
          </a:bodyPr>
          <a:lstStyle/>
          <a:p>
            <a:r>
              <a:rPr lang="en-US" sz="1200" dirty="0" smtClean="0"/>
              <a:t>First </a:t>
            </a:r>
            <a:r>
              <a:rPr lang="en-US" sz="1200" dirty="0"/>
              <a:t>baseball diamond is laid out at Cooperstown, N. Y., by </a:t>
            </a:r>
            <a:r>
              <a:rPr lang="en-US" sz="1200" dirty="0" err="1"/>
              <a:t>Abner</a:t>
            </a:r>
            <a:r>
              <a:rPr lang="en-US" sz="1200" dirty="0"/>
              <a:t> Doubleday </a:t>
            </a:r>
          </a:p>
          <a:p>
            <a:endParaRPr lang="en-US" sz="1200" dirty="0" smtClean="0"/>
          </a:p>
          <a:p>
            <a:r>
              <a:rPr lang="en-US" sz="1200" dirty="0" smtClean="0"/>
              <a:t>First </a:t>
            </a:r>
            <a:r>
              <a:rPr lang="en-US" sz="1200" dirty="0"/>
              <a:t>“normal” school is started in Lexington, Mass., offering a two-year course to high school graduates preparing to become teachers </a:t>
            </a:r>
          </a:p>
          <a:p>
            <a:r>
              <a:rPr lang="en-US" sz="1200" dirty="0"/>
              <a:t>	</a:t>
            </a:r>
          </a:p>
        </p:txBody>
      </p:sp>
      <p:sp>
        <p:nvSpPr>
          <p:cNvPr id="7" name="Rectangle 6"/>
          <p:cNvSpPr/>
          <p:nvPr/>
        </p:nvSpPr>
        <p:spPr>
          <a:xfrm>
            <a:off x="0" y="3105834"/>
            <a:ext cx="762000" cy="646331"/>
          </a:xfrm>
          <a:prstGeom prst="rect">
            <a:avLst/>
          </a:prstGeom>
        </p:spPr>
        <p:txBody>
          <a:bodyPr wrap="square">
            <a:spAutoFit/>
          </a:bodyPr>
          <a:lstStyle/>
          <a:p>
            <a:r>
              <a:rPr lang="en-US" b="1" dirty="0"/>
              <a:t>1840 </a:t>
            </a:r>
            <a:r>
              <a:rPr lang="en-US" dirty="0"/>
              <a:t>	</a:t>
            </a:r>
          </a:p>
        </p:txBody>
      </p:sp>
      <p:sp>
        <p:nvSpPr>
          <p:cNvPr id="10" name="Rectangle 9"/>
          <p:cNvSpPr/>
          <p:nvPr/>
        </p:nvSpPr>
        <p:spPr>
          <a:xfrm>
            <a:off x="762000" y="2682578"/>
            <a:ext cx="2590800" cy="2400657"/>
          </a:xfrm>
          <a:prstGeom prst="rect">
            <a:avLst/>
          </a:prstGeom>
        </p:spPr>
        <p:txBody>
          <a:bodyPr wrap="square">
            <a:spAutoFit/>
          </a:bodyPr>
          <a:lstStyle/>
          <a:p>
            <a:r>
              <a:rPr lang="en-US" sz="1200" dirty="0" smtClean="0"/>
              <a:t>Congress </a:t>
            </a:r>
            <a:r>
              <a:rPr lang="en-US" sz="1200" dirty="0"/>
              <a:t>enacts the </a:t>
            </a:r>
            <a:r>
              <a:rPr lang="en-US" sz="1200" b="1" dirty="0"/>
              <a:t>Independent Treasury Act </a:t>
            </a:r>
            <a:r>
              <a:rPr lang="en-US" sz="1200" dirty="0"/>
              <a:t>establishing </a:t>
            </a:r>
            <a:r>
              <a:rPr lang="en-US" sz="1200" dirty="0" err="1"/>
              <a:t>subtreasuries</a:t>
            </a:r>
            <a:r>
              <a:rPr lang="en-US" sz="1200" dirty="0"/>
              <a:t> for the deposit of federal funds in major U. S. cities. All government payments are to be in specie (coined money) by 1843. </a:t>
            </a:r>
          </a:p>
          <a:p>
            <a:endParaRPr lang="en-US" sz="1200" dirty="0" smtClean="0"/>
          </a:p>
          <a:p>
            <a:r>
              <a:rPr lang="en-US" sz="1200" dirty="0" smtClean="0"/>
              <a:t>William </a:t>
            </a:r>
            <a:r>
              <a:rPr lang="en-US" sz="1200" dirty="0"/>
              <a:t>Henry Harrison (Whig) is elected President using the slogan “Tippecanoe and Tyler too.” John Tyler (Whig) becomes Vice President. </a:t>
            </a:r>
          </a:p>
          <a:p>
            <a:r>
              <a:rPr lang="en-US" dirty="0"/>
              <a:t>	</a:t>
            </a:r>
          </a:p>
        </p:txBody>
      </p:sp>
      <p:sp>
        <p:nvSpPr>
          <p:cNvPr id="20" name="Rectangle 19"/>
          <p:cNvSpPr/>
          <p:nvPr/>
        </p:nvSpPr>
        <p:spPr>
          <a:xfrm>
            <a:off x="3352800" y="2789596"/>
            <a:ext cx="2743200" cy="1477328"/>
          </a:xfrm>
          <a:prstGeom prst="rect">
            <a:avLst/>
          </a:prstGeom>
        </p:spPr>
        <p:txBody>
          <a:bodyPr wrap="square">
            <a:spAutoFit/>
          </a:bodyPr>
          <a:lstStyle/>
          <a:p>
            <a:r>
              <a:rPr lang="en-US" sz="1200" dirty="0" smtClean="0"/>
              <a:t>Graphite </a:t>
            </a:r>
            <a:r>
              <a:rPr lang="en-US" sz="1200" dirty="0"/>
              <a:t>is produced commercially in Ticonderoga, N. Y. </a:t>
            </a:r>
          </a:p>
          <a:p>
            <a:endParaRPr lang="en-US" sz="1200" dirty="0" smtClean="0"/>
          </a:p>
          <a:p>
            <a:r>
              <a:rPr lang="en-US" sz="1200" dirty="0" smtClean="0"/>
              <a:t>First </a:t>
            </a:r>
            <a:r>
              <a:rPr lang="en-US" sz="1200" dirty="0"/>
              <a:t>steamship line with scheduled transatlantic sailings is established by Samuel Cunard, a Canadian </a:t>
            </a:r>
          </a:p>
          <a:p>
            <a:r>
              <a:rPr lang="en-US" dirty="0"/>
              <a:t>	</a:t>
            </a:r>
          </a:p>
        </p:txBody>
      </p:sp>
      <p:sp>
        <p:nvSpPr>
          <p:cNvPr id="21" name="Rectangle 20"/>
          <p:cNvSpPr/>
          <p:nvPr/>
        </p:nvSpPr>
        <p:spPr>
          <a:xfrm>
            <a:off x="6089073" y="2682578"/>
            <a:ext cx="3054927" cy="2308324"/>
          </a:xfrm>
          <a:prstGeom prst="rect">
            <a:avLst/>
          </a:prstGeom>
        </p:spPr>
        <p:txBody>
          <a:bodyPr wrap="square">
            <a:spAutoFit/>
          </a:bodyPr>
          <a:lstStyle/>
          <a:p>
            <a:r>
              <a:rPr lang="en-US" sz="1050" dirty="0" smtClean="0"/>
              <a:t>An </a:t>
            </a:r>
            <a:r>
              <a:rPr lang="en-US" sz="1050" dirty="0"/>
              <a:t>order by the President establishes the 10-hour day for federal employees. This had long been a goal of U. S. labor. </a:t>
            </a:r>
          </a:p>
          <a:p>
            <a:endParaRPr lang="en-US" sz="1050" dirty="0" smtClean="0"/>
          </a:p>
          <a:p>
            <a:r>
              <a:rPr lang="en-US" sz="1050" dirty="0" smtClean="0"/>
              <a:t>First </a:t>
            </a:r>
            <a:r>
              <a:rPr lang="en-US" sz="1050" dirty="0"/>
              <a:t>use of the expression O. K. It referred to “Old Kinderhook,” birthplace of President Martin Van Buren, and was the name of a Democratic Club in New York City. </a:t>
            </a:r>
          </a:p>
          <a:p>
            <a:endParaRPr lang="en-US" sz="1050" dirty="0" smtClean="0"/>
          </a:p>
          <a:p>
            <a:r>
              <a:rPr lang="en-US" sz="1050" b="1" dirty="0" smtClean="0"/>
              <a:t>Sixth </a:t>
            </a:r>
            <a:r>
              <a:rPr lang="en-US" sz="1050" b="1" dirty="0"/>
              <a:t>national census shows a population of more than 17 million. About 600,000 immigrants have arrived since 1830. </a:t>
            </a:r>
            <a:endParaRPr lang="en-US" sz="1050" dirty="0"/>
          </a:p>
          <a:p>
            <a:r>
              <a:rPr lang="en-US" dirty="0"/>
              <a:t>	</a:t>
            </a:r>
          </a:p>
        </p:txBody>
      </p:sp>
      <p:sp>
        <p:nvSpPr>
          <p:cNvPr id="22" name="Rectangle 21"/>
          <p:cNvSpPr/>
          <p:nvPr/>
        </p:nvSpPr>
        <p:spPr>
          <a:xfrm>
            <a:off x="762000" y="4741177"/>
            <a:ext cx="2570018" cy="2354491"/>
          </a:xfrm>
          <a:prstGeom prst="rect">
            <a:avLst/>
          </a:prstGeom>
        </p:spPr>
        <p:txBody>
          <a:bodyPr wrap="square">
            <a:spAutoFit/>
          </a:bodyPr>
          <a:lstStyle/>
          <a:p>
            <a:r>
              <a:rPr lang="en-US" sz="1050" dirty="0" smtClean="0"/>
              <a:t>President </a:t>
            </a:r>
            <a:r>
              <a:rPr lang="en-US" sz="1050" dirty="0"/>
              <a:t>Harrison dies one month after inauguration. Tyler becomes the first Vice President to succeed to the Presidency. </a:t>
            </a:r>
          </a:p>
          <a:p>
            <a:endParaRPr lang="en-US" sz="1050" dirty="0" smtClean="0"/>
          </a:p>
          <a:p>
            <a:r>
              <a:rPr lang="en-US" sz="1050" dirty="0" smtClean="0"/>
              <a:t>Tyler </a:t>
            </a:r>
            <a:r>
              <a:rPr lang="en-US" sz="1050" dirty="0"/>
              <a:t>twice vetoes a bill creating a national bank with state branches. Whigs denounce Tyler whose entire Cabinet except for Daniel Webster resigns. </a:t>
            </a:r>
          </a:p>
          <a:p>
            <a:endParaRPr lang="en-US" sz="1050" dirty="0" smtClean="0"/>
          </a:p>
          <a:p>
            <a:r>
              <a:rPr lang="en-US" sz="1050" dirty="0" smtClean="0"/>
              <a:t>Congress </a:t>
            </a:r>
            <a:r>
              <a:rPr lang="en-US" sz="1050" dirty="0"/>
              <a:t>passes Preemption Act. Settlers on surveyed government land have the right, after about 14 months of residence, to buy it before anyone else can. </a:t>
            </a:r>
          </a:p>
          <a:p>
            <a:r>
              <a:rPr lang="en-US" sz="1050" dirty="0"/>
              <a:t>	</a:t>
            </a:r>
          </a:p>
        </p:txBody>
      </p:sp>
      <p:sp>
        <p:nvSpPr>
          <p:cNvPr id="23" name="Rectangle 22"/>
          <p:cNvSpPr/>
          <p:nvPr/>
        </p:nvSpPr>
        <p:spPr>
          <a:xfrm>
            <a:off x="0" y="5549090"/>
            <a:ext cx="734291" cy="646331"/>
          </a:xfrm>
          <a:prstGeom prst="rect">
            <a:avLst/>
          </a:prstGeom>
        </p:spPr>
        <p:txBody>
          <a:bodyPr wrap="square">
            <a:spAutoFit/>
          </a:bodyPr>
          <a:lstStyle/>
          <a:p>
            <a:r>
              <a:rPr lang="en-US" b="1" dirty="0"/>
              <a:t>1841 </a:t>
            </a:r>
            <a:r>
              <a:rPr lang="en-US" dirty="0"/>
              <a:t>	</a:t>
            </a:r>
          </a:p>
        </p:txBody>
      </p:sp>
      <p:sp>
        <p:nvSpPr>
          <p:cNvPr id="24" name="Rectangle 23"/>
          <p:cNvSpPr/>
          <p:nvPr/>
        </p:nvSpPr>
        <p:spPr>
          <a:xfrm>
            <a:off x="3345872" y="4741177"/>
            <a:ext cx="2757055" cy="1200329"/>
          </a:xfrm>
          <a:prstGeom prst="rect">
            <a:avLst/>
          </a:prstGeom>
        </p:spPr>
        <p:txBody>
          <a:bodyPr wrap="square">
            <a:spAutoFit/>
          </a:bodyPr>
          <a:lstStyle/>
          <a:p>
            <a:r>
              <a:rPr lang="en-US" sz="1200" dirty="0" smtClean="0"/>
              <a:t>Earliest </a:t>
            </a:r>
            <a:r>
              <a:rPr lang="en-US" sz="1200" dirty="0"/>
              <a:t>use of oil begins about this time. “Rock oil” skimmed from the surface of streams in northwestern Pennsylvania is renames “Seneca Oil,” and sold as patent–or “Indian”–medicine. </a:t>
            </a:r>
          </a:p>
          <a:p>
            <a:r>
              <a:rPr lang="en-US" sz="1200" dirty="0"/>
              <a:t>	</a:t>
            </a:r>
          </a:p>
        </p:txBody>
      </p:sp>
      <p:sp>
        <p:nvSpPr>
          <p:cNvPr id="25" name="Rectangle 24"/>
          <p:cNvSpPr/>
          <p:nvPr/>
        </p:nvSpPr>
        <p:spPr>
          <a:xfrm>
            <a:off x="6109854" y="4724400"/>
            <a:ext cx="3034146" cy="2215991"/>
          </a:xfrm>
          <a:prstGeom prst="rect">
            <a:avLst/>
          </a:prstGeom>
        </p:spPr>
        <p:txBody>
          <a:bodyPr wrap="square">
            <a:spAutoFit/>
          </a:bodyPr>
          <a:lstStyle/>
          <a:p>
            <a:r>
              <a:rPr lang="en-US" sz="1200" dirty="0" smtClean="0"/>
              <a:t>The </a:t>
            </a:r>
            <a:r>
              <a:rPr lang="en-US" sz="1200" i="1" dirty="0"/>
              <a:t>New York Tribune </a:t>
            </a:r>
            <a:r>
              <a:rPr lang="en-US" sz="1200" dirty="0"/>
              <a:t>is published by Horace Greeley. It becomes the most influential newspaper in the North and West until the Civil War. </a:t>
            </a:r>
          </a:p>
          <a:p>
            <a:endParaRPr lang="en-US" sz="1200" dirty="0" smtClean="0"/>
          </a:p>
          <a:p>
            <a:r>
              <a:rPr lang="en-US" sz="1200" dirty="0" smtClean="0"/>
              <a:t>Brook </a:t>
            </a:r>
            <a:r>
              <a:rPr lang="en-US" sz="1200" dirty="0"/>
              <a:t>Farm, a cooperative program based on an economy of farming and handcrafts is founded in West Roxbury, Mass., by George Ripley, a Unitarian Minister and a Transcendentalist. </a:t>
            </a:r>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528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32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352800" y="2417"/>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5" name="Straight Connector 14"/>
          <p:cNvCxnSpPr/>
          <p:nvPr/>
        </p:nvCxnSpPr>
        <p:spPr>
          <a:xfrm>
            <a:off x="0" y="1828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570324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956524"/>
            <a:ext cx="762000" cy="646331"/>
          </a:xfrm>
          <a:prstGeom prst="rect">
            <a:avLst/>
          </a:prstGeom>
        </p:spPr>
        <p:txBody>
          <a:bodyPr wrap="square">
            <a:spAutoFit/>
          </a:bodyPr>
          <a:lstStyle/>
          <a:p>
            <a:r>
              <a:rPr lang="en-US" b="1" dirty="0"/>
              <a:t>1564 </a:t>
            </a:r>
            <a:r>
              <a:rPr lang="en-US" dirty="0"/>
              <a:t>	</a:t>
            </a:r>
          </a:p>
        </p:txBody>
      </p:sp>
      <p:sp>
        <p:nvSpPr>
          <p:cNvPr id="3" name="Rectangle 2"/>
          <p:cNvSpPr/>
          <p:nvPr/>
        </p:nvSpPr>
        <p:spPr>
          <a:xfrm>
            <a:off x="762000" y="609600"/>
            <a:ext cx="2590800" cy="1384995"/>
          </a:xfrm>
          <a:prstGeom prst="rect">
            <a:avLst/>
          </a:prstGeom>
        </p:spPr>
        <p:txBody>
          <a:bodyPr wrap="square">
            <a:spAutoFit/>
          </a:bodyPr>
          <a:lstStyle/>
          <a:p>
            <a:r>
              <a:rPr lang="en-US" sz="1400" dirty="0" smtClean="0"/>
              <a:t>French </a:t>
            </a:r>
            <a:r>
              <a:rPr lang="en-US" sz="1400" dirty="0"/>
              <a:t>Huguenots under René </a:t>
            </a:r>
            <a:r>
              <a:rPr lang="en-US" sz="1400" dirty="0" err="1"/>
              <a:t>Goulaine</a:t>
            </a:r>
            <a:r>
              <a:rPr lang="en-US" sz="1400" dirty="0"/>
              <a:t> de </a:t>
            </a:r>
            <a:r>
              <a:rPr lang="en-US" sz="1400" dirty="0" err="1"/>
              <a:t>Laudonière</a:t>
            </a:r>
            <a:r>
              <a:rPr lang="en-US" sz="1400" dirty="0"/>
              <a:t> establish a colony called Fort Caroline near the mouth of the St. Johns River, Fla. </a:t>
            </a:r>
          </a:p>
          <a:p>
            <a:r>
              <a:rPr lang="en-US" sz="1400" dirty="0"/>
              <a:t>	</a:t>
            </a:r>
          </a:p>
        </p:txBody>
      </p:sp>
      <p:sp>
        <p:nvSpPr>
          <p:cNvPr id="4" name="Rectangle 3"/>
          <p:cNvSpPr/>
          <p:nvPr/>
        </p:nvSpPr>
        <p:spPr>
          <a:xfrm>
            <a:off x="6539345" y="624060"/>
            <a:ext cx="2590800" cy="1015663"/>
          </a:xfrm>
          <a:prstGeom prst="rect">
            <a:avLst/>
          </a:prstGeom>
        </p:spPr>
        <p:txBody>
          <a:bodyPr wrap="square">
            <a:spAutoFit/>
          </a:bodyPr>
          <a:lstStyle/>
          <a:p>
            <a:r>
              <a:rPr lang="en-US" sz="1400" dirty="0" smtClean="0"/>
              <a:t>Jacques </a:t>
            </a:r>
            <a:r>
              <a:rPr lang="en-US" sz="1400" dirty="0" err="1"/>
              <a:t>LeMoyne</a:t>
            </a:r>
            <a:r>
              <a:rPr lang="en-US" sz="1400" dirty="0"/>
              <a:t>, French Huguenot explorer, paints scenes of Indian life in Florida. </a:t>
            </a:r>
          </a:p>
          <a:p>
            <a:r>
              <a:rPr lang="en-US" dirty="0"/>
              <a:t>	</a:t>
            </a:r>
          </a:p>
        </p:txBody>
      </p:sp>
      <p:sp>
        <p:nvSpPr>
          <p:cNvPr id="6" name="Rectangle 5"/>
          <p:cNvSpPr/>
          <p:nvPr/>
        </p:nvSpPr>
        <p:spPr>
          <a:xfrm>
            <a:off x="0" y="2362200"/>
            <a:ext cx="762000" cy="646331"/>
          </a:xfrm>
          <a:prstGeom prst="rect">
            <a:avLst/>
          </a:prstGeom>
        </p:spPr>
        <p:txBody>
          <a:bodyPr wrap="square">
            <a:spAutoFit/>
          </a:bodyPr>
          <a:lstStyle/>
          <a:p>
            <a:r>
              <a:rPr lang="en-US" b="1" dirty="0"/>
              <a:t>1565 </a:t>
            </a:r>
            <a:r>
              <a:rPr lang="en-US" dirty="0"/>
              <a:t>	</a:t>
            </a:r>
          </a:p>
        </p:txBody>
      </p:sp>
      <p:sp>
        <p:nvSpPr>
          <p:cNvPr id="7" name="Rectangle 6"/>
          <p:cNvSpPr/>
          <p:nvPr/>
        </p:nvSpPr>
        <p:spPr>
          <a:xfrm>
            <a:off x="762000" y="1831447"/>
            <a:ext cx="2590800" cy="1384995"/>
          </a:xfrm>
          <a:prstGeom prst="rect">
            <a:avLst/>
          </a:prstGeom>
        </p:spPr>
        <p:txBody>
          <a:bodyPr wrap="square">
            <a:spAutoFit/>
          </a:bodyPr>
          <a:lstStyle/>
          <a:p>
            <a:r>
              <a:rPr lang="en-US" sz="1200" dirty="0" smtClean="0"/>
              <a:t>Pedro </a:t>
            </a:r>
            <a:r>
              <a:rPr lang="en-US" sz="1200" dirty="0"/>
              <a:t>Menéndez de </a:t>
            </a:r>
            <a:r>
              <a:rPr lang="en-US" sz="1200" dirty="0" err="1"/>
              <a:t>Avilés</a:t>
            </a:r>
            <a:r>
              <a:rPr lang="en-US" sz="1200" dirty="0"/>
              <a:t>, Spanish colonizer, establishes colony of St. Augustine, Fla. This is the oldest permanent European city in the U. S. Menéndez destroys the French colony at Fort Caroline. </a:t>
            </a:r>
          </a:p>
          <a:p>
            <a:r>
              <a:rPr lang="en-US" sz="1200" dirty="0"/>
              <a:t>	</a:t>
            </a:r>
          </a:p>
        </p:txBody>
      </p:sp>
      <p:sp>
        <p:nvSpPr>
          <p:cNvPr id="10" name="Rectangle 9"/>
          <p:cNvSpPr/>
          <p:nvPr/>
        </p:nvSpPr>
        <p:spPr>
          <a:xfrm>
            <a:off x="6539345" y="1859339"/>
            <a:ext cx="2604655" cy="1231106"/>
          </a:xfrm>
          <a:prstGeom prst="rect">
            <a:avLst/>
          </a:prstGeom>
        </p:spPr>
        <p:txBody>
          <a:bodyPr wrap="square">
            <a:spAutoFit/>
          </a:bodyPr>
          <a:lstStyle/>
          <a:p>
            <a:r>
              <a:rPr lang="en-US" sz="1200" dirty="0" smtClean="0"/>
              <a:t>Spanish </a:t>
            </a:r>
            <a:r>
              <a:rPr lang="en-US" sz="1200" dirty="0"/>
              <a:t>priests found the first Catholic parish in St. Augustine, Fla. </a:t>
            </a:r>
            <a:endParaRPr lang="en-US" sz="1200" dirty="0" smtClean="0"/>
          </a:p>
          <a:p>
            <a:endParaRPr lang="en-US" sz="1200" dirty="0"/>
          </a:p>
          <a:p>
            <a:r>
              <a:rPr lang="en-US" sz="1200" dirty="0" smtClean="0"/>
              <a:t>Game </a:t>
            </a:r>
            <a:r>
              <a:rPr lang="en-US" sz="1200" dirty="0"/>
              <a:t>of billiards is brought to the New World by Spanish settlers. </a:t>
            </a:r>
          </a:p>
          <a:p>
            <a:r>
              <a:rPr lang="en-US" sz="1400" dirty="0"/>
              <a:t>	</a:t>
            </a:r>
          </a:p>
        </p:txBody>
      </p:sp>
      <p:sp>
        <p:nvSpPr>
          <p:cNvPr id="20" name="Rectangle 19"/>
          <p:cNvSpPr/>
          <p:nvPr/>
        </p:nvSpPr>
        <p:spPr>
          <a:xfrm>
            <a:off x="-20782" y="3886200"/>
            <a:ext cx="782782" cy="646331"/>
          </a:xfrm>
          <a:prstGeom prst="rect">
            <a:avLst/>
          </a:prstGeom>
        </p:spPr>
        <p:txBody>
          <a:bodyPr wrap="square">
            <a:spAutoFit/>
          </a:bodyPr>
          <a:lstStyle/>
          <a:p>
            <a:r>
              <a:rPr lang="en-US" b="1" dirty="0"/>
              <a:t>1566 </a:t>
            </a:r>
            <a:r>
              <a:rPr lang="en-US" dirty="0"/>
              <a:t>	</a:t>
            </a:r>
          </a:p>
        </p:txBody>
      </p:sp>
      <p:sp>
        <p:nvSpPr>
          <p:cNvPr id="21" name="Rectangle 20"/>
          <p:cNvSpPr/>
          <p:nvPr/>
        </p:nvSpPr>
        <p:spPr>
          <a:xfrm>
            <a:off x="6553200" y="3197983"/>
            <a:ext cx="2590800" cy="1446550"/>
          </a:xfrm>
          <a:prstGeom prst="rect">
            <a:avLst/>
          </a:prstGeom>
        </p:spPr>
        <p:txBody>
          <a:bodyPr wrap="square">
            <a:spAutoFit/>
          </a:bodyPr>
          <a:lstStyle/>
          <a:p>
            <a:r>
              <a:rPr lang="en-US" sz="1400" dirty="0" smtClean="0"/>
              <a:t>Nicholas </a:t>
            </a:r>
            <a:r>
              <a:rPr lang="en-US" sz="1400" dirty="0" err="1"/>
              <a:t>LeChalleux</a:t>
            </a:r>
            <a:r>
              <a:rPr lang="en-US" sz="1400" dirty="0"/>
              <a:t> writes an account of the French in Florida. </a:t>
            </a:r>
            <a:endParaRPr lang="en-US" sz="1400" dirty="0" smtClean="0"/>
          </a:p>
          <a:p>
            <a:endParaRPr lang="en-US" sz="1400" dirty="0" smtClean="0"/>
          </a:p>
          <a:p>
            <a:r>
              <a:rPr lang="en-US" sz="1400" dirty="0" smtClean="0"/>
              <a:t> </a:t>
            </a:r>
            <a:r>
              <a:rPr lang="en-US" sz="1400" dirty="0"/>
              <a:t>Jesuits establish a mission in Florida. </a:t>
            </a:r>
          </a:p>
          <a:p>
            <a:r>
              <a:rPr lang="en-US" dirty="0"/>
              <a:t>	</a:t>
            </a:r>
          </a:p>
        </p:txBody>
      </p:sp>
      <p:sp>
        <p:nvSpPr>
          <p:cNvPr id="22" name="Rectangle 21"/>
          <p:cNvSpPr/>
          <p:nvPr/>
        </p:nvSpPr>
        <p:spPr>
          <a:xfrm>
            <a:off x="-27710" y="5105400"/>
            <a:ext cx="789709" cy="646331"/>
          </a:xfrm>
          <a:prstGeom prst="rect">
            <a:avLst/>
          </a:prstGeom>
        </p:spPr>
        <p:txBody>
          <a:bodyPr wrap="square">
            <a:spAutoFit/>
          </a:bodyPr>
          <a:lstStyle/>
          <a:p>
            <a:r>
              <a:rPr lang="en-US" b="1" dirty="0"/>
              <a:t>1569 </a:t>
            </a:r>
            <a:r>
              <a:rPr lang="en-US" dirty="0"/>
              <a:t>	</a:t>
            </a:r>
          </a:p>
        </p:txBody>
      </p:sp>
      <p:sp>
        <p:nvSpPr>
          <p:cNvPr id="23" name="Rectangle 22"/>
          <p:cNvSpPr/>
          <p:nvPr/>
        </p:nvSpPr>
        <p:spPr>
          <a:xfrm>
            <a:off x="3352800" y="4830818"/>
            <a:ext cx="3186545" cy="1015663"/>
          </a:xfrm>
          <a:prstGeom prst="rect">
            <a:avLst/>
          </a:prstGeom>
        </p:spPr>
        <p:txBody>
          <a:bodyPr wrap="square">
            <a:spAutoFit/>
          </a:bodyPr>
          <a:lstStyle/>
          <a:p>
            <a:r>
              <a:rPr lang="en-US" sz="1400" dirty="0" err="1" smtClean="0"/>
              <a:t>Nicolás</a:t>
            </a:r>
            <a:r>
              <a:rPr lang="en-US" sz="1400" dirty="0" smtClean="0"/>
              <a:t> </a:t>
            </a:r>
            <a:r>
              <a:rPr lang="en-US" sz="1400" dirty="0" err="1"/>
              <a:t>Monardes</a:t>
            </a:r>
            <a:r>
              <a:rPr lang="en-US" sz="1400" dirty="0"/>
              <a:t>, Spanish physician, describes medicinal uses of American plants. </a:t>
            </a:r>
          </a:p>
          <a:p>
            <a:r>
              <a:rPr lang="en-US" dirty="0"/>
              <a:t>	</a:t>
            </a:r>
          </a:p>
        </p:txBody>
      </p:sp>
      <p:sp>
        <p:nvSpPr>
          <p:cNvPr id="24" name="Rectangle 23"/>
          <p:cNvSpPr/>
          <p:nvPr/>
        </p:nvSpPr>
        <p:spPr>
          <a:xfrm>
            <a:off x="6560127" y="4849689"/>
            <a:ext cx="2570018" cy="1015663"/>
          </a:xfrm>
          <a:prstGeom prst="rect">
            <a:avLst/>
          </a:prstGeom>
        </p:spPr>
        <p:txBody>
          <a:bodyPr wrap="square">
            <a:spAutoFit/>
          </a:bodyPr>
          <a:lstStyle/>
          <a:p>
            <a:r>
              <a:rPr lang="en-US" sz="1400" dirty="0" smtClean="0"/>
              <a:t>Jesuit </a:t>
            </a:r>
            <a:r>
              <a:rPr lang="en-US" sz="1400" dirty="0"/>
              <a:t>missionaries encourage and build on theatrical activities in Peru. </a:t>
            </a:r>
          </a:p>
          <a:p>
            <a:r>
              <a:rPr lang="en-US" dirty="0"/>
              <a:t>	</a:t>
            </a:r>
          </a:p>
        </p:txBody>
      </p:sp>
      <p:sp>
        <p:nvSpPr>
          <p:cNvPr id="25" name="Rectangle 24"/>
          <p:cNvSpPr/>
          <p:nvPr/>
        </p:nvSpPr>
        <p:spPr>
          <a:xfrm>
            <a:off x="-48491" y="5939089"/>
            <a:ext cx="789710" cy="646331"/>
          </a:xfrm>
          <a:prstGeom prst="rect">
            <a:avLst/>
          </a:prstGeom>
        </p:spPr>
        <p:txBody>
          <a:bodyPr wrap="square">
            <a:spAutoFit/>
          </a:bodyPr>
          <a:lstStyle/>
          <a:p>
            <a:r>
              <a:rPr lang="en-US" b="1" dirty="0"/>
              <a:t>1576 </a:t>
            </a:r>
            <a:r>
              <a:rPr lang="en-US" dirty="0"/>
              <a:t>	</a:t>
            </a:r>
          </a:p>
        </p:txBody>
      </p:sp>
      <p:sp>
        <p:nvSpPr>
          <p:cNvPr id="26" name="Rectangle 25"/>
          <p:cNvSpPr/>
          <p:nvPr/>
        </p:nvSpPr>
        <p:spPr>
          <a:xfrm>
            <a:off x="741219" y="5726484"/>
            <a:ext cx="2590800" cy="1477328"/>
          </a:xfrm>
          <a:prstGeom prst="rect">
            <a:avLst/>
          </a:prstGeom>
        </p:spPr>
        <p:txBody>
          <a:bodyPr wrap="square">
            <a:spAutoFit/>
          </a:bodyPr>
          <a:lstStyle/>
          <a:p>
            <a:r>
              <a:rPr lang="en-US" sz="1200" dirty="0" smtClean="0"/>
              <a:t>English </a:t>
            </a:r>
            <a:r>
              <a:rPr lang="en-US" sz="1200" dirty="0"/>
              <a:t>begin expeditions to North America in search of the Northwest Passage, a water route around America to Asia. Martin Frobisher makes his first voyage to Arctic regions in search of the passage. </a:t>
            </a:r>
          </a:p>
          <a:p>
            <a:r>
              <a:rPr lang="en-US" dirty="0"/>
              <a:t>	</a:t>
            </a:r>
          </a:p>
        </p:txBody>
      </p:sp>
    </p:spTree>
    <p:extLst>
      <p:ext uri="{BB962C8B-B14F-4D97-AF65-F5344CB8AC3E}">
        <p14:creationId xmlns:p14="http://schemas.microsoft.com/office/powerpoint/2010/main" val="73127314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77200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295584"/>
            <a:ext cx="1107996" cy="369332"/>
          </a:xfrm>
          <a:prstGeom prst="rect">
            <a:avLst/>
          </a:prstGeom>
        </p:spPr>
        <p:txBody>
          <a:bodyPr wrap="none">
            <a:spAutoFit/>
          </a:bodyPr>
          <a:lstStyle/>
          <a:p>
            <a:r>
              <a:rPr lang="en-US" b="1" dirty="0"/>
              <a:t>1842 </a:t>
            </a:r>
            <a:r>
              <a:rPr lang="en-US" dirty="0"/>
              <a:t>	</a:t>
            </a:r>
          </a:p>
        </p:txBody>
      </p:sp>
      <p:sp>
        <p:nvSpPr>
          <p:cNvPr id="3" name="Rectangle 2"/>
          <p:cNvSpPr/>
          <p:nvPr/>
        </p:nvSpPr>
        <p:spPr>
          <a:xfrm>
            <a:off x="762000" y="609600"/>
            <a:ext cx="2590800" cy="3162404"/>
          </a:xfrm>
          <a:prstGeom prst="rect">
            <a:avLst/>
          </a:prstGeom>
        </p:spPr>
        <p:txBody>
          <a:bodyPr wrap="square">
            <a:spAutoFit/>
          </a:bodyPr>
          <a:lstStyle/>
          <a:p>
            <a:r>
              <a:rPr lang="en-US" sz="1050" b="1" dirty="0" smtClean="0"/>
              <a:t>Dorr’s </a:t>
            </a:r>
            <a:r>
              <a:rPr lang="en-US" sz="1050" b="1" dirty="0"/>
              <a:t>Rebellion </a:t>
            </a:r>
            <a:r>
              <a:rPr lang="en-US" sz="1050" dirty="0"/>
              <a:t>in Rhode Island leads to a new state constitution with liberalization of voting requirements. </a:t>
            </a:r>
          </a:p>
          <a:p>
            <a:endParaRPr lang="en-US" sz="1050" dirty="0" smtClean="0"/>
          </a:p>
          <a:p>
            <a:r>
              <a:rPr lang="en-US" sz="1050" dirty="0" smtClean="0"/>
              <a:t>U</a:t>
            </a:r>
            <a:r>
              <a:rPr lang="en-US" sz="1050" dirty="0"/>
              <a:t>. S. troops, after destroying the Seminoles’ crops and villages, force the Indians to sign peace treaty. Seminoles are moved to Indian Territory in the West (eastern Oklahoma). </a:t>
            </a:r>
          </a:p>
          <a:p>
            <a:endParaRPr lang="en-US" sz="1050" dirty="0" smtClean="0"/>
          </a:p>
          <a:p>
            <a:r>
              <a:rPr lang="en-US" sz="1050" b="1" dirty="0" smtClean="0"/>
              <a:t>Webster-</a:t>
            </a:r>
            <a:r>
              <a:rPr lang="en-US" sz="1050" b="1" dirty="0" err="1" smtClean="0"/>
              <a:t>Ashburton</a:t>
            </a:r>
            <a:r>
              <a:rPr lang="en-US" sz="1050" b="1" dirty="0" smtClean="0"/>
              <a:t> </a:t>
            </a:r>
            <a:r>
              <a:rPr lang="en-US" sz="1050" b="1" dirty="0"/>
              <a:t>Treaty </a:t>
            </a:r>
            <a:r>
              <a:rPr lang="en-US" sz="1050" dirty="0"/>
              <a:t>between the U. S. and Britain ends Northeast boundary dispute and establishes U. S.-Canadian border from Maine to Lake of the Woods (northern Minnesota) </a:t>
            </a:r>
          </a:p>
          <a:p>
            <a:endParaRPr lang="en-US" sz="1050" dirty="0" smtClean="0"/>
          </a:p>
          <a:p>
            <a:r>
              <a:rPr lang="en-US" sz="1050" dirty="0" smtClean="0"/>
              <a:t>Congress </a:t>
            </a:r>
            <a:r>
              <a:rPr lang="en-US" sz="1050" dirty="0"/>
              <a:t>passes Whig tariff law with high protective levels. </a:t>
            </a:r>
          </a:p>
          <a:p>
            <a:r>
              <a:rPr lang="en-US" sz="1050" dirty="0"/>
              <a:t>	</a:t>
            </a:r>
          </a:p>
        </p:txBody>
      </p:sp>
      <p:sp>
        <p:nvSpPr>
          <p:cNvPr id="4" name="Rectangle 3"/>
          <p:cNvSpPr/>
          <p:nvPr/>
        </p:nvSpPr>
        <p:spPr>
          <a:xfrm>
            <a:off x="3318164" y="926252"/>
            <a:ext cx="2777836" cy="1384995"/>
          </a:xfrm>
          <a:prstGeom prst="rect">
            <a:avLst/>
          </a:prstGeom>
        </p:spPr>
        <p:txBody>
          <a:bodyPr wrap="square">
            <a:spAutoFit/>
          </a:bodyPr>
          <a:lstStyle/>
          <a:p>
            <a:endParaRPr lang="en-US" dirty="0"/>
          </a:p>
          <a:p>
            <a:r>
              <a:rPr lang="en-US" sz="1200" dirty="0"/>
              <a:t>Crawford Long performs the first successful surgery on a patient anesthetized with ether, but does not publicize his results until 1849. </a:t>
            </a:r>
          </a:p>
          <a:p>
            <a:r>
              <a:rPr lang="en-US" dirty="0"/>
              <a:t>	</a:t>
            </a:r>
          </a:p>
        </p:txBody>
      </p:sp>
      <p:sp>
        <p:nvSpPr>
          <p:cNvPr id="6" name="Rectangle 5"/>
          <p:cNvSpPr/>
          <p:nvPr/>
        </p:nvSpPr>
        <p:spPr>
          <a:xfrm>
            <a:off x="6116782" y="612661"/>
            <a:ext cx="3027218" cy="3416320"/>
          </a:xfrm>
          <a:prstGeom prst="rect">
            <a:avLst/>
          </a:prstGeom>
        </p:spPr>
        <p:txBody>
          <a:bodyPr wrap="square">
            <a:spAutoFit/>
          </a:bodyPr>
          <a:lstStyle/>
          <a:p>
            <a:r>
              <a:rPr lang="en-US" sz="1200" dirty="0" smtClean="0"/>
              <a:t>The </a:t>
            </a:r>
            <a:r>
              <a:rPr lang="en-US" sz="1200" dirty="0"/>
              <a:t>New York Philharmonic is founded. It is the oldest symphony orchestra in America. </a:t>
            </a:r>
          </a:p>
          <a:p>
            <a:endParaRPr lang="en-US" sz="1200" dirty="0" smtClean="0"/>
          </a:p>
          <a:p>
            <a:r>
              <a:rPr lang="en-US" sz="1200" dirty="0" smtClean="0"/>
              <a:t>Massachusetts </a:t>
            </a:r>
            <a:r>
              <a:rPr lang="en-US" sz="1200" dirty="0"/>
              <a:t>law regulates the work day for children under 12 years. They are limited to a 10-hour day. </a:t>
            </a:r>
          </a:p>
          <a:p>
            <a:endParaRPr lang="en-US" sz="1200" dirty="0" smtClean="0"/>
          </a:p>
          <a:p>
            <a:r>
              <a:rPr lang="en-US" sz="1200" dirty="0" smtClean="0"/>
              <a:t>Barnum’s </a:t>
            </a:r>
            <a:r>
              <a:rPr lang="en-US" sz="1200" dirty="0"/>
              <a:t>American Museum opens in New York City. P. T. Barnum exhibits General Tom Thumb and other “freaks” as well as many hoaxes, attracting the public with extravagant advertising. </a:t>
            </a:r>
          </a:p>
          <a:p>
            <a:endParaRPr lang="en-US" sz="1200" dirty="0" smtClean="0"/>
          </a:p>
          <a:p>
            <a:r>
              <a:rPr lang="en-US" sz="1200" dirty="0" smtClean="0"/>
              <a:t>Explorer </a:t>
            </a:r>
            <a:r>
              <a:rPr lang="en-US" sz="1200" dirty="0"/>
              <a:t>John Charles Fremont leads an expedition to explore the route to Oregon beyond the Mississippi River as far as South Pass in Wyoming. </a:t>
            </a:r>
          </a:p>
          <a:p>
            <a:r>
              <a:rPr lang="en-US" sz="1200" dirty="0"/>
              <a:t>	</a:t>
            </a:r>
          </a:p>
        </p:txBody>
      </p:sp>
      <p:sp>
        <p:nvSpPr>
          <p:cNvPr id="7" name="Rectangle 6"/>
          <p:cNvSpPr/>
          <p:nvPr/>
        </p:nvSpPr>
        <p:spPr>
          <a:xfrm>
            <a:off x="-6927" y="4648200"/>
            <a:ext cx="768927" cy="646331"/>
          </a:xfrm>
          <a:prstGeom prst="rect">
            <a:avLst/>
          </a:prstGeom>
        </p:spPr>
        <p:txBody>
          <a:bodyPr wrap="square">
            <a:spAutoFit/>
          </a:bodyPr>
          <a:lstStyle/>
          <a:p>
            <a:r>
              <a:rPr lang="en-US" b="1" dirty="0"/>
              <a:t>1843 </a:t>
            </a:r>
            <a:r>
              <a:rPr lang="en-US" dirty="0"/>
              <a:t>	</a:t>
            </a:r>
          </a:p>
        </p:txBody>
      </p:sp>
      <p:sp>
        <p:nvSpPr>
          <p:cNvPr id="10" name="Rectangle 9"/>
          <p:cNvSpPr/>
          <p:nvPr/>
        </p:nvSpPr>
        <p:spPr>
          <a:xfrm>
            <a:off x="762000" y="3760520"/>
            <a:ext cx="2556164" cy="3046988"/>
          </a:xfrm>
          <a:prstGeom prst="rect">
            <a:avLst/>
          </a:prstGeom>
        </p:spPr>
        <p:txBody>
          <a:bodyPr wrap="square">
            <a:spAutoFit/>
          </a:bodyPr>
          <a:lstStyle/>
          <a:p>
            <a:r>
              <a:rPr lang="en-US" sz="1200" dirty="0" smtClean="0"/>
              <a:t>U</a:t>
            </a:r>
            <a:r>
              <a:rPr lang="en-US" sz="1200" dirty="0"/>
              <a:t>. S. sends diplomatic representatives to Hawaii. </a:t>
            </a:r>
          </a:p>
          <a:p>
            <a:endParaRPr lang="en-US" sz="1200" dirty="0" smtClean="0"/>
          </a:p>
          <a:p>
            <a:r>
              <a:rPr lang="en-US" sz="1200" dirty="0" smtClean="0"/>
              <a:t>Settlers </a:t>
            </a:r>
            <a:r>
              <a:rPr lang="en-US" sz="1200" dirty="0"/>
              <a:t>begin great migration westward over the Oregon Trail to the Oregon Territory. </a:t>
            </a:r>
          </a:p>
          <a:p>
            <a:endParaRPr lang="en-US" sz="1200" dirty="0" smtClean="0"/>
          </a:p>
          <a:p>
            <a:r>
              <a:rPr lang="en-US" sz="1200" dirty="0" smtClean="0"/>
              <a:t>Mexican </a:t>
            </a:r>
            <a:r>
              <a:rPr lang="en-US" sz="1200" dirty="0"/>
              <a:t>President Santa Anna declares that U. S. annexation of Texas will mean war with Mexico. British and French intrigues to make Texas an independent buffer state against U. S. expansion arouse U. S. concern. Southerners push for the annexation of Texas. </a:t>
            </a:r>
          </a:p>
          <a:p>
            <a:r>
              <a:rPr lang="en-US" sz="1200" dirty="0"/>
              <a:t>	</a:t>
            </a:r>
          </a:p>
        </p:txBody>
      </p:sp>
      <p:sp>
        <p:nvSpPr>
          <p:cNvPr id="20" name="Rectangle 19"/>
          <p:cNvSpPr/>
          <p:nvPr/>
        </p:nvSpPr>
        <p:spPr>
          <a:xfrm>
            <a:off x="3338945" y="3802636"/>
            <a:ext cx="2777837" cy="2585323"/>
          </a:xfrm>
          <a:prstGeom prst="rect">
            <a:avLst/>
          </a:prstGeom>
        </p:spPr>
        <p:txBody>
          <a:bodyPr wrap="square">
            <a:spAutoFit/>
          </a:bodyPr>
          <a:lstStyle/>
          <a:p>
            <a:r>
              <a:rPr lang="en-US" sz="1200" dirty="0" smtClean="0"/>
              <a:t>Oliver </a:t>
            </a:r>
            <a:r>
              <a:rPr lang="en-US" sz="1200" dirty="0"/>
              <a:t>Wendell Holmes, physician, suggests that since puerperal fever (a disease associated with childbirth) is so contagious, doctors should be careful not to spread the disease from one patient to the next. He stresses that doctors should put on clean clothes and wash their hands before delivering a baby. </a:t>
            </a:r>
          </a:p>
          <a:p>
            <a:endParaRPr lang="en-US" dirty="0" smtClean="0"/>
          </a:p>
          <a:p>
            <a:r>
              <a:rPr lang="en-US" sz="1200" dirty="0" smtClean="0"/>
              <a:t>Congress </a:t>
            </a:r>
            <a:r>
              <a:rPr lang="en-US" sz="1200" dirty="0"/>
              <a:t>grants $30,000 for Morse to erect a 40-mile telegraph line between Baltimore and Washington, D. C. </a:t>
            </a:r>
          </a:p>
          <a:p>
            <a:r>
              <a:rPr lang="en-US" sz="1200" dirty="0"/>
              <a:t>	</a:t>
            </a:r>
          </a:p>
        </p:txBody>
      </p:sp>
      <p:sp>
        <p:nvSpPr>
          <p:cNvPr id="21" name="Rectangle 20"/>
          <p:cNvSpPr/>
          <p:nvPr/>
        </p:nvSpPr>
        <p:spPr>
          <a:xfrm>
            <a:off x="6096000" y="3760520"/>
            <a:ext cx="3048000" cy="2492990"/>
          </a:xfrm>
          <a:prstGeom prst="rect">
            <a:avLst/>
          </a:prstGeom>
        </p:spPr>
        <p:txBody>
          <a:bodyPr wrap="square">
            <a:spAutoFit/>
          </a:bodyPr>
          <a:lstStyle/>
          <a:p>
            <a:r>
              <a:rPr lang="en-US" sz="1200" dirty="0" smtClean="0"/>
              <a:t>Soap </a:t>
            </a:r>
            <a:r>
              <a:rPr lang="en-US" sz="1200" dirty="0"/>
              <a:t>powder, “Babbitt’s Best Soap,” is introduced by Benjamin T. Babbitt. </a:t>
            </a:r>
          </a:p>
          <a:p>
            <a:endParaRPr lang="en-US" sz="1200" dirty="0" smtClean="0"/>
          </a:p>
          <a:p>
            <a:r>
              <a:rPr lang="en-US" sz="1200" dirty="0" smtClean="0"/>
              <a:t>Fremont’s </a:t>
            </a:r>
            <a:r>
              <a:rPr lang="en-US" sz="1200" dirty="0"/>
              <a:t>second expedition surveys the route to Oregon and he maps and names the Great Basin, the independent system of lakes and rivers divided from the ocean by the mountains. </a:t>
            </a:r>
          </a:p>
          <a:p>
            <a:endParaRPr lang="en-US" sz="1200" dirty="0" smtClean="0"/>
          </a:p>
          <a:p>
            <a:r>
              <a:rPr lang="en-US" sz="1200" dirty="0" smtClean="0"/>
              <a:t>The </a:t>
            </a:r>
            <a:r>
              <a:rPr lang="en-US" sz="1200" dirty="0"/>
              <a:t>word “millionaire” is used by newspapers for the first time in reporting the death of Pierre Lorillard, banker and tobacco grower.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600200"/>
            <a:ext cx="762000" cy="646331"/>
          </a:xfrm>
          <a:prstGeom prst="rect">
            <a:avLst/>
          </a:prstGeom>
        </p:spPr>
        <p:txBody>
          <a:bodyPr wrap="square">
            <a:spAutoFit/>
          </a:bodyPr>
          <a:lstStyle/>
          <a:p>
            <a:r>
              <a:rPr lang="en-US" b="1" dirty="0"/>
              <a:t>1844 </a:t>
            </a:r>
            <a:r>
              <a:rPr lang="en-US" dirty="0"/>
              <a:t>	</a:t>
            </a:r>
          </a:p>
        </p:txBody>
      </p:sp>
      <p:sp>
        <p:nvSpPr>
          <p:cNvPr id="3" name="Rectangle 2"/>
          <p:cNvSpPr/>
          <p:nvPr/>
        </p:nvSpPr>
        <p:spPr>
          <a:xfrm>
            <a:off x="762000" y="609600"/>
            <a:ext cx="2590800" cy="2954655"/>
          </a:xfrm>
          <a:prstGeom prst="rect">
            <a:avLst/>
          </a:prstGeom>
        </p:spPr>
        <p:txBody>
          <a:bodyPr wrap="square">
            <a:spAutoFit/>
          </a:bodyPr>
          <a:lstStyle/>
          <a:p>
            <a:r>
              <a:rPr lang="en-US" sz="1200" dirty="0" smtClean="0"/>
              <a:t>Secretary </a:t>
            </a:r>
            <a:r>
              <a:rPr lang="en-US" sz="1200" dirty="0"/>
              <a:t>of State John C. Calhoun negotiates treaty of annexation with Texas government </a:t>
            </a:r>
          </a:p>
          <a:p>
            <a:endParaRPr lang="en-US" sz="1200" dirty="0" smtClean="0"/>
          </a:p>
          <a:p>
            <a:r>
              <a:rPr lang="en-US" sz="1200" dirty="0" smtClean="0"/>
              <a:t>Britain </a:t>
            </a:r>
            <a:r>
              <a:rPr lang="en-US" sz="1200" dirty="0"/>
              <a:t>and U. S. argue about Oregon boundary, which was unofficially set at latitude 54° 40' N by U. S. settlers </a:t>
            </a:r>
          </a:p>
          <a:p>
            <a:endParaRPr lang="en-US" sz="1200" dirty="0" smtClean="0"/>
          </a:p>
          <a:p>
            <a:r>
              <a:rPr lang="en-US" sz="1200" dirty="0" smtClean="0"/>
              <a:t>James </a:t>
            </a:r>
            <a:r>
              <a:rPr lang="en-US" sz="1200" dirty="0"/>
              <a:t>K. Polk (Democrat) is elected President; George M. Dallas (Democrat) is elected Vice President. </a:t>
            </a:r>
          </a:p>
          <a:p>
            <a:endParaRPr lang="en-US" sz="1200" dirty="0" smtClean="0"/>
          </a:p>
          <a:p>
            <a:r>
              <a:rPr lang="en-US" sz="1200" dirty="0" smtClean="0"/>
              <a:t>U</a:t>
            </a:r>
            <a:r>
              <a:rPr lang="en-US" sz="1200" dirty="0"/>
              <a:t>. S. and China sign treaty of peace, friendship, and commerce. </a:t>
            </a:r>
          </a:p>
          <a:p>
            <a:r>
              <a:rPr lang="en-US" dirty="0"/>
              <a:t>	</a:t>
            </a:r>
          </a:p>
        </p:txBody>
      </p:sp>
      <p:sp>
        <p:nvSpPr>
          <p:cNvPr id="4" name="Rectangle 3"/>
          <p:cNvSpPr/>
          <p:nvPr/>
        </p:nvSpPr>
        <p:spPr>
          <a:xfrm>
            <a:off x="3352800" y="598806"/>
            <a:ext cx="2743200" cy="1569660"/>
          </a:xfrm>
          <a:prstGeom prst="rect">
            <a:avLst/>
          </a:prstGeom>
        </p:spPr>
        <p:txBody>
          <a:bodyPr wrap="square">
            <a:spAutoFit/>
          </a:bodyPr>
          <a:lstStyle/>
          <a:p>
            <a:endParaRPr lang="en-US" dirty="0"/>
          </a:p>
          <a:p>
            <a:r>
              <a:rPr lang="en-US" sz="1200" dirty="0"/>
              <a:t>Morse sends the first telegraph message, “What hath God wrought!” from Washington, D. C. to Baltimore. </a:t>
            </a:r>
          </a:p>
          <a:p>
            <a:endParaRPr lang="en-US" sz="1200" dirty="0" smtClean="0"/>
          </a:p>
          <a:p>
            <a:r>
              <a:rPr lang="en-US" sz="1200" dirty="0" smtClean="0"/>
              <a:t>Iron </a:t>
            </a:r>
            <a:r>
              <a:rPr lang="en-US" sz="1200" dirty="0"/>
              <a:t>is used for railroad tracks. </a:t>
            </a:r>
          </a:p>
          <a:p>
            <a:r>
              <a:rPr lang="en-US" dirty="0"/>
              <a:t>	</a:t>
            </a:r>
          </a:p>
        </p:txBody>
      </p:sp>
      <p:sp>
        <p:nvSpPr>
          <p:cNvPr id="6" name="Rectangle 5"/>
          <p:cNvSpPr/>
          <p:nvPr/>
        </p:nvSpPr>
        <p:spPr>
          <a:xfrm>
            <a:off x="6096000" y="931416"/>
            <a:ext cx="3048000" cy="1107996"/>
          </a:xfrm>
          <a:prstGeom prst="rect">
            <a:avLst/>
          </a:prstGeom>
        </p:spPr>
        <p:txBody>
          <a:bodyPr wrap="square">
            <a:spAutoFit/>
          </a:bodyPr>
          <a:lstStyle/>
          <a:p>
            <a:r>
              <a:rPr lang="en-US" sz="1200" dirty="0" smtClean="0"/>
              <a:t>First </a:t>
            </a:r>
            <a:r>
              <a:rPr lang="en-US" sz="1200" dirty="0"/>
              <a:t>private bath in an American hotel is installed in the New York Hotel, and the first bridal suite is available at the Irving House in New York City. </a:t>
            </a:r>
          </a:p>
          <a:p>
            <a:r>
              <a:rPr lang="en-US" dirty="0"/>
              <a:t>	</a:t>
            </a:r>
          </a:p>
        </p:txBody>
      </p:sp>
      <p:sp>
        <p:nvSpPr>
          <p:cNvPr id="7" name="Rectangle 6"/>
          <p:cNvSpPr/>
          <p:nvPr/>
        </p:nvSpPr>
        <p:spPr>
          <a:xfrm>
            <a:off x="0" y="4285565"/>
            <a:ext cx="762000" cy="646331"/>
          </a:xfrm>
          <a:prstGeom prst="rect">
            <a:avLst/>
          </a:prstGeom>
        </p:spPr>
        <p:txBody>
          <a:bodyPr wrap="square">
            <a:spAutoFit/>
          </a:bodyPr>
          <a:lstStyle/>
          <a:p>
            <a:r>
              <a:rPr lang="en-US" b="1" dirty="0"/>
              <a:t>1845 </a:t>
            </a:r>
            <a:r>
              <a:rPr lang="en-US" dirty="0"/>
              <a:t>	</a:t>
            </a:r>
          </a:p>
        </p:txBody>
      </p:sp>
      <p:sp>
        <p:nvSpPr>
          <p:cNvPr id="10" name="Rectangle 9"/>
          <p:cNvSpPr/>
          <p:nvPr/>
        </p:nvSpPr>
        <p:spPr>
          <a:xfrm>
            <a:off x="762000" y="3429000"/>
            <a:ext cx="2590800" cy="3877985"/>
          </a:xfrm>
          <a:prstGeom prst="rect">
            <a:avLst/>
          </a:prstGeom>
        </p:spPr>
        <p:txBody>
          <a:bodyPr wrap="square">
            <a:spAutoFit/>
          </a:bodyPr>
          <a:lstStyle/>
          <a:p>
            <a:r>
              <a:rPr lang="en-US" sz="1200" dirty="0" smtClean="0"/>
              <a:t>Florida </a:t>
            </a:r>
            <a:r>
              <a:rPr lang="en-US" sz="1200" dirty="0"/>
              <a:t>becomes 27th </a:t>
            </a:r>
            <a:r>
              <a:rPr lang="en-US" sz="1200" dirty="0" smtClean="0"/>
              <a:t>state</a:t>
            </a:r>
            <a:endParaRPr lang="en-US" sz="1200" dirty="0"/>
          </a:p>
          <a:p>
            <a:endParaRPr lang="en-US" sz="1200" dirty="0" smtClean="0"/>
          </a:p>
          <a:p>
            <a:r>
              <a:rPr lang="en-US" sz="1200" dirty="0" smtClean="0"/>
              <a:t>Texas </a:t>
            </a:r>
            <a:r>
              <a:rPr lang="en-US" sz="1200" dirty="0"/>
              <a:t>accepts annexation to the U. S. and becomes the 28th state. </a:t>
            </a:r>
          </a:p>
          <a:p>
            <a:endParaRPr lang="en-US" sz="1200" dirty="0" smtClean="0"/>
          </a:p>
          <a:p>
            <a:r>
              <a:rPr lang="en-US" sz="1200" dirty="0" smtClean="0"/>
              <a:t>U</a:t>
            </a:r>
            <a:r>
              <a:rPr lang="en-US" sz="1200" dirty="0"/>
              <a:t>. S. envoy is sent to Mexico to settle Texas boundary and to negotiate the purchase of New </a:t>
            </a:r>
            <a:r>
              <a:rPr lang="en-US" sz="1200" dirty="0" smtClean="0"/>
              <a:t>Mexico </a:t>
            </a:r>
            <a:r>
              <a:rPr lang="en-US" sz="1200" dirty="0"/>
              <a:t>and California. Mexico refuses to see him and begins military operations to stop U. S. annexation of Texas. </a:t>
            </a:r>
          </a:p>
          <a:p>
            <a:endParaRPr lang="en-US" dirty="0" smtClean="0"/>
          </a:p>
          <a:p>
            <a:r>
              <a:rPr lang="en-US" sz="1200" dirty="0" smtClean="0"/>
              <a:t>Congress </a:t>
            </a:r>
            <a:r>
              <a:rPr lang="en-US" sz="1200" dirty="0"/>
              <a:t>puts presidential election day in the first week in November, after harvest but while roads are still passable. </a:t>
            </a:r>
          </a:p>
          <a:p>
            <a:r>
              <a:rPr lang="en-US" sz="1200" dirty="0"/>
              <a:t>	</a:t>
            </a:r>
          </a:p>
          <a:p>
            <a:endParaRPr lang="en-US" dirty="0"/>
          </a:p>
          <a:p>
            <a:r>
              <a:rPr lang="en-US" dirty="0"/>
              <a:t>	</a:t>
            </a:r>
          </a:p>
        </p:txBody>
      </p:sp>
      <p:sp>
        <p:nvSpPr>
          <p:cNvPr id="20" name="Rectangle 19"/>
          <p:cNvSpPr/>
          <p:nvPr/>
        </p:nvSpPr>
        <p:spPr>
          <a:xfrm>
            <a:off x="3359727" y="3429000"/>
            <a:ext cx="2736273" cy="3416320"/>
          </a:xfrm>
          <a:prstGeom prst="rect">
            <a:avLst/>
          </a:prstGeom>
        </p:spPr>
        <p:txBody>
          <a:bodyPr wrap="square">
            <a:spAutoFit/>
          </a:bodyPr>
          <a:lstStyle/>
          <a:p>
            <a:r>
              <a:rPr lang="en-US" sz="1200" dirty="0" smtClean="0"/>
              <a:t>Horace </a:t>
            </a:r>
            <a:r>
              <a:rPr lang="en-US" sz="1200" dirty="0"/>
              <a:t>Wells fails in a public attempt to remove a tooth painlessly from a patient anesthetized with nitrous oxide (laughing gas). Although earlier private attempts were successful, this public demonstration failed </a:t>
            </a:r>
          </a:p>
          <a:p>
            <a:r>
              <a:rPr lang="en-US" sz="1200" dirty="0"/>
              <a:t>because Wells began the operation before the patient was completely anesthetized. </a:t>
            </a:r>
          </a:p>
          <a:p>
            <a:endParaRPr lang="en-US" sz="1200" dirty="0" smtClean="0"/>
          </a:p>
          <a:p>
            <a:r>
              <a:rPr lang="en-US" sz="1200" dirty="0" smtClean="0"/>
              <a:t>Alfred </a:t>
            </a:r>
            <a:r>
              <a:rPr lang="en-US" sz="1200" dirty="0"/>
              <a:t>Beach establishes </a:t>
            </a:r>
            <a:r>
              <a:rPr lang="en-US" sz="1200" i="1" dirty="0"/>
              <a:t>Scientific American </a:t>
            </a:r>
            <a:r>
              <a:rPr lang="en-US" sz="1200" dirty="0"/>
              <a:t>magazine. </a:t>
            </a:r>
          </a:p>
          <a:p>
            <a:endParaRPr lang="en-US" sz="1200" dirty="0" smtClean="0"/>
          </a:p>
          <a:p>
            <a:r>
              <a:rPr lang="en-US" sz="1200" dirty="0" smtClean="0"/>
              <a:t>Erastus </a:t>
            </a:r>
            <a:r>
              <a:rPr lang="en-US" sz="1200" dirty="0"/>
              <a:t>Bigelow builds power looms for weaving carpets and tapestries. </a:t>
            </a:r>
          </a:p>
          <a:p>
            <a:r>
              <a:rPr lang="en-US" sz="1200" dirty="0"/>
              <a:t>	</a:t>
            </a:r>
          </a:p>
          <a:p>
            <a:endParaRPr lang="en-US" sz="1200" dirty="0"/>
          </a:p>
          <a:p>
            <a:r>
              <a:rPr lang="en-US" sz="1200" dirty="0"/>
              <a:t>	</a:t>
            </a:r>
          </a:p>
        </p:txBody>
      </p:sp>
      <p:sp>
        <p:nvSpPr>
          <p:cNvPr id="21" name="Rectangle 20"/>
          <p:cNvSpPr/>
          <p:nvPr/>
        </p:nvSpPr>
        <p:spPr>
          <a:xfrm>
            <a:off x="6061364" y="3415145"/>
            <a:ext cx="3082636" cy="3416320"/>
          </a:xfrm>
          <a:prstGeom prst="rect">
            <a:avLst/>
          </a:prstGeom>
        </p:spPr>
        <p:txBody>
          <a:bodyPr wrap="square">
            <a:spAutoFit/>
          </a:bodyPr>
          <a:lstStyle/>
          <a:p>
            <a:r>
              <a:rPr lang="en-US" sz="1200" dirty="0" smtClean="0"/>
              <a:t>Margaret </a:t>
            </a:r>
            <a:r>
              <a:rPr lang="en-US" sz="1200" dirty="0"/>
              <a:t>Fuller publishes the feminist work </a:t>
            </a:r>
            <a:r>
              <a:rPr lang="en-US" sz="1200" i="1" dirty="0"/>
              <a:t>Woman in the Nineteenth Century</a:t>
            </a:r>
            <a:r>
              <a:rPr lang="en-US" sz="1200" dirty="0"/>
              <a:t>. </a:t>
            </a:r>
          </a:p>
          <a:p>
            <a:endParaRPr lang="en-US" sz="1200" dirty="0" smtClean="0"/>
          </a:p>
          <a:p>
            <a:r>
              <a:rPr lang="en-US" sz="1200" dirty="0" smtClean="0"/>
              <a:t> </a:t>
            </a:r>
            <a:r>
              <a:rPr lang="en-US" sz="1200" dirty="0"/>
              <a:t>One of the earliest labor organizations, the Industrial Congress of the United States, is organized in New York City. </a:t>
            </a:r>
          </a:p>
          <a:p>
            <a:endParaRPr lang="en-US" sz="1200" dirty="0"/>
          </a:p>
          <a:p>
            <a:r>
              <a:rPr lang="en-US" sz="1200" dirty="0"/>
              <a:t>First formal rules for baseball are written by Alexander Joy Cartwright. </a:t>
            </a:r>
          </a:p>
          <a:p>
            <a:endParaRPr lang="en-US" sz="1200" dirty="0" smtClean="0"/>
          </a:p>
          <a:p>
            <a:r>
              <a:rPr lang="en-US" sz="1200" dirty="0" smtClean="0"/>
              <a:t>First </a:t>
            </a:r>
            <a:r>
              <a:rPr lang="en-US" sz="1200" dirty="0"/>
              <a:t>written examinations begin in elementary schools in Boston. </a:t>
            </a:r>
          </a:p>
          <a:p>
            <a:endParaRPr lang="en-US" sz="1200" dirty="0" smtClean="0"/>
          </a:p>
          <a:p>
            <a:r>
              <a:rPr lang="en-US" sz="1200" dirty="0" smtClean="0"/>
              <a:t>U</a:t>
            </a:r>
            <a:r>
              <a:rPr lang="en-US" sz="1200" dirty="0"/>
              <a:t>. S. Naval Academy (“Naval School”) opens at Annapolis, Md. </a:t>
            </a:r>
          </a:p>
          <a:p>
            <a:r>
              <a:rPr lang="en-US" dirty="0"/>
              <a:t>	</a:t>
            </a:r>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876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2045961"/>
            <a:ext cx="762000" cy="646331"/>
          </a:xfrm>
          <a:prstGeom prst="rect">
            <a:avLst/>
          </a:prstGeom>
        </p:spPr>
        <p:txBody>
          <a:bodyPr wrap="square">
            <a:spAutoFit/>
          </a:bodyPr>
          <a:lstStyle/>
          <a:p>
            <a:r>
              <a:rPr lang="en-US" b="1" dirty="0"/>
              <a:t>1846 </a:t>
            </a:r>
            <a:r>
              <a:rPr lang="en-US" dirty="0"/>
              <a:t>	</a:t>
            </a:r>
          </a:p>
        </p:txBody>
      </p:sp>
      <p:sp>
        <p:nvSpPr>
          <p:cNvPr id="3" name="Rectangle 2"/>
          <p:cNvSpPr/>
          <p:nvPr/>
        </p:nvSpPr>
        <p:spPr>
          <a:xfrm>
            <a:off x="762000" y="612753"/>
            <a:ext cx="2590800" cy="4616648"/>
          </a:xfrm>
          <a:prstGeom prst="rect">
            <a:avLst/>
          </a:prstGeom>
        </p:spPr>
        <p:txBody>
          <a:bodyPr wrap="square">
            <a:spAutoFit/>
          </a:bodyPr>
          <a:lstStyle/>
          <a:p>
            <a:r>
              <a:rPr lang="en-US" sz="1200" b="1" dirty="0" smtClean="0"/>
              <a:t>Mexican </a:t>
            </a:r>
            <a:r>
              <a:rPr lang="en-US" sz="1200" b="1" dirty="0"/>
              <a:t>War </a:t>
            </a:r>
            <a:r>
              <a:rPr lang="en-US" sz="1200" dirty="0"/>
              <a:t>begins. U. s&gt; forces under General Zachary Taylor defeat the Mexicans at Palo Alto and Resaca de la Palma and capture Monterrey (Mexico). U. S. naval force occupies Monterey (California) and San Francisco. </a:t>
            </a:r>
          </a:p>
          <a:p>
            <a:endParaRPr lang="en-US" sz="1200" dirty="0" smtClean="0"/>
          </a:p>
          <a:p>
            <a:r>
              <a:rPr lang="en-US" sz="1200" dirty="0" smtClean="0"/>
              <a:t>Michigan </a:t>
            </a:r>
            <a:r>
              <a:rPr lang="en-US" sz="1200" dirty="0"/>
              <a:t>becomes first state to enact law abolishing capital punishment. </a:t>
            </a:r>
          </a:p>
          <a:p>
            <a:endParaRPr lang="en-US" sz="1200" dirty="0" smtClean="0"/>
          </a:p>
          <a:p>
            <a:r>
              <a:rPr lang="en-US" sz="1200" dirty="0" smtClean="0"/>
              <a:t>Oregon </a:t>
            </a:r>
            <a:r>
              <a:rPr lang="en-US" sz="1200" dirty="0"/>
              <a:t>boundary is established at latitude 49° N. </a:t>
            </a:r>
          </a:p>
          <a:p>
            <a:endParaRPr lang="en-US" sz="1200" dirty="0" smtClean="0"/>
          </a:p>
          <a:p>
            <a:r>
              <a:rPr lang="en-US" sz="1200" dirty="0" smtClean="0"/>
              <a:t>Congress </a:t>
            </a:r>
            <a:r>
              <a:rPr lang="en-US" sz="1200" dirty="0"/>
              <a:t>fails to enact the </a:t>
            </a:r>
            <a:r>
              <a:rPr lang="en-US" sz="1200" b="1" dirty="0"/>
              <a:t>Wilmot Proviso </a:t>
            </a:r>
            <a:r>
              <a:rPr lang="en-US" sz="1200" dirty="0"/>
              <a:t>which bans slavery from any territory acquired from Mexico. </a:t>
            </a:r>
          </a:p>
          <a:p>
            <a:endParaRPr lang="en-US" sz="1200" dirty="0" smtClean="0"/>
          </a:p>
          <a:p>
            <a:r>
              <a:rPr lang="en-US" sz="1200" dirty="0" smtClean="0"/>
              <a:t>U</a:t>
            </a:r>
            <a:r>
              <a:rPr lang="en-US" sz="1200" dirty="0"/>
              <a:t>. S. and New Granada sign commercial treaty giving U. S. right of way across the Isthmus of Panama. </a:t>
            </a:r>
          </a:p>
          <a:p>
            <a:endParaRPr lang="en-US" sz="1200" dirty="0" smtClean="0"/>
          </a:p>
          <a:p>
            <a:r>
              <a:rPr lang="en-US" sz="1200" dirty="0" smtClean="0"/>
              <a:t>Iowa </a:t>
            </a:r>
            <a:r>
              <a:rPr lang="en-US" sz="1200" dirty="0"/>
              <a:t>becomes 29th state. </a:t>
            </a:r>
          </a:p>
          <a:p>
            <a:r>
              <a:rPr lang="en-US" dirty="0"/>
              <a:t>	</a:t>
            </a:r>
          </a:p>
        </p:txBody>
      </p:sp>
      <p:sp>
        <p:nvSpPr>
          <p:cNvPr id="4" name="Rectangle 3"/>
          <p:cNvSpPr/>
          <p:nvPr/>
        </p:nvSpPr>
        <p:spPr>
          <a:xfrm>
            <a:off x="3332018" y="1214964"/>
            <a:ext cx="2763982" cy="1754326"/>
          </a:xfrm>
          <a:prstGeom prst="rect">
            <a:avLst/>
          </a:prstGeom>
        </p:spPr>
        <p:txBody>
          <a:bodyPr wrap="square">
            <a:spAutoFit/>
          </a:bodyPr>
          <a:lstStyle/>
          <a:p>
            <a:r>
              <a:rPr lang="en-US" sz="1200" dirty="0" smtClean="0"/>
              <a:t>William </a:t>
            </a:r>
            <a:r>
              <a:rPr lang="en-US" sz="1200" dirty="0"/>
              <a:t>T. G. Morton publicly demonstrates the effectiveness of ether as an anesthetic. John C. Warren, New England’s leading surgeon, performs the operation. </a:t>
            </a:r>
          </a:p>
          <a:p>
            <a:endParaRPr lang="en-US" sz="1200" dirty="0" smtClean="0"/>
          </a:p>
          <a:p>
            <a:r>
              <a:rPr lang="en-US" sz="1200" dirty="0" smtClean="0"/>
              <a:t> </a:t>
            </a:r>
            <a:r>
              <a:rPr lang="en-US" sz="1200" dirty="0"/>
              <a:t>Elias Howe patents a lock-stitch sewing machine </a:t>
            </a:r>
          </a:p>
          <a:p>
            <a:r>
              <a:rPr lang="en-US" sz="1200" dirty="0"/>
              <a:t>	</a:t>
            </a:r>
          </a:p>
        </p:txBody>
      </p:sp>
      <p:sp>
        <p:nvSpPr>
          <p:cNvPr id="6" name="Rectangle 5"/>
          <p:cNvSpPr/>
          <p:nvPr/>
        </p:nvSpPr>
        <p:spPr>
          <a:xfrm>
            <a:off x="6096000" y="768688"/>
            <a:ext cx="3048000" cy="2769989"/>
          </a:xfrm>
          <a:prstGeom prst="rect">
            <a:avLst/>
          </a:prstGeom>
        </p:spPr>
        <p:txBody>
          <a:bodyPr wrap="square">
            <a:spAutoFit/>
          </a:bodyPr>
          <a:lstStyle/>
          <a:p>
            <a:r>
              <a:rPr lang="en-US" sz="1200" dirty="0" smtClean="0">
                <a:solidFill>
                  <a:srgbClr val="000000"/>
                </a:solidFill>
                <a:latin typeface="Times New Roman"/>
              </a:rPr>
              <a:t>Herman </a:t>
            </a:r>
            <a:r>
              <a:rPr lang="en-US" sz="1200" dirty="0">
                <a:solidFill>
                  <a:srgbClr val="000000"/>
                </a:solidFill>
                <a:latin typeface="Times New Roman"/>
              </a:rPr>
              <a:t>Melville publishes his first novel, </a:t>
            </a:r>
            <a:r>
              <a:rPr lang="en-US" sz="1200" i="1" dirty="0" err="1">
                <a:solidFill>
                  <a:srgbClr val="000000"/>
                </a:solidFill>
                <a:latin typeface="Times New Roman"/>
              </a:rPr>
              <a:t>Typee</a:t>
            </a:r>
            <a:r>
              <a:rPr lang="en-US" sz="1200" dirty="0">
                <a:solidFill>
                  <a:srgbClr val="000000"/>
                </a:solidFill>
                <a:latin typeface="Times New Roman"/>
              </a:rPr>
              <a:t>, dealing with his life among a primitive Polynesian tribe. </a:t>
            </a:r>
          </a:p>
          <a:p>
            <a:endParaRPr lang="en-US" sz="1200" dirty="0" smtClean="0">
              <a:solidFill>
                <a:srgbClr val="000000"/>
              </a:solidFill>
              <a:latin typeface="Times New Roman"/>
            </a:endParaRPr>
          </a:p>
          <a:p>
            <a:r>
              <a:rPr lang="en-US" sz="1200" dirty="0" smtClean="0">
                <a:solidFill>
                  <a:srgbClr val="000000"/>
                </a:solidFill>
                <a:latin typeface="Times New Roman"/>
              </a:rPr>
              <a:t>First </a:t>
            </a:r>
            <a:r>
              <a:rPr lang="en-US" sz="1200" dirty="0">
                <a:solidFill>
                  <a:srgbClr val="000000"/>
                </a:solidFill>
                <a:latin typeface="Times New Roman"/>
              </a:rPr>
              <a:t>recorded baseball games is played at Elysian Field in Hoboken, N. J., between the New York Nine and the Knickerbockers. The New York Nine win, 23-1. </a:t>
            </a:r>
          </a:p>
          <a:p>
            <a:endParaRPr lang="en-US" sz="1200" dirty="0" smtClean="0">
              <a:solidFill>
                <a:srgbClr val="000000"/>
              </a:solidFill>
              <a:latin typeface="Times New Roman"/>
            </a:endParaRPr>
          </a:p>
          <a:p>
            <a:r>
              <a:rPr lang="en-US" sz="1200" dirty="0" smtClean="0">
                <a:solidFill>
                  <a:srgbClr val="000000"/>
                </a:solidFill>
                <a:latin typeface="Times New Roman"/>
              </a:rPr>
              <a:t>Smithsonian </a:t>
            </a:r>
            <a:r>
              <a:rPr lang="en-US" sz="1200" dirty="0">
                <a:solidFill>
                  <a:srgbClr val="000000"/>
                </a:solidFill>
                <a:latin typeface="Times New Roman"/>
              </a:rPr>
              <a:t>Institution for scientific research is established by Congress with £1,000,000 left by the will of James Smithson, and English chemist. </a:t>
            </a:r>
          </a:p>
          <a:p>
            <a:r>
              <a:rPr lang="en-US" dirty="0">
                <a:solidFill>
                  <a:srgbClr val="000000"/>
                </a:solidFill>
                <a:latin typeface="Times New Roman"/>
              </a:rPr>
              <a:t>	</a:t>
            </a:r>
          </a:p>
        </p:txBody>
      </p:sp>
      <p:sp>
        <p:nvSpPr>
          <p:cNvPr id="7" name="Rectangle 6"/>
          <p:cNvSpPr/>
          <p:nvPr/>
        </p:nvSpPr>
        <p:spPr>
          <a:xfrm>
            <a:off x="0" y="5638800"/>
            <a:ext cx="762000" cy="646331"/>
          </a:xfrm>
          <a:prstGeom prst="rect">
            <a:avLst/>
          </a:prstGeom>
        </p:spPr>
        <p:txBody>
          <a:bodyPr wrap="square">
            <a:spAutoFit/>
          </a:bodyPr>
          <a:lstStyle/>
          <a:p>
            <a:r>
              <a:rPr lang="en-US" b="1" dirty="0"/>
              <a:t>1847 </a:t>
            </a:r>
            <a:r>
              <a:rPr lang="en-US" dirty="0"/>
              <a:t>	</a:t>
            </a:r>
          </a:p>
        </p:txBody>
      </p:sp>
      <p:sp>
        <p:nvSpPr>
          <p:cNvPr id="10" name="Rectangle 9"/>
          <p:cNvSpPr/>
          <p:nvPr/>
        </p:nvSpPr>
        <p:spPr>
          <a:xfrm>
            <a:off x="727364" y="4953000"/>
            <a:ext cx="2604654" cy="1869743"/>
          </a:xfrm>
          <a:prstGeom prst="rect">
            <a:avLst/>
          </a:prstGeom>
        </p:spPr>
        <p:txBody>
          <a:bodyPr wrap="square">
            <a:spAutoFit/>
          </a:bodyPr>
          <a:lstStyle/>
          <a:p>
            <a:r>
              <a:rPr lang="en-US" sz="1050" dirty="0" smtClean="0"/>
              <a:t>U</a:t>
            </a:r>
            <a:r>
              <a:rPr lang="en-US" sz="1050" dirty="0"/>
              <a:t>. S. forces under General Taylor defeat the Mexicans under General Santa Anna at Buena Vista. U. S. forces under General Winfield Scott capture Veracruz, defeat the Mexicans at Cerro Gordo, Churubusco, Molino del Rey, and Chapultepec, and enter Mexico City. Peace negotiations with Mexico begin. </a:t>
            </a:r>
          </a:p>
          <a:p>
            <a:endParaRPr lang="en-US" sz="1050" dirty="0" smtClean="0"/>
          </a:p>
          <a:p>
            <a:r>
              <a:rPr lang="en-US" sz="1050" dirty="0" smtClean="0"/>
              <a:t>All </a:t>
            </a:r>
            <a:r>
              <a:rPr lang="en-US" sz="1050" dirty="0"/>
              <a:t>of California comes under U. S. control. </a:t>
            </a:r>
          </a:p>
          <a:p>
            <a:r>
              <a:rPr lang="en-US" sz="1050" dirty="0"/>
              <a:t>	</a:t>
            </a:r>
          </a:p>
        </p:txBody>
      </p:sp>
      <p:sp>
        <p:nvSpPr>
          <p:cNvPr id="20" name="Rectangle 19"/>
          <p:cNvSpPr/>
          <p:nvPr/>
        </p:nvSpPr>
        <p:spPr>
          <a:xfrm>
            <a:off x="3380509" y="4869873"/>
            <a:ext cx="2667000" cy="2192908"/>
          </a:xfrm>
          <a:prstGeom prst="rect">
            <a:avLst/>
          </a:prstGeom>
        </p:spPr>
        <p:txBody>
          <a:bodyPr wrap="square">
            <a:spAutoFit/>
          </a:bodyPr>
          <a:lstStyle/>
          <a:p>
            <a:r>
              <a:rPr lang="en-US" sz="1050" dirty="0" smtClean="0"/>
              <a:t>Joseph </a:t>
            </a:r>
            <a:r>
              <a:rPr lang="en-US" sz="1050" dirty="0"/>
              <a:t>Leidy, Pennsylvania paleontologist, suggests the environment effects changes (evolution) within a species. </a:t>
            </a:r>
          </a:p>
          <a:p>
            <a:endParaRPr lang="en-US" sz="1050" dirty="0" smtClean="0"/>
          </a:p>
          <a:p>
            <a:r>
              <a:rPr lang="en-US" sz="1050" dirty="0" smtClean="0"/>
              <a:t>American </a:t>
            </a:r>
            <a:r>
              <a:rPr lang="en-US" sz="1050" dirty="0"/>
              <a:t>Medical Association is established in Philadelphia. </a:t>
            </a:r>
          </a:p>
          <a:p>
            <a:endParaRPr lang="en-US" sz="1050" dirty="0" smtClean="0"/>
          </a:p>
          <a:p>
            <a:r>
              <a:rPr lang="en-US" sz="1050" dirty="0" smtClean="0"/>
              <a:t>Richard </a:t>
            </a:r>
            <a:r>
              <a:rPr lang="en-US" sz="1050" dirty="0"/>
              <a:t>M Hoe develops rotary and web printing presses. </a:t>
            </a:r>
          </a:p>
          <a:p>
            <a:endParaRPr lang="en-US" sz="1050" dirty="0" smtClean="0"/>
          </a:p>
          <a:p>
            <a:r>
              <a:rPr lang="en-US" sz="1050" dirty="0" smtClean="0"/>
              <a:t>Samuel </a:t>
            </a:r>
            <a:r>
              <a:rPr lang="en-US" sz="1050" dirty="0"/>
              <a:t>Kier sells bottled petroleum as a medicine. </a:t>
            </a:r>
          </a:p>
          <a:p>
            <a:r>
              <a:rPr lang="en-US" sz="1050" dirty="0"/>
              <a:t>	</a:t>
            </a:r>
          </a:p>
        </p:txBody>
      </p:sp>
      <p:sp>
        <p:nvSpPr>
          <p:cNvPr id="21" name="Rectangle 20"/>
          <p:cNvSpPr/>
          <p:nvPr/>
        </p:nvSpPr>
        <p:spPr>
          <a:xfrm>
            <a:off x="6096000" y="4953000"/>
            <a:ext cx="3048000" cy="1477328"/>
          </a:xfrm>
          <a:prstGeom prst="rect">
            <a:avLst/>
          </a:prstGeom>
        </p:spPr>
        <p:txBody>
          <a:bodyPr wrap="square">
            <a:spAutoFit/>
          </a:bodyPr>
          <a:lstStyle/>
          <a:p>
            <a:endParaRPr lang="en-US" dirty="0"/>
          </a:p>
          <a:p>
            <a:r>
              <a:rPr lang="en-US" sz="1200" dirty="0"/>
              <a:t>Adhesive postage stamps are first used. </a:t>
            </a:r>
          </a:p>
          <a:p>
            <a:endParaRPr lang="en-US" sz="1200" dirty="0" smtClean="0"/>
          </a:p>
          <a:p>
            <a:r>
              <a:rPr lang="en-US" sz="1200" dirty="0" smtClean="0"/>
              <a:t>Irish </a:t>
            </a:r>
            <a:r>
              <a:rPr lang="en-US" sz="1200" dirty="0"/>
              <a:t>immigration reaches 105,000 (3 times that of the previous year) because of the potato famine in Ireland.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038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524000"/>
            <a:ext cx="762000" cy="646331"/>
          </a:xfrm>
          <a:prstGeom prst="rect">
            <a:avLst/>
          </a:prstGeom>
        </p:spPr>
        <p:txBody>
          <a:bodyPr wrap="square">
            <a:spAutoFit/>
          </a:bodyPr>
          <a:lstStyle/>
          <a:p>
            <a:r>
              <a:rPr lang="en-US" b="1" dirty="0"/>
              <a:t>1848 </a:t>
            </a:r>
            <a:r>
              <a:rPr lang="en-US" dirty="0"/>
              <a:t>	</a:t>
            </a:r>
          </a:p>
        </p:txBody>
      </p:sp>
      <p:sp>
        <p:nvSpPr>
          <p:cNvPr id="3" name="Rectangle 2"/>
          <p:cNvSpPr/>
          <p:nvPr/>
        </p:nvSpPr>
        <p:spPr>
          <a:xfrm>
            <a:off x="734291" y="609600"/>
            <a:ext cx="2618509" cy="3970318"/>
          </a:xfrm>
          <a:prstGeom prst="rect">
            <a:avLst/>
          </a:prstGeom>
        </p:spPr>
        <p:txBody>
          <a:bodyPr wrap="square">
            <a:spAutoFit/>
          </a:bodyPr>
          <a:lstStyle/>
          <a:p>
            <a:r>
              <a:rPr lang="en-US" sz="1200" b="1" dirty="0" smtClean="0"/>
              <a:t>Treaty </a:t>
            </a:r>
            <a:r>
              <a:rPr lang="en-US" sz="1200" b="1" dirty="0"/>
              <a:t>of Guadalupe Hidalgo </a:t>
            </a:r>
            <a:r>
              <a:rPr lang="en-US" sz="1200" dirty="0"/>
              <a:t>ends the Mexican War. Mexico give up claims to Texas, recognizes Rio Grande as the border, and cedes to the U. S. present-day California, Arizona, Nevada, Utah, and parts of new Mexico, Colorado, and Wyoming in exchange for $15 million and U. S. payment of its citizens’ claims against Mexico. </a:t>
            </a:r>
          </a:p>
          <a:p>
            <a:endParaRPr lang="en-US" sz="1200" dirty="0"/>
          </a:p>
          <a:p>
            <a:r>
              <a:rPr lang="en-US" sz="1200" dirty="0"/>
              <a:t>Free-Soil Party is formed opposing slavery in the New U. S. territory. </a:t>
            </a:r>
          </a:p>
          <a:p>
            <a:endParaRPr lang="en-US" sz="1200" dirty="0" smtClean="0"/>
          </a:p>
          <a:p>
            <a:r>
              <a:rPr lang="en-US" sz="1200" dirty="0" smtClean="0"/>
              <a:t>Wisconsin </a:t>
            </a:r>
            <a:r>
              <a:rPr lang="en-US" sz="1200" dirty="0"/>
              <a:t>becomes 30th state. </a:t>
            </a:r>
          </a:p>
          <a:p>
            <a:endParaRPr lang="en-US" sz="1200" dirty="0" smtClean="0"/>
          </a:p>
          <a:p>
            <a:r>
              <a:rPr lang="en-US" sz="1200" dirty="0" smtClean="0"/>
              <a:t>Zachary </a:t>
            </a:r>
            <a:r>
              <a:rPr lang="en-US" sz="1200" dirty="0"/>
              <a:t>Taylor (Whig) is elected President; Millard Fillmore (Whig) is elected Vice President. </a:t>
            </a:r>
          </a:p>
          <a:p>
            <a:r>
              <a:rPr lang="en-US" dirty="0"/>
              <a:t>	</a:t>
            </a:r>
          </a:p>
          <a:p>
            <a:r>
              <a:rPr lang="en-US" dirty="0"/>
              <a:t>	</a:t>
            </a:r>
          </a:p>
        </p:txBody>
      </p:sp>
      <p:sp>
        <p:nvSpPr>
          <p:cNvPr id="4" name="Rectangle 3"/>
          <p:cNvSpPr/>
          <p:nvPr/>
        </p:nvSpPr>
        <p:spPr>
          <a:xfrm>
            <a:off x="3352800" y="956524"/>
            <a:ext cx="2743200" cy="1846659"/>
          </a:xfrm>
          <a:prstGeom prst="rect">
            <a:avLst/>
          </a:prstGeom>
        </p:spPr>
        <p:txBody>
          <a:bodyPr wrap="square">
            <a:spAutoFit/>
          </a:bodyPr>
          <a:lstStyle/>
          <a:p>
            <a:r>
              <a:rPr lang="en-US" sz="1200" dirty="0" smtClean="0"/>
              <a:t>James </a:t>
            </a:r>
            <a:r>
              <a:rPr lang="en-US" sz="1200" dirty="0" err="1"/>
              <a:t>Bogardus</a:t>
            </a:r>
            <a:r>
              <a:rPr lang="en-US" sz="1200" dirty="0"/>
              <a:t> constructs a 5-story factory building using cast iron throughout. </a:t>
            </a:r>
          </a:p>
          <a:p>
            <a:endParaRPr lang="en-US" sz="1200" dirty="0" smtClean="0"/>
          </a:p>
          <a:p>
            <a:r>
              <a:rPr lang="en-US" sz="1200" dirty="0" smtClean="0"/>
              <a:t> </a:t>
            </a:r>
            <a:r>
              <a:rPr lang="en-US" sz="1200" dirty="0"/>
              <a:t>Air conditioning is installed in the Broadway Theater in New York City. The management promises (3000 Feet of Cool Air per Minute.) </a:t>
            </a:r>
          </a:p>
          <a:p>
            <a:r>
              <a:rPr lang="en-US" dirty="0"/>
              <a:t>	</a:t>
            </a:r>
          </a:p>
        </p:txBody>
      </p:sp>
      <p:sp>
        <p:nvSpPr>
          <p:cNvPr id="6" name="Rectangle 5"/>
          <p:cNvSpPr/>
          <p:nvPr/>
        </p:nvSpPr>
        <p:spPr>
          <a:xfrm>
            <a:off x="6096000" y="739170"/>
            <a:ext cx="3048000" cy="2123658"/>
          </a:xfrm>
          <a:prstGeom prst="rect">
            <a:avLst/>
          </a:prstGeom>
        </p:spPr>
        <p:txBody>
          <a:bodyPr wrap="square">
            <a:spAutoFit/>
          </a:bodyPr>
          <a:lstStyle/>
          <a:p>
            <a:r>
              <a:rPr lang="en-US" sz="1200" dirty="0" smtClean="0"/>
              <a:t>John </a:t>
            </a:r>
            <a:r>
              <a:rPr lang="en-US" sz="1200" dirty="0"/>
              <a:t>B. Curtis of Maine manufactures the first chewing gum commercially sold. </a:t>
            </a:r>
          </a:p>
          <a:p>
            <a:endParaRPr lang="en-US" sz="1200" dirty="0" smtClean="0"/>
          </a:p>
          <a:p>
            <a:r>
              <a:rPr lang="en-US" sz="1200" b="1" dirty="0" smtClean="0"/>
              <a:t>John </a:t>
            </a:r>
            <a:r>
              <a:rPr lang="en-US" sz="1200" b="1" dirty="0"/>
              <a:t>Humphrey Noyes </a:t>
            </a:r>
            <a:r>
              <a:rPr lang="en-US" sz="1200" dirty="0"/>
              <a:t>establishes the Perfectionist Community at Oneida, N. Y. </a:t>
            </a:r>
          </a:p>
          <a:p>
            <a:endParaRPr lang="en-US" sz="1200" dirty="0" smtClean="0"/>
          </a:p>
          <a:p>
            <a:r>
              <a:rPr lang="en-US" sz="1200" b="1" dirty="0" smtClean="0"/>
              <a:t>Women’s </a:t>
            </a:r>
            <a:r>
              <a:rPr lang="en-US" sz="1200" b="1" dirty="0"/>
              <a:t>Rights Convention is held at Seneca Falls, N. Y. This is the beginning of the modern feminist movement, led by </a:t>
            </a:r>
            <a:r>
              <a:rPr lang="en-US" sz="1200" b="1" dirty="0" err="1"/>
              <a:t>Lucretia</a:t>
            </a:r>
            <a:r>
              <a:rPr lang="en-US" sz="1200" b="1" dirty="0"/>
              <a:t> Mott and Elizabeth Cady Stanton. </a:t>
            </a:r>
            <a:endParaRPr lang="en-US" sz="1200" dirty="0"/>
          </a:p>
          <a:p>
            <a:r>
              <a:rPr lang="en-US" sz="1200" dirty="0"/>
              <a:t>	</a:t>
            </a:r>
          </a:p>
        </p:txBody>
      </p:sp>
      <p:sp>
        <p:nvSpPr>
          <p:cNvPr id="7" name="Rectangle 6"/>
          <p:cNvSpPr/>
          <p:nvPr/>
        </p:nvSpPr>
        <p:spPr>
          <a:xfrm>
            <a:off x="-20782" y="5080061"/>
            <a:ext cx="782782" cy="646331"/>
          </a:xfrm>
          <a:prstGeom prst="rect">
            <a:avLst/>
          </a:prstGeom>
        </p:spPr>
        <p:txBody>
          <a:bodyPr wrap="square">
            <a:spAutoFit/>
          </a:bodyPr>
          <a:lstStyle/>
          <a:p>
            <a:r>
              <a:rPr lang="en-US" b="1" dirty="0"/>
              <a:t>1849 </a:t>
            </a:r>
            <a:r>
              <a:rPr lang="en-US" dirty="0"/>
              <a:t>	</a:t>
            </a:r>
          </a:p>
        </p:txBody>
      </p:sp>
      <p:sp>
        <p:nvSpPr>
          <p:cNvPr id="10" name="Rectangle 9"/>
          <p:cNvSpPr/>
          <p:nvPr/>
        </p:nvSpPr>
        <p:spPr>
          <a:xfrm>
            <a:off x="762000" y="4041431"/>
            <a:ext cx="2576945" cy="2769989"/>
          </a:xfrm>
          <a:prstGeom prst="rect">
            <a:avLst/>
          </a:prstGeom>
        </p:spPr>
        <p:txBody>
          <a:bodyPr wrap="square">
            <a:spAutoFit/>
          </a:bodyPr>
          <a:lstStyle/>
          <a:p>
            <a:r>
              <a:rPr lang="en-US" sz="1200" dirty="0" smtClean="0"/>
              <a:t>U</a:t>
            </a:r>
            <a:r>
              <a:rPr lang="en-US" sz="1200" dirty="0"/>
              <a:t>. S. Department of the Interior is created to meet the needs of Western settlers. </a:t>
            </a:r>
          </a:p>
          <a:p>
            <a:endParaRPr lang="en-US" sz="1200" dirty="0" smtClean="0"/>
          </a:p>
          <a:p>
            <a:r>
              <a:rPr lang="en-US" sz="1200" dirty="0" smtClean="0"/>
              <a:t>Congress </a:t>
            </a:r>
            <a:r>
              <a:rPr lang="en-US" sz="1200" dirty="0"/>
              <a:t>establishes the Minnesota Territory. </a:t>
            </a:r>
          </a:p>
          <a:p>
            <a:endParaRPr lang="en-US" sz="1200" dirty="0" smtClean="0"/>
          </a:p>
          <a:p>
            <a:r>
              <a:rPr lang="en-US" sz="1200" dirty="0" smtClean="0"/>
              <a:t>California </a:t>
            </a:r>
            <a:r>
              <a:rPr lang="en-US" sz="1200" dirty="0"/>
              <a:t>convention adopts a constitution that forbids slavery and request admission to the Union. </a:t>
            </a:r>
          </a:p>
          <a:p>
            <a:endParaRPr lang="en-US" sz="1200" dirty="0" smtClean="0"/>
          </a:p>
          <a:p>
            <a:r>
              <a:rPr lang="en-US" sz="1200" dirty="0" smtClean="0"/>
              <a:t>Sectional </a:t>
            </a:r>
            <a:r>
              <a:rPr lang="en-US" sz="1200" dirty="0"/>
              <a:t>conflict deepens between pro- and anti-slavery factions. </a:t>
            </a:r>
          </a:p>
          <a:p>
            <a:r>
              <a:rPr lang="en-US" dirty="0"/>
              <a:t>	</a:t>
            </a:r>
          </a:p>
        </p:txBody>
      </p:sp>
      <p:sp>
        <p:nvSpPr>
          <p:cNvPr id="20" name="Rectangle 19"/>
          <p:cNvSpPr/>
          <p:nvPr/>
        </p:nvSpPr>
        <p:spPr>
          <a:xfrm>
            <a:off x="3325090" y="4048089"/>
            <a:ext cx="2770910" cy="2308324"/>
          </a:xfrm>
          <a:prstGeom prst="rect">
            <a:avLst/>
          </a:prstGeom>
        </p:spPr>
        <p:txBody>
          <a:bodyPr wrap="square">
            <a:spAutoFit/>
          </a:bodyPr>
          <a:lstStyle/>
          <a:p>
            <a:r>
              <a:rPr lang="en-US" sz="1200" dirty="0" smtClean="0"/>
              <a:t>George </a:t>
            </a:r>
            <a:r>
              <a:rPr lang="en-US" sz="1200" dirty="0"/>
              <a:t>Corliss patents an efficient steam engine with four valves instead of one. </a:t>
            </a:r>
          </a:p>
          <a:p>
            <a:endParaRPr lang="en-US" sz="1200" dirty="0" smtClean="0"/>
          </a:p>
          <a:p>
            <a:r>
              <a:rPr lang="en-US" sz="1200" dirty="0" smtClean="0"/>
              <a:t>Pacific </a:t>
            </a:r>
            <a:r>
              <a:rPr lang="en-US" sz="1200" dirty="0"/>
              <a:t>Railroad Company is chartered. It becomes the first railroad west of the Mississippi River. </a:t>
            </a:r>
          </a:p>
          <a:p>
            <a:endParaRPr lang="en-US" sz="1200" dirty="0" smtClean="0"/>
          </a:p>
          <a:p>
            <a:r>
              <a:rPr lang="en-US" sz="1200" dirty="0" smtClean="0"/>
              <a:t>To </a:t>
            </a:r>
            <a:r>
              <a:rPr lang="en-US" sz="1200" dirty="0"/>
              <a:t>satisfy a $15 debt owed to J. R. Chapin, Walter Hunt of New York spends 3 hours bending wire into various forms and designs the first modern safety pin. </a:t>
            </a:r>
          </a:p>
          <a:p>
            <a:r>
              <a:rPr lang="en-US" sz="1200" dirty="0"/>
              <a:t>	</a:t>
            </a:r>
          </a:p>
        </p:txBody>
      </p:sp>
      <p:sp>
        <p:nvSpPr>
          <p:cNvPr id="21" name="Rectangle 20"/>
          <p:cNvSpPr/>
          <p:nvPr/>
        </p:nvSpPr>
        <p:spPr>
          <a:xfrm>
            <a:off x="6096000" y="4249064"/>
            <a:ext cx="3048000" cy="1569660"/>
          </a:xfrm>
          <a:prstGeom prst="rect">
            <a:avLst/>
          </a:prstGeom>
        </p:spPr>
        <p:txBody>
          <a:bodyPr wrap="square">
            <a:spAutoFit/>
          </a:bodyPr>
          <a:lstStyle/>
          <a:p>
            <a:r>
              <a:rPr lang="en-US" sz="1200" b="1" dirty="0" smtClean="0"/>
              <a:t>Elizabeth </a:t>
            </a:r>
            <a:r>
              <a:rPr lang="en-US" sz="1200" b="1" dirty="0"/>
              <a:t>Blackwell </a:t>
            </a:r>
            <a:r>
              <a:rPr lang="en-US" sz="1200" dirty="0"/>
              <a:t>receives her medical degree from a medical school in Geneva, N. Y. She is the first woman in the world to receive an M. D. </a:t>
            </a:r>
          </a:p>
          <a:p>
            <a:endParaRPr lang="en-US" sz="1200" dirty="0" smtClean="0"/>
          </a:p>
          <a:p>
            <a:r>
              <a:rPr lang="en-US" sz="1200" dirty="0" smtClean="0"/>
              <a:t>California’s </a:t>
            </a:r>
            <a:r>
              <a:rPr lang="en-US" sz="1200" dirty="0"/>
              <a:t>giant redwood trees are names Sequoias in honor of Sequoya.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7" name="Straight Connector 16"/>
          <p:cNvCxnSpPr/>
          <p:nvPr/>
        </p:nvCxnSpPr>
        <p:spPr>
          <a:xfrm>
            <a:off x="0" y="4191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20782" y="2286000"/>
            <a:ext cx="782782" cy="646331"/>
          </a:xfrm>
          <a:prstGeom prst="rect">
            <a:avLst/>
          </a:prstGeom>
        </p:spPr>
        <p:txBody>
          <a:bodyPr wrap="square">
            <a:spAutoFit/>
          </a:bodyPr>
          <a:lstStyle/>
          <a:p>
            <a:r>
              <a:rPr lang="en-US" b="1" dirty="0"/>
              <a:t>1850 </a:t>
            </a:r>
            <a:r>
              <a:rPr lang="en-US" dirty="0"/>
              <a:t>	</a:t>
            </a:r>
          </a:p>
        </p:txBody>
      </p:sp>
      <p:sp>
        <p:nvSpPr>
          <p:cNvPr id="3" name="Rectangle 2"/>
          <p:cNvSpPr/>
          <p:nvPr/>
        </p:nvSpPr>
        <p:spPr>
          <a:xfrm>
            <a:off x="762000" y="609600"/>
            <a:ext cx="2576945" cy="3493264"/>
          </a:xfrm>
          <a:prstGeom prst="rect">
            <a:avLst/>
          </a:prstGeom>
        </p:spPr>
        <p:txBody>
          <a:bodyPr wrap="square">
            <a:spAutoFit/>
          </a:bodyPr>
          <a:lstStyle/>
          <a:p>
            <a:r>
              <a:rPr lang="en-US" sz="1100" dirty="0" smtClean="0"/>
              <a:t>President </a:t>
            </a:r>
            <a:r>
              <a:rPr lang="en-US" sz="1100" dirty="0"/>
              <a:t>Taylor dies and Fillmore becomes President. </a:t>
            </a:r>
          </a:p>
          <a:p>
            <a:endParaRPr lang="en-US" sz="1100" dirty="0" smtClean="0"/>
          </a:p>
          <a:p>
            <a:r>
              <a:rPr lang="en-US" sz="1100" dirty="0" smtClean="0"/>
              <a:t>Congress </a:t>
            </a:r>
            <a:r>
              <a:rPr lang="en-US" sz="1100" dirty="0"/>
              <a:t>bitterly debates the right of states and territories to permit or prohibit slavery. </a:t>
            </a:r>
            <a:r>
              <a:rPr lang="en-US" sz="1100" b="1" dirty="0"/>
              <a:t>Compromise of 1850 </a:t>
            </a:r>
            <a:r>
              <a:rPr lang="en-US" sz="1100" dirty="0"/>
              <a:t>passes: California is admitted as a free state (becoming the 31st state); New Mexico and Utah territories are formed and allowed to make their own decision about slavery; more effective Fugitive Slave Act is set up; and slave trade is abolished in the District of Columbia. </a:t>
            </a:r>
          </a:p>
          <a:p>
            <a:endParaRPr lang="en-US" sz="1100" dirty="0" smtClean="0"/>
          </a:p>
          <a:p>
            <a:r>
              <a:rPr lang="en-US" sz="1100" b="1" dirty="0" smtClean="0"/>
              <a:t>Clayton-Bulwer </a:t>
            </a:r>
            <a:r>
              <a:rPr lang="en-US" sz="1100" b="1" dirty="0"/>
              <a:t>Treaty </a:t>
            </a:r>
            <a:r>
              <a:rPr lang="en-US" sz="1100" dirty="0"/>
              <a:t>is signed. U. S. and Britain agree to neutrality of canal project across the Isthmus of Panama; neither country is to occupy any part of Central America. </a:t>
            </a:r>
          </a:p>
          <a:p>
            <a:r>
              <a:rPr lang="en-US" sz="1200" dirty="0"/>
              <a:t>	</a:t>
            </a:r>
          </a:p>
        </p:txBody>
      </p:sp>
      <p:sp>
        <p:nvSpPr>
          <p:cNvPr id="4" name="Rectangle 3"/>
          <p:cNvSpPr/>
          <p:nvPr/>
        </p:nvSpPr>
        <p:spPr>
          <a:xfrm>
            <a:off x="3338945" y="1417950"/>
            <a:ext cx="2757055" cy="1107996"/>
          </a:xfrm>
          <a:prstGeom prst="rect">
            <a:avLst/>
          </a:prstGeom>
        </p:spPr>
        <p:txBody>
          <a:bodyPr wrap="square">
            <a:spAutoFit/>
          </a:bodyPr>
          <a:lstStyle/>
          <a:p>
            <a:endParaRPr lang="en-US" dirty="0"/>
          </a:p>
          <a:p>
            <a:r>
              <a:rPr lang="en-US" sz="1200" dirty="0"/>
              <a:t>William Bond makes the first clear daguerreotype (a type of photograph) of the Moon. </a:t>
            </a:r>
          </a:p>
          <a:p>
            <a:r>
              <a:rPr lang="en-US" sz="1200" dirty="0"/>
              <a:t>	</a:t>
            </a:r>
          </a:p>
        </p:txBody>
      </p:sp>
      <p:sp>
        <p:nvSpPr>
          <p:cNvPr id="6" name="Rectangle 5"/>
          <p:cNvSpPr/>
          <p:nvPr/>
        </p:nvSpPr>
        <p:spPr>
          <a:xfrm>
            <a:off x="6096000" y="613029"/>
            <a:ext cx="3048000" cy="3793346"/>
          </a:xfrm>
          <a:prstGeom prst="rect">
            <a:avLst/>
          </a:prstGeom>
        </p:spPr>
        <p:txBody>
          <a:bodyPr wrap="square">
            <a:spAutoFit/>
          </a:bodyPr>
          <a:lstStyle/>
          <a:p>
            <a:r>
              <a:rPr lang="en-US" sz="1000" dirty="0" smtClean="0"/>
              <a:t>Nathaniel </a:t>
            </a:r>
            <a:r>
              <a:rPr lang="en-US" sz="1000" dirty="0"/>
              <a:t>Hawthorne publishes </a:t>
            </a:r>
            <a:r>
              <a:rPr lang="en-US" sz="1000" i="1" dirty="0"/>
              <a:t>The Scarlet Letter</a:t>
            </a:r>
            <a:r>
              <a:rPr lang="en-US" sz="1000" dirty="0"/>
              <a:t>. </a:t>
            </a:r>
          </a:p>
          <a:p>
            <a:endParaRPr lang="en-US" sz="1000" dirty="0" smtClean="0"/>
          </a:p>
          <a:p>
            <a:r>
              <a:rPr lang="en-US" sz="1000" dirty="0" smtClean="0"/>
              <a:t>The </a:t>
            </a:r>
            <a:r>
              <a:rPr lang="en-US" sz="1000" dirty="0"/>
              <a:t>Spanish introduce silver </a:t>
            </a:r>
            <a:r>
              <a:rPr lang="en-US" sz="1000" dirty="0" err="1"/>
              <a:t>smithing</a:t>
            </a:r>
            <a:r>
              <a:rPr lang="en-US" sz="1000" dirty="0"/>
              <a:t> to the Navaho Indians. It soon becomes one of their major art forms. </a:t>
            </a:r>
          </a:p>
          <a:p>
            <a:endParaRPr lang="en-US" sz="1000" dirty="0" smtClean="0"/>
          </a:p>
          <a:p>
            <a:r>
              <a:rPr lang="en-US" sz="1000" b="1" dirty="0" smtClean="0"/>
              <a:t>U</a:t>
            </a:r>
            <a:r>
              <a:rPr lang="en-US" sz="1000" b="1" dirty="0"/>
              <a:t>. S. population is 23.1 million, including about 3.2 million slaves and about 1.7 million immigrants. </a:t>
            </a:r>
            <a:endParaRPr lang="en-US" sz="1000" dirty="0"/>
          </a:p>
          <a:p>
            <a:endParaRPr lang="en-US" sz="1000" dirty="0" smtClean="0"/>
          </a:p>
          <a:p>
            <a:r>
              <a:rPr lang="en-US" sz="1000" dirty="0" smtClean="0"/>
              <a:t>First </a:t>
            </a:r>
            <a:r>
              <a:rPr lang="en-US" sz="1000" dirty="0"/>
              <a:t>overland mail delivery west of the Missouri River is organized on a monthly basis from Independence, Missouri, to Salt Lake City, Utah </a:t>
            </a:r>
          </a:p>
          <a:p>
            <a:endParaRPr lang="en-US" sz="1000" dirty="0" smtClean="0"/>
          </a:p>
          <a:p>
            <a:r>
              <a:rPr lang="en-US" sz="1000" dirty="0" smtClean="0"/>
              <a:t>Fugitive </a:t>
            </a:r>
            <a:r>
              <a:rPr lang="en-US" sz="1000" dirty="0"/>
              <a:t>Slave Act requires citizens of the free states to turn in runaway slaves. </a:t>
            </a:r>
          </a:p>
          <a:p>
            <a:endParaRPr lang="en-US" sz="1000" dirty="0" smtClean="0"/>
          </a:p>
          <a:p>
            <a:r>
              <a:rPr lang="en-US" sz="1000" dirty="0" smtClean="0"/>
              <a:t>Woman’s </a:t>
            </a:r>
            <a:r>
              <a:rPr lang="en-US" sz="1000" dirty="0"/>
              <a:t>Medical College of Pennsylvania is the first regularly organized school for the medical education of women. </a:t>
            </a:r>
          </a:p>
          <a:p>
            <a:endParaRPr lang="en-US" sz="1000" dirty="0" smtClean="0"/>
          </a:p>
          <a:p>
            <a:r>
              <a:rPr lang="en-US" sz="1000" dirty="0" smtClean="0"/>
              <a:t>First </a:t>
            </a:r>
            <a:r>
              <a:rPr lang="en-US" sz="1000" dirty="0"/>
              <a:t>national convention of women advocating woman suffrage (the right to vote) is held in Worcester, Mass. In July the first woman’s rights convention meets in Seneca Falls, N. Y. </a:t>
            </a:r>
          </a:p>
          <a:p>
            <a:r>
              <a:rPr lang="en-US" sz="1050" dirty="0"/>
              <a:t>	</a:t>
            </a:r>
          </a:p>
        </p:txBody>
      </p:sp>
      <p:sp>
        <p:nvSpPr>
          <p:cNvPr id="7" name="Rectangle 6"/>
          <p:cNvSpPr/>
          <p:nvPr/>
        </p:nvSpPr>
        <p:spPr>
          <a:xfrm>
            <a:off x="0" y="5029200"/>
            <a:ext cx="762000" cy="923330"/>
          </a:xfrm>
          <a:prstGeom prst="rect">
            <a:avLst/>
          </a:prstGeom>
        </p:spPr>
        <p:txBody>
          <a:bodyPr wrap="square">
            <a:spAutoFit/>
          </a:bodyPr>
          <a:lstStyle/>
          <a:p>
            <a:endParaRPr lang="en-US" dirty="0"/>
          </a:p>
          <a:p>
            <a:r>
              <a:rPr lang="en-US" dirty="0"/>
              <a:t> </a:t>
            </a:r>
            <a:r>
              <a:rPr lang="en-US" b="1" dirty="0"/>
              <a:t>1851 </a:t>
            </a:r>
            <a:r>
              <a:rPr lang="en-US" dirty="0"/>
              <a:t>	</a:t>
            </a:r>
          </a:p>
        </p:txBody>
      </p:sp>
      <p:sp>
        <p:nvSpPr>
          <p:cNvPr id="10" name="Rectangle 9"/>
          <p:cNvSpPr/>
          <p:nvPr/>
        </p:nvSpPr>
        <p:spPr>
          <a:xfrm>
            <a:off x="748145" y="4210632"/>
            <a:ext cx="2590800" cy="2631490"/>
          </a:xfrm>
          <a:prstGeom prst="rect">
            <a:avLst/>
          </a:prstGeom>
        </p:spPr>
        <p:txBody>
          <a:bodyPr wrap="square">
            <a:spAutoFit/>
          </a:bodyPr>
          <a:lstStyle/>
          <a:p>
            <a:r>
              <a:rPr lang="en-US" sz="1050" dirty="0" smtClean="0"/>
              <a:t>Congress </a:t>
            </a:r>
            <a:r>
              <a:rPr lang="en-US" sz="1050" dirty="0"/>
              <a:t>authorizes the coinage of three-cent pieces and reduces postage rates. A half ounce letter can now be sent 3000 miles for three cents. </a:t>
            </a:r>
          </a:p>
          <a:p>
            <a:endParaRPr lang="en-US" sz="1050" dirty="0" smtClean="0"/>
          </a:p>
          <a:p>
            <a:r>
              <a:rPr lang="en-US" sz="1050" dirty="0" smtClean="0"/>
              <a:t>Maine </a:t>
            </a:r>
            <a:r>
              <a:rPr lang="en-US" sz="1050" dirty="0"/>
              <a:t>enacts prohibition law which forbids the manufacture and sale of alcoholic liquors in the state. </a:t>
            </a:r>
          </a:p>
          <a:p>
            <a:endParaRPr lang="en-US" sz="1050" dirty="0" smtClean="0"/>
          </a:p>
          <a:p>
            <a:r>
              <a:rPr lang="en-US" sz="1050" dirty="0" smtClean="0"/>
              <a:t>Sioux </a:t>
            </a:r>
            <a:r>
              <a:rPr lang="en-US" sz="1050" dirty="0"/>
              <a:t>Indians give all their land in Iowa and most of their land in Minnesota to the U. S. </a:t>
            </a:r>
          </a:p>
          <a:p>
            <a:endParaRPr lang="en-US" sz="1050" dirty="0" smtClean="0"/>
          </a:p>
          <a:p>
            <a:r>
              <a:rPr lang="en-US" sz="1050" dirty="0" smtClean="0"/>
              <a:t>Charles </a:t>
            </a:r>
            <a:r>
              <a:rPr lang="en-US" sz="1050" dirty="0"/>
              <a:t>Sumner becomes U. S. Senator from Massachusetts. He is a strict abolitionist. </a:t>
            </a:r>
          </a:p>
          <a:p>
            <a:r>
              <a:rPr lang="en-US" dirty="0"/>
              <a:t>	</a:t>
            </a:r>
          </a:p>
        </p:txBody>
      </p:sp>
      <p:sp>
        <p:nvSpPr>
          <p:cNvPr id="15" name="Rectangle 14"/>
          <p:cNvSpPr/>
          <p:nvPr/>
        </p:nvSpPr>
        <p:spPr>
          <a:xfrm>
            <a:off x="3352800" y="4408404"/>
            <a:ext cx="2743200" cy="1200329"/>
          </a:xfrm>
          <a:prstGeom prst="rect">
            <a:avLst/>
          </a:prstGeom>
        </p:spPr>
        <p:txBody>
          <a:bodyPr wrap="square">
            <a:spAutoFit/>
          </a:bodyPr>
          <a:lstStyle/>
          <a:p>
            <a:r>
              <a:rPr lang="en-US" sz="1200" dirty="0" smtClean="0"/>
              <a:t>Isaac </a:t>
            </a:r>
            <a:r>
              <a:rPr lang="en-US" sz="1200" dirty="0"/>
              <a:t>Singer patents a continuous-stitch sewing machine. </a:t>
            </a:r>
          </a:p>
          <a:p>
            <a:endParaRPr lang="en-US" sz="1200" dirty="0" smtClean="0"/>
          </a:p>
          <a:p>
            <a:r>
              <a:rPr lang="en-US" sz="1200" dirty="0" smtClean="0"/>
              <a:t>Charles </a:t>
            </a:r>
            <a:r>
              <a:rPr lang="en-US" sz="1200" dirty="0"/>
              <a:t>Page designs an electric locomotive. </a:t>
            </a:r>
          </a:p>
          <a:p>
            <a:r>
              <a:rPr lang="en-US" sz="1200" dirty="0"/>
              <a:t>	</a:t>
            </a:r>
          </a:p>
        </p:txBody>
      </p:sp>
      <p:sp>
        <p:nvSpPr>
          <p:cNvPr id="16" name="Rectangle 15"/>
          <p:cNvSpPr/>
          <p:nvPr/>
        </p:nvSpPr>
        <p:spPr>
          <a:xfrm>
            <a:off x="6096000" y="4210632"/>
            <a:ext cx="3048000" cy="2862322"/>
          </a:xfrm>
          <a:prstGeom prst="rect">
            <a:avLst/>
          </a:prstGeom>
        </p:spPr>
        <p:txBody>
          <a:bodyPr wrap="square">
            <a:spAutoFit/>
          </a:bodyPr>
          <a:lstStyle/>
          <a:p>
            <a:r>
              <a:rPr lang="en-US" sz="1000" dirty="0" smtClean="0"/>
              <a:t>Herman </a:t>
            </a:r>
            <a:r>
              <a:rPr lang="en-US" sz="1000" dirty="0"/>
              <a:t>Melville publishes </a:t>
            </a:r>
            <a:r>
              <a:rPr lang="en-US" sz="1000" i="1" dirty="0"/>
              <a:t>Moby Dick</a:t>
            </a:r>
            <a:r>
              <a:rPr lang="en-US" sz="1000" dirty="0"/>
              <a:t>. </a:t>
            </a:r>
          </a:p>
          <a:p>
            <a:endParaRPr lang="en-US" sz="1000" dirty="0" smtClean="0"/>
          </a:p>
          <a:p>
            <a:r>
              <a:rPr lang="en-US" sz="1000" dirty="0" smtClean="0"/>
              <a:t>Nathaniel </a:t>
            </a:r>
            <a:r>
              <a:rPr lang="en-US" sz="1000" dirty="0"/>
              <a:t>Hawthorne publishes </a:t>
            </a:r>
            <a:r>
              <a:rPr lang="en-US" sz="1000" i="1" dirty="0"/>
              <a:t>The House of the Seven Gables</a:t>
            </a:r>
            <a:r>
              <a:rPr lang="en-US" sz="1000" dirty="0"/>
              <a:t>, based on a curs supposedly placed on his family during the Salem witch trials. </a:t>
            </a:r>
          </a:p>
          <a:p>
            <a:endParaRPr lang="en-US" sz="1000" dirty="0" smtClean="0"/>
          </a:p>
          <a:p>
            <a:r>
              <a:rPr lang="en-US" sz="1000" dirty="0" smtClean="0"/>
              <a:t>Massachusetts </a:t>
            </a:r>
            <a:r>
              <a:rPr lang="en-US" sz="1000" dirty="0"/>
              <a:t>passes the first law that allows towns to tax inhabitants for the support of free libraries. </a:t>
            </a:r>
          </a:p>
          <a:p>
            <a:endParaRPr lang="en-US" sz="1000" dirty="0" smtClean="0"/>
          </a:p>
          <a:p>
            <a:r>
              <a:rPr lang="en-US" sz="1000" dirty="0" smtClean="0"/>
              <a:t>First </a:t>
            </a:r>
            <a:r>
              <a:rPr lang="en-US" sz="1000" dirty="0"/>
              <a:t>American chapter of the Young Men’s Christian Association (YMCA) is organized in Boston. </a:t>
            </a:r>
          </a:p>
          <a:p>
            <a:endParaRPr lang="en-US" sz="1000" dirty="0" smtClean="0"/>
          </a:p>
          <a:p>
            <a:r>
              <a:rPr lang="en-US" sz="1000" dirty="0" smtClean="0"/>
              <a:t>First </a:t>
            </a:r>
            <a:r>
              <a:rPr lang="en-US" sz="1000" dirty="0"/>
              <a:t>baseball uniforms are worn by the New York Knickerbockers. </a:t>
            </a:r>
          </a:p>
          <a:p>
            <a:endParaRPr lang="en-US" sz="1000" dirty="0" smtClean="0"/>
          </a:p>
          <a:p>
            <a:r>
              <a:rPr lang="en-US" sz="1000" dirty="0" smtClean="0"/>
              <a:t>Glass </a:t>
            </a:r>
            <a:r>
              <a:rPr lang="en-US" sz="1000" dirty="0"/>
              <a:t>eyes are introduced. Many people believe that they will restore sight to the blind. </a:t>
            </a:r>
          </a:p>
          <a:p>
            <a:r>
              <a:rPr lang="en-US" sz="10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0" y="2895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1447800"/>
            <a:ext cx="796636" cy="923330"/>
          </a:xfrm>
          <a:prstGeom prst="rect">
            <a:avLst/>
          </a:prstGeom>
        </p:spPr>
        <p:txBody>
          <a:bodyPr wrap="square">
            <a:spAutoFit/>
          </a:bodyPr>
          <a:lstStyle/>
          <a:p>
            <a:endParaRPr lang="en-US" dirty="0"/>
          </a:p>
          <a:p>
            <a:r>
              <a:rPr lang="en-US" dirty="0"/>
              <a:t> </a:t>
            </a:r>
            <a:r>
              <a:rPr lang="en-US" b="1" dirty="0"/>
              <a:t>1852 </a:t>
            </a:r>
            <a:r>
              <a:rPr lang="en-US" dirty="0"/>
              <a:t>	</a:t>
            </a:r>
          </a:p>
        </p:txBody>
      </p:sp>
      <p:sp>
        <p:nvSpPr>
          <p:cNvPr id="3" name="Rectangle 2"/>
          <p:cNvSpPr/>
          <p:nvPr/>
        </p:nvSpPr>
        <p:spPr>
          <a:xfrm>
            <a:off x="762000" y="609600"/>
            <a:ext cx="2576945" cy="2123658"/>
          </a:xfrm>
          <a:prstGeom prst="rect">
            <a:avLst/>
          </a:prstGeom>
        </p:spPr>
        <p:txBody>
          <a:bodyPr wrap="square">
            <a:spAutoFit/>
          </a:bodyPr>
          <a:lstStyle/>
          <a:p>
            <a:r>
              <a:rPr lang="en-US" sz="1200" dirty="0" smtClean="0"/>
              <a:t>Democrats </a:t>
            </a:r>
            <a:r>
              <a:rPr lang="en-US" sz="1200" dirty="0"/>
              <a:t>and Whigs adopt party platforms accepting the Compromise of 1850. Democrats also endorse the Virginia and Kentucky Resolutions of 1798. Free Soil Party opposes the Compromise and slavery itself. </a:t>
            </a:r>
          </a:p>
          <a:p>
            <a:endParaRPr lang="en-US" sz="1200" dirty="0"/>
          </a:p>
          <a:p>
            <a:r>
              <a:rPr lang="en-US" sz="1200" dirty="0"/>
              <a:t>Franklin Pierce and William R. King are elected President and Vice President, respectively, on the Democratic ticket. </a:t>
            </a:r>
          </a:p>
          <a:p>
            <a:r>
              <a:rPr lang="en-US" sz="1200" dirty="0"/>
              <a:t>	</a:t>
            </a:r>
          </a:p>
        </p:txBody>
      </p:sp>
      <p:sp>
        <p:nvSpPr>
          <p:cNvPr id="4" name="Rectangle 3"/>
          <p:cNvSpPr/>
          <p:nvPr/>
        </p:nvSpPr>
        <p:spPr>
          <a:xfrm>
            <a:off x="3338944" y="609600"/>
            <a:ext cx="2757055" cy="2585323"/>
          </a:xfrm>
          <a:prstGeom prst="rect">
            <a:avLst/>
          </a:prstGeom>
        </p:spPr>
        <p:txBody>
          <a:bodyPr wrap="square">
            <a:spAutoFit/>
          </a:bodyPr>
          <a:lstStyle/>
          <a:p>
            <a:r>
              <a:rPr lang="en-US" sz="1200" dirty="0" smtClean="0"/>
              <a:t>Horse-drawn </a:t>
            </a:r>
            <a:r>
              <a:rPr lang="en-US" sz="1200" dirty="0"/>
              <a:t>steam pumpers (fire engines) are invented by Alexander </a:t>
            </a:r>
            <a:r>
              <a:rPr lang="en-US" sz="1200" dirty="0" err="1"/>
              <a:t>Latta</a:t>
            </a:r>
            <a:r>
              <a:rPr lang="en-US" sz="1200" dirty="0"/>
              <a:t>, an Ohio engineer. </a:t>
            </a:r>
          </a:p>
          <a:p>
            <a:endParaRPr lang="pt-BR" sz="1200" dirty="0" smtClean="0"/>
          </a:p>
          <a:p>
            <a:r>
              <a:rPr lang="pt-BR" sz="1200" dirty="0" smtClean="0"/>
              <a:t>Elisha </a:t>
            </a:r>
            <a:r>
              <a:rPr lang="pt-BR" sz="1200" dirty="0"/>
              <a:t>Otis designs a passenger elevator. </a:t>
            </a:r>
          </a:p>
          <a:p>
            <a:endParaRPr lang="en-US" sz="1200" dirty="0" smtClean="0"/>
          </a:p>
          <a:p>
            <a:r>
              <a:rPr lang="en-US" sz="1200" dirty="0" smtClean="0"/>
              <a:t>Sparrows </a:t>
            </a:r>
            <a:r>
              <a:rPr lang="en-US" sz="1200" dirty="0"/>
              <a:t>are imported from Germany to help control caterpillars in the U. S. in an example of biological control. </a:t>
            </a:r>
          </a:p>
          <a:p>
            <a:endParaRPr lang="en-US" sz="1200" dirty="0" smtClean="0"/>
          </a:p>
          <a:p>
            <a:r>
              <a:rPr lang="en-US" sz="1200" dirty="0" smtClean="0"/>
              <a:t>American </a:t>
            </a:r>
            <a:r>
              <a:rPr lang="en-US" sz="1200" dirty="0"/>
              <a:t>Society of Civil Engineers is founded in new York City. </a:t>
            </a:r>
          </a:p>
          <a:p>
            <a:r>
              <a:rPr lang="en-US" dirty="0"/>
              <a:t>	</a:t>
            </a:r>
          </a:p>
        </p:txBody>
      </p:sp>
      <p:sp>
        <p:nvSpPr>
          <p:cNvPr id="6" name="Rectangle 5"/>
          <p:cNvSpPr/>
          <p:nvPr/>
        </p:nvSpPr>
        <p:spPr>
          <a:xfrm>
            <a:off x="6096000" y="612431"/>
            <a:ext cx="3048000" cy="2469907"/>
          </a:xfrm>
          <a:prstGeom prst="rect">
            <a:avLst/>
          </a:prstGeom>
        </p:spPr>
        <p:txBody>
          <a:bodyPr wrap="square">
            <a:spAutoFit/>
          </a:bodyPr>
          <a:lstStyle/>
          <a:p>
            <a:r>
              <a:rPr lang="en-US" sz="1200" b="1" dirty="0" smtClean="0"/>
              <a:t>Harriet </a:t>
            </a:r>
            <a:r>
              <a:rPr lang="en-US" sz="1200" b="1" dirty="0"/>
              <a:t>Beecher Stowe publishes </a:t>
            </a:r>
            <a:r>
              <a:rPr lang="en-US" sz="1200" b="1" i="1" dirty="0"/>
              <a:t>Uncle Tom’s Cabin</a:t>
            </a:r>
            <a:r>
              <a:rPr lang="en-US" sz="1200" dirty="0"/>
              <a:t>, a novel that had a profound influence on the abolition of slavery. </a:t>
            </a:r>
          </a:p>
          <a:p>
            <a:endParaRPr lang="en-US" sz="1200" dirty="0" smtClean="0"/>
          </a:p>
          <a:p>
            <a:r>
              <a:rPr lang="en-US" sz="1200" dirty="0" smtClean="0"/>
              <a:t>Massachusetts </a:t>
            </a:r>
            <a:r>
              <a:rPr lang="en-US" sz="1200" dirty="0"/>
              <a:t>passes the first effective school attendance law requiring all children between ages 8 and 14 to attend school at least 12 weeks a year, 6 of them consecutive. </a:t>
            </a:r>
          </a:p>
          <a:p>
            <a:endParaRPr lang="en-US" sz="1200" dirty="0" smtClean="0"/>
          </a:p>
          <a:p>
            <a:r>
              <a:rPr lang="en-US" sz="1200" dirty="0" smtClean="0"/>
              <a:t>Caroline </a:t>
            </a:r>
            <a:r>
              <a:rPr lang="en-US" sz="1200" dirty="0"/>
              <a:t>Fry Marriage Association advertises “wives for poor and deserving young men.” Matrimonial agencies are popular. </a:t>
            </a:r>
          </a:p>
          <a:p>
            <a:r>
              <a:rPr lang="en-US" sz="1050" dirty="0"/>
              <a:t>	</a:t>
            </a:r>
          </a:p>
        </p:txBody>
      </p:sp>
      <p:sp>
        <p:nvSpPr>
          <p:cNvPr id="7" name="Rectangle 6"/>
          <p:cNvSpPr/>
          <p:nvPr/>
        </p:nvSpPr>
        <p:spPr>
          <a:xfrm>
            <a:off x="-41563" y="4343400"/>
            <a:ext cx="803563" cy="923330"/>
          </a:xfrm>
          <a:prstGeom prst="rect">
            <a:avLst/>
          </a:prstGeom>
        </p:spPr>
        <p:txBody>
          <a:bodyPr wrap="square">
            <a:spAutoFit/>
          </a:bodyPr>
          <a:lstStyle/>
          <a:p>
            <a:endParaRPr lang="en-US" dirty="0"/>
          </a:p>
          <a:p>
            <a:r>
              <a:rPr lang="en-US" dirty="0"/>
              <a:t> </a:t>
            </a:r>
            <a:r>
              <a:rPr lang="en-US" b="1" dirty="0"/>
              <a:t>1853 </a:t>
            </a:r>
            <a:r>
              <a:rPr lang="en-US" dirty="0"/>
              <a:t>	</a:t>
            </a:r>
          </a:p>
        </p:txBody>
      </p:sp>
      <p:sp>
        <p:nvSpPr>
          <p:cNvPr id="10" name="Rectangle 9"/>
          <p:cNvSpPr/>
          <p:nvPr/>
        </p:nvSpPr>
        <p:spPr>
          <a:xfrm>
            <a:off x="762000" y="2912653"/>
            <a:ext cx="2590800" cy="3877985"/>
          </a:xfrm>
          <a:prstGeom prst="rect">
            <a:avLst/>
          </a:prstGeom>
        </p:spPr>
        <p:txBody>
          <a:bodyPr wrap="square">
            <a:spAutoFit/>
          </a:bodyPr>
          <a:lstStyle/>
          <a:p>
            <a:r>
              <a:rPr lang="en-US" sz="1200" dirty="0" smtClean="0"/>
              <a:t>Washington </a:t>
            </a:r>
            <a:r>
              <a:rPr lang="en-US" sz="1200" dirty="0"/>
              <a:t>Territory is formed from part of the Oregon Territory. </a:t>
            </a:r>
          </a:p>
          <a:p>
            <a:endParaRPr lang="en-US" sz="1200" dirty="0"/>
          </a:p>
          <a:p>
            <a:r>
              <a:rPr lang="en-US" sz="1200" dirty="0"/>
              <a:t>U. S. fleet under Commodore Matthew C. Perry arrives in Edo Bay (now Tokyo Bay), Japan. Perry seeks protection for shipwrecked U. S. seamen and the opening of Japanese ports to trade. </a:t>
            </a:r>
          </a:p>
          <a:p>
            <a:endParaRPr lang="en-US" sz="1200" dirty="0" smtClean="0"/>
          </a:p>
          <a:p>
            <a:r>
              <a:rPr lang="en-US" sz="1200" dirty="0" smtClean="0"/>
              <a:t>U</a:t>
            </a:r>
            <a:r>
              <a:rPr lang="en-US" sz="1200" dirty="0"/>
              <a:t>. S. purchases from Mexico for $10 million a 30,000-square-mile area, </a:t>
            </a:r>
            <a:r>
              <a:rPr lang="en-US" sz="1200" b="1" dirty="0"/>
              <a:t>the Gadsden Purchase</a:t>
            </a:r>
            <a:r>
              <a:rPr lang="en-US" sz="1200" dirty="0"/>
              <a:t>, in what is now southern new Mexico and Arizona. This territory was the last addition to the U. S. continental boundaries, the contiguous states. </a:t>
            </a:r>
          </a:p>
          <a:p>
            <a:r>
              <a:rPr lang="en-US" sz="1200" dirty="0"/>
              <a:t>Congress authorizes survey for a transcontinental railroad route to the Pacific </a:t>
            </a:r>
          </a:p>
          <a:p>
            <a:r>
              <a:rPr lang="en-US" dirty="0"/>
              <a:t>	</a:t>
            </a:r>
          </a:p>
        </p:txBody>
      </p:sp>
      <p:sp>
        <p:nvSpPr>
          <p:cNvPr id="20" name="Rectangle 19"/>
          <p:cNvSpPr/>
          <p:nvPr/>
        </p:nvSpPr>
        <p:spPr>
          <a:xfrm>
            <a:off x="6095999" y="2926232"/>
            <a:ext cx="3048001" cy="2492990"/>
          </a:xfrm>
          <a:prstGeom prst="rect">
            <a:avLst/>
          </a:prstGeom>
        </p:spPr>
        <p:txBody>
          <a:bodyPr wrap="square">
            <a:spAutoFit/>
          </a:bodyPr>
          <a:lstStyle/>
          <a:p>
            <a:r>
              <a:rPr lang="en-US" sz="1200" dirty="0" smtClean="0"/>
              <a:t>Antioch </a:t>
            </a:r>
            <a:r>
              <a:rPr lang="en-US" sz="1200" dirty="0"/>
              <a:t>College, which welcomes male and female students, opens in Ohio. </a:t>
            </a:r>
          </a:p>
          <a:p>
            <a:endParaRPr lang="en-US" sz="1200" dirty="0" smtClean="0"/>
          </a:p>
          <a:p>
            <a:r>
              <a:rPr lang="en-US" sz="1200" dirty="0" smtClean="0"/>
              <a:t>New </a:t>
            </a:r>
            <a:r>
              <a:rPr lang="en-US" sz="1200" dirty="0"/>
              <a:t>York Central Railroad is formed by consolidating 10 small railroads connecting New York City and Buffalo, N. Y. </a:t>
            </a:r>
          </a:p>
          <a:p>
            <a:endParaRPr lang="en-US" sz="1200" dirty="0" smtClean="0"/>
          </a:p>
          <a:p>
            <a:r>
              <a:rPr lang="en-US" sz="1200" dirty="0" smtClean="0"/>
              <a:t>Baltimore </a:t>
            </a:r>
            <a:r>
              <a:rPr lang="en-US" sz="1200" dirty="0"/>
              <a:t>&amp; Ohio Railroad is completed to the Ohio River and its first trains begin operating from Baltimore to Wheeling, W. Va. For the first time Chicago, Ill., is connected by rail to the East.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3102590"/>
            <a:ext cx="762000" cy="923330"/>
          </a:xfrm>
          <a:prstGeom prst="rect">
            <a:avLst/>
          </a:prstGeom>
        </p:spPr>
        <p:txBody>
          <a:bodyPr wrap="square">
            <a:spAutoFit/>
          </a:bodyPr>
          <a:lstStyle/>
          <a:p>
            <a:endParaRPr lang="en-US" dirty="0"/>
          </a:p>
          <a:p>
            <a:r>
              <a:rPr lang="en-US" dirty="0"/>
              <a:t> </a:t>
            </a:r>
            <a:r>
              <a:rPr lang="en-US" b="1" dirty="0"/>
              <a:t>1854 </a:t>
            </a:r>
            <a:r>
              <a:rPr lang="en-US" dirty="0"/>
              <a:t>	</a:t>
            </a:r>
          </a:p>
        </p:txBody>
      </p:sp>
      <p:sp>
        <p:nvSpPr>
          <p:cNvPr id="3" name="Rectangle 2"/>
          <p:cNvSpPr/>
          <p:nvPr/>
        </p:nvSpPr>
        <p:spPr>
          <a:xfrm>
            <a:off x="762000" y="609600"/>
            <a:ext cx="2590800" cy="6832640"/>
          </a:xfrm>
          <a:prstGeom prst="rect">
            <a:avLst/>
          </a:prstGeom>
        </p:spPr>
        <p:txBody>
          <a:bodyPr wrap="square">
            <a:spAutoFit/>
          </a:bodyPr>
          <a:lstStyle/>
          <a:p>
            <a:r>
              <a:rPr lang="en-US" sz="1200" b="1" i="1" dirty="0" smtClean="0"/>
              <a:t>Kansas-Nebraska </a:t>
            </a:r>
            <a:r>
              <a:rPr lang="en-US" sz="1200" b="1" i="1" dirty="0"/>
              <a:t>Act</a:t>
            </a:r>
            <a:r>
              <a:rPr lang="en-US" sz="1200" dirty="0"/>
              <a:t>, introduced by Senator Stephen A. Douglas, repeals the Missouri </a:t>
            </a:r>
          </a:p>
          <a:p>
            <a:r>
              <a:rPr lang="en-US" sz="1200" dirty="0"/>
              <a:t>Compromise of 1820. Congress establishes the territories of Kansas and Nebraska. All territories can decide whether to permit or prohibit slaver. Act is condemned by abolitionists. </a:t>
            </a:r>
          </a:p>
          <a:p>
            <a:endParaRPr lang="en-US" sz="1200" dirty="0" smtClean="0"/>
          </a:p>
          <a:p>
            <a:r>
              <a:rPr lang="en-US" sz="1200" b="1" dirty="0" smtClean="0"/>
              <a:t>Republican </a:t>
            </a:r>
            <a:r>
              <a:rPr lang="en-US" sz="1200" b="1" dirty="0"/>
              <a:t>Party is formed </a:t>
            </a:r>
            <a:r>
              <a:rPr lang="en-US" sz="1200" dirty="0"/>
              <a:t>as a reaction against the Kansas-Nebraska Act. It calls for the abolition of slavery, high protective tariffs, and a transcontinental railroad. </a:t>
            </a:r>
          </a:p>
          <a:p>
            <a:endParaRPr lang="en-US" sz="1200" dirty="0" smtClean="0"/>
          </a:p>
          <a:p>
            <a:r>
              <a:rPr lang="en-US" sz="1200" dirty="0" smtClean="0"/>
              <a:t>Massachusetts </a:t>
            </a:r>
            <a:r>
              <a:rPr lang="en-US" sz="1200" dirty="0"/>
              <a:t>Emigrant Aid Society is organized to encourage anti-slavery emigration to Kansas. </a:t>
            </a:r>
          </a:p>
          <a:p>
            <a:endParaRPr lang="en-US" sz="1200" dirty="0" smtClean="0"/>
          </a:p>
          <a:p>
            <a:r>
              <a:rPr lang="en-US" sz="1200" dirty="0" smtClean="0"/>
              <a:t>U</a:t>
            </a:r>
            <a:r>
              <a:rPr lang="en-US" sz="1200" dirty="0"/>
              <a:t>. S. Ministers to Britain, France, and Spain draw up the </a:t>
            </a:r>
            <a:r>
              <a:rPr lang="en-US" sz="1200" b="1" dirty="0"/>
              <a:t>Ostend Manifesto </a:t>
            </a:r>
            <a:r>
              <a:rPr lang="en-US" sz="1200" dirty="0"/>
              <a:t>saying that the U. S. should seize Cuba by force if Spain refuses to sell it. </a:t>
            </a:r>
          </a:p>
          <a:p>
            <a:endParaRPr lang="en-US" sz="1200" dirty="0" smtClean="0"/>
          </a:p>
          <a:p>
            <a:r>
              <a:rPr lang="en-US" sz="1200" b="1" dirty="0" smtClean="0"/>
              <a:t>Native </a:t>
            </a:r>
            <a:r>
              <a:rPr lang="en-US" sz="1200" b="1" dirty="0"/>
              <a:t>American, or Know-Nothing Party</a:t>
            </a:r>
            <a:r>
              <a:rPr lang="en-US" sz="1200" dirty="0"/>
              <a:t>, wins many local offices in New York, Massachusetts, and Delaware. </a:t>
            </a:r>
          </a:p>
          <a:p>
            <a:endParaRPr lang="en-US" sz="1200" dirty="0" smtClean="0"/>
          </a:p>
          <a:p>
            <a:r>
              <a:rPr lang="en-US" sz="1200" dirty="0" smtClean="0"/>
              <a:t>U</a:t>
            </a:r>
            <a:r>
              <a:rPr lang="en-US" sz="1200" dirty="0"/>
              <a:t>. S. and Japan sign the Treaty of Kanagawa, declaring peace, friendship, and commerce. </a:t>
            </a:r>
          </a:p>
          <a:p>
            <a:r>
              <a:rPr lang="en-US" dirty="0"/>
              <a:t>	</a:t>
            </a:r>
          </a:p>
          <a:p>
            <a:endParaRPr lang="en-US" dirty="0"/>
          </a:p>
          <a:p>
            <a:r>
              <a:rPr lang="en-US" dirty="0"/>
              <a:t>	</a:t>
            </a:r>
          </a:p>
        </p:txBody>
      </p:sp>
      <p:sp>
        <p:nvSpPr>
          <p:cNvPr id="4" name="Rectangle 3"/>
          <p:cNvSpPr/>
          <p:nvPr/>
        </p:nvSpPr>
        <p:spPr>
          <a:xfrm>
            <a:off x="3338945" y="1956643"/>
            <a:ext cx="2757055" cy="3508653"/>
          </a:xfrm>
          <a:prstGeom prst="rect">
            <a:avLst/>
          </a:prstGeom>
        </p:spPr>
        <p:txBody>
          <a:bodyPr wrap="square">
            <a:spAutoFit/>
          </a:bodyPr>
          <a:lstStyle/>
          <a:p>
            <a:endParaRPr lang="en-US" dirty="0"/>
          </a:p>
          <a:p>
            <a:r>
              <a:rPr lang="en-US" dirty="0"/>
              <a:t> </a:t>
            </a:r>
          </a:p>
          <a:p>
            <a:r>
              <a:rPr lang="en-US" sz="1200" dirty="0"/>
              <a:t>Horace Smith and Daniel Wesson invent the Smith and Wesson revolver and a device that is </a:t>
            </a:r>
            <a:r>
              <a:rPr lang="en-US" sz="1200" dirty="0" smtClean="0"/>
              <a:t> </a:t>
            </a:r>
            <a:endParaRPr lang="en-US" sz="1200" dirty="0"/>
          </a:p>
          <a:p>
            <a:r>
              <a:rPr lang="en-US" sz="1200" dirty="0"/>
              <a:t>later used in Winchester repeating rifles. </a:t>
            </a:r>
          </a:p>
          <a:p>
            <a:endParaRPr lang="en-US" sz="1200" dirty="0" smtClean="0"/>
          </a:p>
          <a:p>
            <a:r>
              <a:rPr lang="en-US" sz="1200" dirty="0" smtClean="0"/>
              <a:t>David </a:t>
            </a:r>
            <a:r>
              <a:rPr lang="en-US" sz="1200" dirty="0"/>
              <a:t>Alter discovers that the elements in a gas can be identified by using a spectroscope. </a:t>
            </a:r>
          </a:p>
          <a:p>
            <a:endParaRPr lang="en-US" sz="1200" dirty="0" smtClean="0"/>
          </a:p>
          <a:p>
            <a:r>
              <a:rPr lang="en-US" sz="1200" dirty="0" smtClean="0"/>
              <a:t>A </a:t>
            </a:r>
            <a:r>
              <a:rPr lang="en-US" sz="1200" dirty="0"/>
              <a:t>railroad suspension bridge is built at Niagara Falls. The first train crosses a year later. </a:t>
            </a:r>
          </a:p>
          <a:p>
            <a:r>
              <a:rPr lang="en-US" sz="1200" dirty="0"/>
              <a:t>	</a:t>
            </a:r>
          </a:p>
          <a:p>
            <a:endParaRPr lang="en-US" sz="1200" dirty="0"/>
          </a:p>
          <a:p>
            <a:r>
              <a:rPr lang="en-US" dirty="0"/>
              <a:t>	</a:t>
            </a:r>
          </a:p>
        </p:txBody>
      </p:sp>
      <p:sp>
        <p:nvSpPr>
          <p:cNvPr id="6" name="Rectangle 5"/>
          <p:cNvSpPr/>
          <p:nvPr/>
        </p:nvSpPr>
        <p:spPr>
          <a:xfrm>
            <a:off x="6109855" y="1600200"/>
            <a:ext cx="3034145" cy="3600986"/>
          </a:xfrm>
          <a:prstGeom prst="rect">
            <a:avLst/>
          </a:prstGeom>
        </p:spPr>
        <p:txBody>
          <a:bodyPr wrap="square">
            <a:spAutoFit/>
          </a:bodyPr>
          <a:lstStyle/>
          <a:p>
            <a:endParaRPr lang="en-US" dirty="0"/>
          </a:p>
          <a:p>
            <a:r>
              <a:rPr lang="en-US" dirty="0"/>
              <a:t> </a:t>
            </a:r>
          </a:p>
          <a:p>
            <a:r>
              <a:rPr lang="en-US" sz="1200" dirty="0"/>
              <a:t>Thoreau publishes </a:t>
            </a:r>
            <a:r>
              <a:rPr lang="en-US" sz="1200" i="1" dirty="0"/>
              <a:t>Walden</a:t>
            </a:r>
            <a:r>
              <a:rPr lang="en-US" sz="1200" dirty="0"/>
              <a:t>. </a:t>
            </a:r>
          </a:p>
          <a:p>
            <a:endParaRPr lang="en-US" sz="1200" dirty="0" smtClean="0"/>
          </a:p>
          <a:p>
            <a:r>
              <a:rPr lang="en-US" sz="1200" dirty="0" smtClean="0"/>
              <a:t>Arrival </a:t>
            </a:r>
            <a:r>
              <a:rPr lang="en-US" sz="1200" dirty="0"/>
              <a:t>of 13,000 Chinese marks the beginning </a:t>
            </a:r>
            <a:r>
              <a:rPr lang="en-US" sz="1200" dirty="0" smtClean="0"/>
              <a:t>of </a:t>
            </a:r>
            <a:r>
              <a:rPr lang="en-US" sz="1200" dirty="0"/>
              <a:t>large-scale immigration from China. The highest number in any previous year had been 42. Chinese workers are employed largely in building the transcontinental railroad. </a:t>
            </a:r>
          </a:p>
          <a:p>
            <a:endParaRPr lang="en-US" sz="1200" dirty="0" smtClean="0"/>
          </a:p>
          <a:p>
            <a:r>
              <a:rPr lang="en-US" sz="1200" dirty="0" smtClean="0"/>
              <a:t>First </a:t>
            </a:r>
            <a:r>
              <a:rPr lang="en-US" sz="1200" dirty="0"/>
              <a:t>“fire-proof” building is built in New York City using wrought-iron beams set in masonry walls. </a:t>
            </a:r>
          </a:p>
          <a:p>
            <a:r>
              <a:rPr lang="en-US" sz="1200" dirty="0"/>
              <a:t>	</a:t>
            </a:r>
          </a:p>
          <a:p>
            <a:endParaRPr lang="en-US" dirty="0"/>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34636" y="3421743"/>
            <a:ext cx="9178636" cy="9674"/>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34636" y="2590800"/>
            <a:ext cx="796636" cy="646331"/>
          </a:xfrm>
          <a:prstGeom prst="rect">
            <a:avLst/>
          </a:prstGeom>
        </p:spPr>
        <p:txBody>
          <a:bodyPr wrap="square">
            <a:spAutoFit/>
          </a:bodyPr>
          <a:lstStyle/>
          <a:p>
            <a:r>
              <a:rPr lang="en-US" b="1" dirty="0"/>
              <a:t>1855 </a:t>
            </a:r>
            <a:r>
              <a:rPr lang="en-US" dirty="0"/>
              <a:t>	</a:t>
            </a:r>
          </a:p>
        </p:txBody>
      </p:sp>
      <p:sp>
        <p:nvSpPr>
          <p:cNvPr id="3" name="Rectangle 2"/>
          <p:cNvSpPr/>
          <p:nvPr/>
        </p:nvSpPr>
        <p:spPr>
          <a:xfrm>
            <a:off x="748145" y="609600"/>
            <a:ext cx="2604655" cy="3631763"/>
          </a:xfrm>
          <a:prstGeom prst="rect">
            <a:avLst/>
          </a:prstGeom>
        </p:spPr>
        <p:txBody>
          <a:bodyPr wrap="square">
            <a:spAutoFit/>
          </a:bodyPr>
          <a:lstStyle/>
          <a:p>
            <a:r>
              <a:rPr lang="en-US" sz="1100" dirty="0" smtClean="0"/>
              <a:t>“</a:t>
            </a:r>
            <a:r>
              <a:rPr lang="en-US" sz="1100" b="1" dirty="0"/>
              <a:t>Bleeding Kansas</a:t>
            </a:r>
            <a:r>
              <a:rPr lang="en-US" sz="1100" dirty="0"/>
              <a:t>.” Settlement of Kansas under Douglas doctrine of “</a:t>
            </a:r>
            <a:r>
              <a:rPr lang="en-US" sz="1100" b="1" dirty="0"/>
              <a:t>popular sovereignty</a:t>
            </a:r>
            <a:r>
              <a:rPr lang="en-US" sz="1100" dirty="0"/>
              <a:t>” leads to bloody war between pro-and anti-slavery factions for control of the territorial government </a:t>
            </a:r>
          </a:p>
          <a:p>
            <a:endParaRPr lang="en-US" sz="1100" dirty="0" smtClean="0"/>
          </a:p>
          <a:p>
            <a:r>
              <a:rPr lang="en-US" sz="1100" dirty="0" smtClean="0"/>
              <a:t>William </a:t>
            </a:r>
            <a:r>
              <a:rPr lang="en-US" sz="1100" dirty="0"/>
              <a:t>Walker with a small force lands in Nicaragua, overthrows the government, and makes himself president in 1856. He is forced out of power by a coalition of Central American states in 1857. </a:t>
            </a:r>
          </a:p>
          <a:p>
            <a:endParaRPr lang="en-US" sz="1100" dirty="0" smtClean="0"/>
          </a:p>
          <a:p>
            <a:r>
              <a:rPr lang="en-US" sz="1100" dirty="0" smtClean="0"/>
              <a:t>President </a:t>
            </a:r>
            <a:r>
              <a:rPr lang="en-US" sz="1100" dirty="0"/>
              <a:t>Pierce signs act establishing the first U. S. Court of Claims. Citizens can press claims against the federal government without petitioning Congress. </a:t>
            </a:r>
          </a:p>
          <a:p>
            <a:r>
              <a:rPr lang="en-US" dirty="0"/>
              <a:t>	</a:t>
            </a:r>
          </a:p>
          <a:p>
            <a:r>
              <a:rPr lang="en-US" dirty="0"/>
              <a:t>	</a:t>
            </a:r>
          </a:p>
          <a:p>
            <a:r>
              <a:rPr lang="en-US" dirty="0"/>
              <a:t>	</a:t>
            </a:r>
          </a:p>
        </p:txBody>
      </p:sp>
      <p:sp>
        <p:nvSpPr>
          <p:cNvPr id="4" name="Rectangle 3"/>
          <p:cNvSpPr/>
          <p:nvPr/>
        </p:nvSpPr>
        <p:spPr>
          <a:xfrm>
            <a:off x="3331688" y="765911"/>
            <a:ext cx="2764312" cy="1785104"/>
          </a:xfrm>
          <a:prstGeom prst="rect">
            <a:avLst/>
          </a:prstGeom>
        </p:spPr>
        <p:txBody>
          <a:bodyPr wrap="square">
            <a:spAutoFit/>
          </a:bodyPr>
          <a:lstStyle/>
          <a:p>
            <a:r>
              <a:rPr lang="en-US" sz="1100" dirty="0"/>
              <a:t>Samuel Kier builds America’s first oil refinery in Pittsburgh. </a:t>
            </a:r>
          </a:p>
          <a:p>
            <a:endParaRPr lang="en-US" sz="1100" dirty="0" smtClean="0"/>
          </a:p>
          <a:p>
            <a:r>
              <a:rPr lang="en-US" sz="1100" dirty="0" smtClean="0"/>
              <a:t>James </a:t>
            </a:r>
            <a:r>
              <a:rPr lang="en-US" sz="1100" dirty="0"/>
              <a:t>Simms organizes the Women’s Hospital of New York City. </a:t>
            </a:r>
          </a:p>
          <a:p>
            <a:endParaRPr lang="en-US" sz="1100" dirty="0" smtClean="0"/>
          </a:p>
          <a:p>
            <a:r>
              <a:rPr lang="en-US" sz="1100" dirty="0" smtClean="0"/>
              <a:t>John </a:t>
            </a:r>
            <a:r>
              <a:rPr lang="en-US" sz="1100" dirty="0"/>
              <a:t>Dalton, </a:t>
            </a:r>
          </a:p>
          <a:p>
            <a:r>
              <a:rPr lang="en-US" sz="1100" dirty="0" smtClean="0"/>
              <a:t>Massachusetts </a:t>
            </a:r>
            <a:r>
              <a:rPr lang="en-US" sz="1100" dirty="0"/>
              <a:t>physician, operates on living animals to demonstrate internal anatomy and physiology to his students </a:t>
            </a:r>
          </a:p>
        </p:txBody>
      </p:sp>
      <p:sp>
        <p:nvSpPr>
          <p:cNvPr id="6" name="Rectangle 5"/>
          <p:cNvSpPr/>
          <p:nvPr/>
        </p:nvSpPr>
        <p:spPr>
          <a:xfrm>
            <a:off x="6096000" y="613511"/>
            <a:ext cx="3048000" cy="2462213"/>
          </a:xfrm>
          <a:prstGeom prst="rect">
            <a:avLst/>
          </a:prstGeom>
        </p:spPr>
        <p:txBody>
          <a:bodyPr wrap="square">
            <a:spAutoFit/>
          </a:bodyPr>
          <a:lstStyle/>
          <a:p>
            <a:r>
              <a:rPr lang="en-US" sz="1100" dirty="0"/>
              <a:t>Walt Whitman anonymously publishes </a:t>
            </a:r>
            <a:r>
              <a:rPr lang="en-US" sz="1100" i="1" dirty="0"/>
              <a:t>Leaves of Grass</a:t>
            </a:r>
            <a:r>
              <a:rPr lang="en-US" sz="1100" dirty="0"/>
              <a:t>, a collection of 12 poems including “Song of Myself.” </a:t>
            </a:r>
          </a:p>
          <a:p>
            <a:endParaRPr lang="en-US" sz="1100" dirty="0" smtClean="0"/>
          </a:p>
          <a:p>
            <a:r>
              <a:rPr lang="en-US" sz="1100" dirty="0" smtClean="0"/>
              <a:t>U</a:t>
            </a:r>
            <a:r>
              <a:rPr lang="en-US" sz="1100" dirty="0"/>
              <a:t>. S. citizenship laws provide that all children born abroad of U. S. citizens are assured of citizenship. </a:t>
            </a:r>
          </a:p>
          <a:p>
            <a:endParaRPr lang="en-US" sz="1100" dirty="0" smtClean="0"/>
          </a:p>
          <a:p>
            <a:r>
              <a:rPr lang="en-US" sz="1100" dirty="0" smtClean="0"/>
              <a:t>First </a:t>
            </a:r>
            <a:r>
              <a:rPr lang="en-US" sz="1100" dirty="0"/>
              <a:t>oil business in the U. S., the Pennsylvania Rock Oil Company, is formed by George H. Bissell and Jonathan J. Eveleth. </a:t>
            </a:r>
          </a:p>
          <a:p>
            <a:endParaRPr lang="en-US" sz="1100" i="1" dirty="0" smtClean="0"/>
          </a:p>
          <a:p>
            <a:r>
              <a:rPr lang="en-US" sz="1100" i="1" dirty="0" smtClean="0"/>
              <a:t>Frank </a:t>
            </a:r>
            <a:r>
              <a:rPr lang="en-US" sz="1100" i="1" dirty="0"/>
              <a:t>Leslie’s Illustrated Newspaper </a:t>
            </a:r>
            <a:r>
              <a:rPr lang="en-US" sz="1100" dirty="0"/>
              <a:t>(later </a:t>
            </a:r>
            <a:r>
              <a:rPr lang="en-US" sz="1100" i="1" dirty="0"/>
              <a:t>Leslie’s Weekly</a:t>
            </a:r>
            <a:r>
              <a:rPr lang="en-US" sz="1100" dirty="0"/>
              <a:t>), most successful of the early illustrated papers, begins publication in New York City. </a:t>
            </a:r>
          </a:p>
        </p:txBody>
      </p:sp>
      <p:sp>
        <p:nvSpPr>
          <p:cNvPr id="10" name="Rectangle 9"/>
          <p:cNvSpPr/>
          <p:nvPr/>
        </p:nvSpPr>
        <p:spPr>
          <a:xfrm>
            <a:off x="-34636" y="4572000"/>
            <a:ext cx="796636" cy="646331"/>
          </a:xfrm>
          <a:prstGeom prst="rect">
            <a:avLst/>
          </a:prstGeom>
        </p:spPr>
        <p:txBody>
          <a:bodyPr wrap="square">
            <a:spAutoFit/>
          </a:bodyPr>
          <a:lstStyle/>
          <a:p>
            <a:r>
              <a:rPr lang="en-US" b="1" dirty="0"/>
              <a:t>1856 </a:t>
            </a:r>
            <a:r>
              <a:rPr lang="en-US" dirty="0"/>
              <a:t>	</a:t>
            </a:r>
          </a:p>
        </p:txBody>
      </p:sp>
      <p:sp>
        <p:nvSpPr>
          <p:cNvPr id="20" name="Rectangle 19"/>
          <p:cNvSpPr/>
          <p:nvPr/>
        </p:nvSpPr>
        <p:spPr>
          <a:xfrm>
            <a:off x="762000" y="3464004"/>
            <a:ext cx="2590800" cy="3816429"/>
          </a:xfrm>
          <a:prstGeom prst="rect">
            <a:avLst/>
          </a:prstGeom>
        </p:spPr>
        <p:txBody>
          <a:bodyPr wrap="square">
            <a:spAutoFit/>
          </a:bodyPr>
          <a:lstStyle/>
          <a:p>
            <a:r>
              <a:rPr lang="en-US" sz="1000" dirty="0" smtClean="0"/>
              <a:t>President </a:t>
            </a:r>
            <a:r>
              <a:rPr lang="en-US" sz="1000" dirty="0"/>
              <a:t>Pierce recognizes pro-slavery legislature in Kansas Territory. </a:t>
            </a:r>
          </a:p>
          <a:p>
            <a:endParaRPr lang="en-US" sz="1000" dirty="0" smtClean="0"/>
          </a:p>
          <a:p>
            <a:r>
              <a:rPr lang="en-US" sz="1000" dirty="0" smtClean="0"/>
              <a:t>Pro-slavery </a:t>
            </a:r>
            <a:r>
              <a:rPr lang="en-US" sz="1000" dirty="0"/>
              <a:t>border ruffians sack Lawrence, Kansas. In return, abolitionist </a:t>
            </a:r>
            <a:r>
              <a:rPr lang="en-US" sz="1000" b="1" dirty="0"/>
              <a:t>John Brown</a:t>
            </a:r>
            <a:r>
              <a:rPr lang="en-US" sz="1000" dirty="0"/>
              <a:t>, with four of his sons and three other men, murders five pro-slavery colonists at </a:t>
            </a:r>
            <a:r>
              <a:rPr lang="en-US" sz="1000" b="1" dirty="0"/>
              <a:t>Pottawatomie Creek</a:t>
            </a:r>
            <a:r>
              <a:rPr lang="en-US" sz="1000" dirty="0"/>
              <a:t>. Civil war continues between Free State and pro-slavery factions </a:t>
            </a:r>
          </a:p>
          <a:p>
            <a:r>
              <a:rPr lang="en-US" sz="1000" dirty="0" smtClean="0"/>
              <a:t>until </a:t>
            </a:r>
            <a:r>
              <a:rPr lang="en-US" sz="1000" dirty="0"/>
              <a:t>federal troops restore peace. </a:t>
            </a:r>
          </a:p>
          <a:p>
            <a:endParaRPr lang="en-US" sz="1000" dirty="0" smtClean="0"/>
          </a:p>
          <a:p>
            <a:r>
              <a:rPr lang="en-US" sz="1000" dirty="0" smtClean="0"/>
              <a:t>Senator </a:t>
            </a:r>
            <a:r>
              <a:rPr lang="en-US" sz="1000" dirty="0"/>
              <a:t>Sumner makes anti-slavery speech bitterly criticizing Senator Andrew Butler and Stephen Douglas. Preston Brooks, Butler’s nephew, severely beats Sumner with a cane in the Senate chamber. Sumner’s slander and </a:t>
            </a:r>
            <a:r>
              <a:rPr lang="en-US" sz="1000" dirty="0" err="1"/>
              <a:t>Brooks’s</a:t>
            </a:r>
            <a:r>
              <a:rPr lang="en-US" sz="1000" dirty="0"/>
              <a:t> brutality show the deep rift between North and South. </a:t>
            </a:r>
          </a:p>
          <a:p>
            <a:endParaRPr lang="en-US" sz="1000" dirty="0" smtClean="0"/>
          </a:p>
          <a:p>
            <a:r>
              <a:rPr lang="en-US" sz="1000" dirty="0" smtClean="0"/>
              <a:t>James </a:t>
            </a:r>
            <a:r>
              <a:rPr lang="en-US" sz="1000" dirty="0"/>
              <a:t>Buchanan and John C. Breckinridge are elected President and Vice President, respectively, on the Democratic ticket. </a:t>
            </a:r>
          </a:p>
          <a:p>
            <a:r>
              <a:rPr lang="en-US" sz="1100" dirty="0"/>
              <a:t>	</a:t>
            </a:r>
          </a:p>
          <a:p>
            <a:r>
              <a:rPr lang="en-US" sz="1100" dirty="0"/>
              <a:t>	</a:t>
            </a:r>
          </a:p>
        </p:txBody>
      </p:sp>
      <p:sp>
        <p:nvSpPr>
          <p:cNvPr id="21" name="Rectangle 20"/>
          <p:cNvSpPr/>
          <p:nvPr/>
        </p:nvSpPr>
        <p:spPr>
          <a:xfrm>
            <a:off x="3375231" y="3450517"/>
            <a:ext cx="2720769" cy="3323987"/>
          </a:xfrm>
          <a:prstGeom prst="rect">
            <a:avLst/>
          </a:prstGeom>
        </p:spPr>
        <p:txBody>
          <a:bodyPr wrap="square">
            <a:spAutoFit/>
          </a:bodyPr>
          <a:lstStyle/>
          <a:p>
            <a:endParaRPr lang="en-US" dirty="0"/>
          </a:p>
          <a:p>
            <a:r>
              <a:rPr lang="en-US" sz="1200" dirty="0"/>
              <a:t>David E. Hughes patents a printing telegraph. </a:t>
            </a:r>
          </a:p>
          <a:p>
            <a:endParaRPr lang="en-US" sz="1200" dirty="0" smtClean="0"/>
          </a:p>
          <a:p>
            <a:r>
              <a:rPr lang="en-US" sz="1200" dirty="0" smtClean="0"/>
              <a:t>Gail </a:t>
            </a:r>
            <a:r>
              <a:rPr lang="en-US" sz="1200" dirty="0"/>
              <a:t>Borden of Texas receives a patent for condensing milk. </a:t>
            </a:r>
          </a:p>
          <a:p>
            <a:endParaRPr lang="en-US" sz="1200" dirty="0" smtClean="0"/>
          </a:p>
          <a:p>
            <a:r>
              <a:rPr lang="en-US" sz="1200" dirty="0" smtClean="0"/>
              <a:t>First </a:t>
            </a:r>
            <a:r>
              <a:rPr lang="en-US" sz="1200" dirty="0"/>
              <a:t>street trains in New England begin running between Boston and Cambridge, Massachusetts. They are pulled by steam engines. </a:t>
            </a:r>
          </a:p>
          <a:p>
            <a:endParaRPr lang="en-US" sz="1200" dirty="0" smtClean="0"/>
          </a:p>
          <a:p>
            <a:r>
              <a:rPr lang="en-US" sz="1200" dirty="0" smtClean="0"/>
              <a:t>Western </a:t>
            </a:r>
            <a:r>
              <a:rPr lang="en-US" sz="1200" dirty="0"/>
              <a:t>Union Company is established. </a:t>
            </a:r>
          </a:p>
          <a:p>
            <a:endParaRPr lang="en-US" sz="1200" dirty="0" smtClean="0"/>
          </a:p>
          <a:p>
            <a:r>
              <a:rPr lang="en-US" sz="1200" dirty="0" smtClean="0"/>
              <a:t> </a:t>
            </a:r>
            <a:r>
              <a:rPr lang="en-US" sz="1200" dirty="0"/>
              <a:t>H. L. </a:t>
            </a:r>
            <a:r>
              <a:rPr lang="en-US" sz="1200" dirty="0" err="1"/>
              <a:t>Lipman</a:t>
            </a:r>
            <a:r>
              <a:rPr lang="en-US" sz="1200" dirty="0"/>
              <a:t> receives a patent for a pencil with </a:t>
            </a:r>
          </a:p>
          <a:p>
            <a:r>
              <a:rPr lang="en-US" sz="1200"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3244334"/>
            <a:ext cx="762000" cy="646331"/>
          </a:xfrm>
          <a:prstGeom prst="rect">
            <a:avLst/>
          </a:prstGeom>
        </p:spPr>
        <p:txBody>
          <a:bodyPr wrap="square">
            <a:spAutoFit/>
          </a:bodyPr>
          <a:lstStyle/>
          <a:p>
            <a:r>
              <a:rPr lang="en-US" b="1" dirty="0"/>
              <a:t>1857 </a:t>
            </a:r>
            <a:r>
              <a:rPr lang="en-US" dirty="0"/>
              <a:t>	</a:t>
            </a:r>
          </a:p>
        </p:txBody>
      </p:sp>
      <p:sp>
        <p:nvSpPr>
          <p:cNvPr id="3" name="Rectangle 2"/>
          <p:cNvSpPr/>
          <p:nvPr/>
        </p:nvSpPr>
        <p:spPr>
          <a:xfrm>
            <a:off x="768927" y="640600"/>
            <a:ext cx="2583873" cy="5355312"/>
          </a:xfrm>
          <a:prstGeom prst="rect">
            <a:avLst/>
          </a:prstGeom>
        </p:spPr>
        <p:txBody>
          <a:bodyPr wrap="square">
            <a:spAutoFit/>
          </a:bodyPr>
          <a:lstStyle/>
          <a:p>
            <a:r>
              <a:rPr lang="en-US" sz="1200" b="1" dirty="0" smtClean="0"/>
              <a:t>Dred </a:t>
            </a:r>
            <a:r>
              <a:rPr lang="en-US" sz="1200" b="1" dirty="0"/>
              <a:t>Scott decision by the U. S. Supreme Court </a:t>
            </a:r>
            <a:r>
              <a:rPr lang="en-US" sz="1200" dirty="0"/>
              <a:t>holds that a Negro slave’s residence in free territory does not make him free. It declares the Missouri Compromise unconstitutional and says that Congress has no authority to prohibit slavery in the territories. </a:t>
            </a:r>
          </a:p>
          <a:p>
            <a:endParaRPr lang="en-US" sz="1200" dirty="0" smtClean="0"/>
          </a:p>
          <a:p>
            <a:r>
              <a:rPr lang="en-US" sz="1200" dirty="0" smtClean="0"/>
              <a:t>Indians </a:t>
            </a:r>
            <a:r>
              <a:rPr lang="en-US" sz="1200" dirty="0"/>
              <a:t>and whites under John D. Lee massacre about 140 non-Mormon emigrants at Mountain Meadows, Utah. </a:t>
            </a:r>
          </a:p>
          <a:p>
            <a:endParaRPr lang="en-US" sz="1200" dirty="0" smtClean="0"/>
          </a:p>
          <a:p>
            <a:r>
              <a:rPr lang="en-US" sz="1200" dirty="0" smtClean="0"/>
              <a:t>Kansas </a:t>
            </a:r>
            <a:r>
              <a:rPr lang="en-US" sz="1200" dirty="0"/>
              <a:t>elects Free State legislature. Pro-slavery delegates meet at Lecompton, Kansas and draw up constitutional rigged so that slavery could not be eliminated from the territory. </a:t>
            </a:r>
          </a:p>
          <a:p>
            <a:endParaRPr lang="en-US" sz="1200" dirty="0" smtClean="0"/>
          </a:p>
          <a:p>
            <a:r>
              <a:rPr lang="en-US" sz="1200" dirty="0" smtClean="0"/>
              <a:t>President </a:t>
            </a:r>
            <a:r>
              <a:rPr lang="en-US" sz="1200" dirty="0"/>
              <a:t>Buchanan consents to Lecompton Constitution in Kansas, thus splitting the Democratic Party. </a:t>
            </a:r>
          </a:p>
          <a:p>
            <a:endParaRPr lang="en-US" sz="1200" dirty="0" smtClean="0"/>
          </a:p>
          <a:p>
            <a:r>
              <a:rPr lang="en-US" sz="1200" dirty="0" smtClean="0"/>
              <a:t>U</a:t>
            </a:r>
            <a:r>
              <a:rPr lang="en-US" sz="1200" dirty="0"/>
              <a:t>. S. and Japan sign treaty opening port of Nagasaki to U. S. trade. </a:t>
            </a:r>
          </a:p>
          <a:p>
            <a:r>
              <a:rPr lang="en-US" dirty="0"/>
              <a:t>	</a:t>
            </a:r>
          </a:p>
        </p:txBody>
      </p:sp>
      <p:sp>
        <p:nvSpPr>
          <p:cNvPr id="4" name="Rectangle 3"/>
          <p:cNvSpPr/>
          <p:nvPr/>
        </p:nvSpPr>
        <p:spPr>
          <a:xfrm>
            <a:off x="3352800" y="609600"/>
            <a:ext cx="2743200" cy="3139321"/>
          </a:xfrm>
          <a:prstGeom prst="rect">
            <a:avLst/>
          </a:prstGeom>
        </p:spPr>
        <p:txBody>
          <a:bodyPr wrap="square">
            <a:spAutoFit/>
          </a:bodyPr>
          <a:lstStyle/>
          <a:p>
            <a:r>
              <a:rPr lang="en-US" sz="1200" dirty="0" smtClean="0"/>
              <a:t>William </a:t>
            </a:r>
            <a:r>
              <a:rPr lang="en-US" sz="1200" dirty="0"/>
              <a:t>Kelly of Pennsylvania patents a steel-making process that is similar to that of Henry Bessemer. The Kelly and Bessemer ideas are later combined and called the Bessemer Process. </a:t>
            </a:r>
          </a:p>
          <a:p>
            <a:endParaRPr lang="en-US" sz="1200" dirty="0" smtClean="0"/>
          </a:p>
          <a:p>
            <a:r>
              <a:rPr lang="en-US" sz="1200" dirty="0" smtClean="0"/>
              <a:t> </a:t>
            </a:r>
            <a:r>
              <a:rPr lang="en-US" sz="1200" dirty="0"/>
              <a:t>Louis Agassiz publishes </a:t>
            </a:r>
            <a:r>
              <a:rPr lang="en-US" sz="1200" i="1" dirty="0"/>
              <a:t>Contributions to the Natural History of the United States</a:t>
            </a:r>
            <a:r>
              <a:rPr lang="en-US" sz="1200" dirty="0"/>
              <a:t>. In his “Essay on Classification,” Agassiz proposes an early version of the biogenetic law stating that changes during the embryonic development of a single animal are similar to changes that occurred in that species over thousands of years. </a:t>
            </a:r>
          </a:p>
          <a:p>
            <a:r>
              <a:rPr lang="en-US" dirty="0"/>
              <a:t>	</a:t>
            </a:r>
          </a:p>
        </p:txBody>
      </p:sp>
      <p:sp>
        <p:nvSpPr>
          <p:cNvPr id="6" name="Rectangle 5"/>
          <p:cNvSpPr/>
          <p:nvPr/>
        </p:nvSpPr>
        <p:spPr>
          <a:xfrm>
            <a:off x="6096000" y="1440596"/>
            <a:ext cx="3048000" cy="1200329"/>
          </a:xfrm>
          <a:prstGeom prst="rect">
            <a:avLst/>
          </a:prstGeom>
        </p:spPr>
        <p:txBody>
          <a:bodyPr wrap="square">
            <a:spAutoFit/>
          </a:bodyPr>
          <a:lstStyle/>
          <a:p>
            <a:endParaRPr lang="en-US" dirty="0"/>
          </a:p>
          <a:p>
            <a:r>
              <a:rPr lang="en-US" sz="1200" dirty="0"/>
              <a:t>First baseball association is formed when 25 amateur baseball clubs become the National Association of Baseball Players. </a:t>
            </a:r>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7620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38945" y="2417"/>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11438"/>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09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252174"/>
            <a:ext cx="2590800" cy="861774"/>
          </a:xfrm>
          <a:prstGeom prst="rect">
            <a:avLst/>
          </a:prstGeom>
        </p:spPr>
        <p:txBody>
          <a:bodyPr wrap="square">
            <a:spAutoFit/>
          </a:bodyPr>
          <a:lstStyle/>
          <a:p>
            <a:pPr algn="ctr"/>
            <a:endParaRPr lang="en-US" dirty="0"/>
          </a:p>
          <a:p>
            <a:pPr algn="ctr"/>
            <a:r>
              <a:rPr lang="en-US" sz="3200" dirty="0"/>
              <a:t> </a:t>
            </a:r>
            <a:r>
              <a:rPr lang="en-US" sz="3200" b="1" dirty="0"/>
              <a:t>Political </a:t>
            </a:r>
            <a:r>
              <a:rPr lang="en-US" sz="3200" dirty="0"/>
              <a:t>	</a:t>
            </a:r>
          </a:p>
        </p:txBody>
      </p:sp>
      <p:sp>
        <p:nvSpPr>
          <p:cNvPr id="13" name="Rectangle 12"/>
          <p:cNvSpPr/>
          <p:nvPr/>
        </p:nvSpPr>
        <p:spPr>
          <a:xfrm>
            <a:off x="3200400" y="-11438"/>
            <a:ext cx="3200400" cy="400110"/>
          </a:xfrm>
          <a:prstGeom prst="rect">
            <a:avLst/>
          </a:prstGeom>
        </p:spPr>
        <p:txBody>
          <a:bodyPr wrap="square">
            <a:spAutoFit/>
          </a:bodyPr>
          <a:lstStyle/>
          <a:p>
            <a:pPr algn="ctr"/>
            <a:r>
              <a:rPr lang="en-US" sz="2000" b="1" dirty="0" smtClean="0"/>
              <a:t>Economic/Technological </a:t>
            </a:r>
            <a:r>
              <a:rPr lang="en-US" sz="2000" dirty="0"/>
              <a:t>	</a:t>
            </a:r>
          </a:p>
        </p:txBody>
      </p:sp>
      <p:sp>
        <p:nvSpPr>
          <p:cNvPr id="14" name="Rectangle 13"/>
          <p:cNvSpPr/>
          <p:nvPr/>
        </p:nvSpPr>
        <p:spPr>
          <a:xfrm>
            <a:off x="6553200" y="2417"/>
            <a:ext cx="2590800" cy="954107"/>
          </a:xfrm>
          <a:prstGeom prst="rect">
            <a:avLst/>
          </a:prstGeom>
        </p:spPr>
        <p:txBody>
          <a:bodyPr wrap="square">
            <a:spAutoFit/>
          </a:bodyPr>
          <a:lstStyle/>
          <a:p>
            <a:pPr algn="ctr"/>
            <a:r>
              <a:rPr lang="en-US" sz="2800" b="1" dirty="0" smtClean="0"/>
              <a:t>Social/Cultural </a:t>
            </a:r>
            <a:r>
              <a:rPr lang="en-US" sz="2800" dirty="0"/>
              <a:t>	</a:t>
            </a:r>
          </a:p>
        </p:txBody>
      </p:sp>
      <p:cxnSp>
        <p:nvCxnSpPr>
          <p:cNvPr id="16" name="Straight Connector 15"/>
          <p:cNvCxnSpPr/>
          <p:nvPr/>
        </p:nvCxnSpPr>
        <p:spPr>
          <a:xfrm>
            <a:off x="-7257" y="350457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112508"/>
            <a:ext cx="597408" cy="369332"/>
          </a:xfrm>
          <a:prstGeom prst="rect">
            <a:avLst/>
          </a:prstGeom>
        </p:spPr>
        <p:txBody>
          <a:bodyPr wrap="none">
            <a:spAutoFit/>
          </a:bodyPr>
          <a:lstStyle/>
          <a:p>
            <a:pPr algn="ctr"/>
            <a:r>
              <a:rPr lang="en-US" b="1" dirty="0" smtClean="0"/>
              <a:t>Year</a:t>
            </a:r>
            <a:endParaRPr lang="en-US" dirty="0"/>
          </a:p>
        </p:txBody>
      </p:sp>
      <p:sp>
        <p:nvSpPr>
          <p:cNvPr id="2" name="Rectangle 1"/>
          <p:cNvSpPr/>
          <p:nvPr/>
        </p:nvSpPr>
        <p:spPr>
          <a:xfrm>
            <a:off x="0" y="1447800"/>
            <a:ext cx="762000" cy="646331"/>
          </a:xfrm>
          <a:prstGeom prst="rect">
            <a:avLst/>
          </a:prstGeom>
        </p:spPr>
        <p:txBody>
          <a:bodyPr wrap="square">
            <a:spAutoFit/>
          </a:bodyPr>
          <a:lstStyle/>
          <a:p>
            <a:r>
              <a:rPr lang="en-US" b="1" dirty="0"/>
              <a:t>1858 </a:t>
            </a:r>
            <a:r>
              <a:rPr lang="en-US" dirty="0"/>
              <a:t>	</a:t>
            </a:r>
          </a:p>
        </p:txBody>
      </p:sp>
      <p:sp>
        <p:nvSpPr>
          <p:cNvPr id="3" name="Rectangle 2"/>
          <p:cNvSpPr/>
          <p:nvPr/>
        </p:nvSpPr>
        <p:spPr>
          <a:xfrm>
            <a:off x="762000" y="609600"/>
            <a:ext cx="2576945" cy="3577903"/>
          </a:xfrm>
          <a:prstGeom prst="rect">
            <a:avLst/>
          </a:prstGeom>
        </p:spPr>
        <p:txBody>
          <a:bodyPr wrap="square">
            <a:spAutoFit/>
          </a:bodyPr>
          <a:lstStyle/>
          <a:p>
            <a:r>
              <a:rPr lang="en-US" sz="1050" dirty="0" smtClean="0"/>
              <a:t>Minnesota </a:t>
            </a:r>
            <a:r>
              <a:rPr lang="en-US" sz="1050" dirty="0"/>
              <a:t>becomes the 32nd state. </a:t>
            </a:r>
            <a:br>
              <a:rPr lang="en-US" sz="1050" dirty="0"/>
            </a:br>
            <a:r>
              <a:rPr lang="en-US" sz="1050" dirty="0" smtClean="0"/>
              <a:t/>
            </a:r>
            <a:br>
              <a:rPr lang="en-US" sz="1050" dirty="0" smtClean="0"/>
            </a:br>
            <a:r>
              <a:rPr lang="en-US" sz="1050" b="1" dirty="0" smtClean="0"/>
              <a:t>Lincoln-Douglas </a:t>
            </a:r>
            <a:r>
              <a:rPr lang="en-US" sz="1050" b="1" dirty="0"/>
              <a:t>Debates</a:t>
            </a:r>
            <a:r>
              <a:rPr lang="en-US" sz="1050" dirty="0"/>
              <a:t>. Abraham Lincoln debates Senator Douglas on the slavery issue during senatorial contest in Illinois. Douglas wins re-election, but Lincoln gains national reputation. </a:t>
            </a:r>
          </a:p>
          <a:p>
            <a:endParaRPr lang="en-US" sz="1050" dirty="0" smtClean="0"/>
          </a:p>
          <a:p>
            <a:r>
              <a:rPr lang="en-US" sz="1050" dirty="0" smtClean="0"/>
              <a:t>People </a:t>
            </a:r>
            <a:r>
              <a:rPr lang="en-US" sz="1050" dirty="0"/>
              <a:t>of Kansas reject the Lecompton Constitution, and the territory becomes non-slaveholding. </a:t>
            </a:r>
          </a:p>
          <a:p>
            <a:endParaRPr lang="en-US" sz="1050" dirty="0" smtClean="0"/>
          </a:p>
          <a:p>
            <a:r>
              <a:rPr lang="en-US" sz="1050" dirty="0" smtClean="0"/>
              <a:t>U</a:t>
            </a:r>
            <a:r>
              <a:rPr lang="en-US" sz="1050" dirty="0"/>
              <a:t>. S. and China sign treaty of peace, friendship, and commerce. </a:t>
            </a:r>
          </a:p>
          <a:p>
            <a:endParaRPr lang="en-US" sz="1050" dirty="0" smtClean="0"/>
          </a:p>
          <a:p>
            <a:r>
              <a:rPr lang="en-US" sz="1050" dirty="0" smtClean="0"/>
              <a:t>U</a:t>
            </a:r>
            <a:r>
              <a:rPr lang="en-US" sz="1050" dirty="0"/>
              <a:t>. S. troops “suppress the Mormon militia” and “restore order” in the Utah Territory. </a:t>
            </a:r>
          </a:p>
          <a:p>
            <a:r>
              <a:rPr lang="en-US" sz="1200" dirty="0"/>
              <a:t>	</a:t>
            </a:r>
          </a:p>
          <a:p>
            <a:endParaRPr lang="en-US" dirty="0"/>
          </a:p>
          <a:p>
            <a:r>
              <a:rPr lang="en-US" dirty="0"/>
              <a:t>	</a:t>
            </a:r>
          </a:p>
        </p:txBody>
      </p:sp>
      <p:sp>
        <p:nvSpPr>
          <p:cNvPr id="4" name="Rectangle 3"/>
          <p:cNvSpPr/>
          <p:nvPr/>
        </p:nvSpPr>
        <p:spPr>
          <a:xfrm>
            <a:off x="3352800" y="631371"/>
            <a:ext cx="2743200" cy="2862322"/>
          </a:xfrm>
          <a:prstGeom prst="rect">
            <a:avLst/>
          </a:prstGeom>
        </p:spPr>
        <p:txBody>
          <a:bodyPr wrap="square">
            <a:spAutoFit/>
          </a:bodyPr>
          <a:lstStyle/>
          <a:p>
            <a:r>
              <a:rPr lang="en-US" sz="1200" dirty="0"/>
              <a:t>Cyrus W. Field lays the first successful transatlantic telegraph cable. Messages are exchanged between Queen Victoria and President Buchanan, but a few weeks later, the cable stops working. </a:t>
            </a:r>
          </a:p>
          <a:p>
            <a:endParaRPr lang="en-US" sz="1200" dirty="0" smtClean="0"/>
          </a:p>
          <a:p>
            <a:r>
              <a:rPr lang="en-US" sz="1200" dirty="0" smtClean="0"/>
              <a:t>Hamilton </a:t>
            </a:r>
            <a:r>
              <a:rPr lang="en-US" sz="1200" dirty="0"/>
              <a:t>Smith invents a mechanical washing machine. </a:t>
            </a:r>
          </a:p>
          <a:p>
            <a:endParaRPr lang="en-US" sz="1200" dirty="0" smtClean="0"/>
          </a:p>
          <a:p>
            <a:r>
              <a:rPr lang="en-US" sz="1200" dirty="0" smtClean="0"/>
              <a:t>Harvard </a:t>
            </a:r>
            <a:r>
              <a:rPr lang="en-US" sz="1200" dirty="0"/>
              <a:t>University establishes a chemistry department and research lab. </a:t>
            </a:r>
          </a:p>
          <a:p>
            <a:endParaRPr lang="en-US" sz="1200" dirty="0" smtClean="0"/>
          </a:p>
          <a:p>
            <a:r>
              <a:rPr lang="en-US" sz="1200" dirty="0" smtClean="0"/>
              <a:t>The </a:t>
            </a:r>
            <a:r>
              <a:rPr lang="en-US" sz="1200" dirty="0"/>
              <a:t>first West Coast medical college is established at the University of the Pacific by Elias S. Cooper. </a:t>
            </a:r>
          </a:p>
        </p:txBody>
      </p:sp>
      <p:sp>
        <p:nvSpPr>
          <p:cNvPr id="6" name="Rectangle 5"/>
          <p:cNvSpPr/>
          <p:nvPr/>
        </p:nvSpPr>
        <p:spPr>
          <a:xfrm>
            <a:off x="6096000" y="910396"/>
            <a:ext cx="3048000" cy="1477328"/>
          </a:xfrm>
          <a:prstGeom prst="rect">
            <a:avLst/>
          </a:prstGeom>
        </p:spPr>
        <p:txBody>
          <a:bodyPr wrap="square">
            <a:spAutoFit/>
          </a:bodyPr>
          <a:lstStyle/>
          <a:p>
            <a:r>
              <a:rPr lang="en-US" sz="1200" dirty="0"/>
              <a:t>Stagecoach service and mail delivery begins between San Francisco and St. Louis, Missouri, over a 2812 mile route. </a:t>
            </a:r>
            <a:endParaRPr lang="en-US" sz="1200" dirty="0" smtClean="0"/>
          </a:p>
          <a:p>
            <a:endParaRPr lang="en-US" sz="1200" dirty="0"/>
          </a:p>
          <a:p>
            <a:r>
              <a:rPr lang="en-US" sz="1200" dirty="0"/>
              <a:t>Macy’s department store is established in New York City. </a:t>
            </a:r>
          </a:p>
          <a:p>
            <a:r>
              <a:rPr lang="en-US" dirty="0"/>
              <a:t>	</a:t>
            </a:r>
          </a:p>
        </p:txBody>
      </p:sp>
      <p:sp>
        <p:nvSpPr>
          <p:cNvPr id="10" name="Rectangle 9"/>
          <p:cNvSpPr/>
          <p:nvPr/>
        </p:nvSpPr>
        <p:spPr>
          <a:xfrm>
            <a:off x="-7257" y="5181600"/>
            <a:ext cx="769257" cy="646331"/>
          </a:xfrm>
          <a:prstGeom prst="rect">
            <a:avLst/>
          </a:prstGeom>
        </p:spPr>
        <p:txBody>
          <a:bodyPr wrap="square">
            <a:spAutoFit/>
          </a:bodyPr>
          <a:lstStyle/>
          <a:p>
            <a:r>
              <a:rPr lang="en-US" b="1" dirty="0"/>
              <a:t>1859 </a:t>
            </a:r>
            <a:r>
              <a:rPr lang="en-US" dirty="0"/>
              <a:t>	</a:t>
            </a:r>
          </a:p>
        </p:txBody>
      </p:sp>
      <p:sp>
        <p:nvSpPr>
          <p:cNvPr id="20" name="Rectangle 19"/>
          <p:cNvSpPr/>
          <p:nvPr/>
        </p:nvSpPr>
        <p:spPr>
          <a:xfrm>
            <a:off x="762000" y="3493693"/>
            <a:ext cx="2590800" cy="3162404"/>
          </a:xfrm>
          <a:prstGeom prst="rect">
            <a:avLst/>
          </a:prstGeom>
        </p:spPr>
        <p:txBody>
          <a:bodyPr wrap="square">
            <a:spAutoFit/>
          </a:bodyPr>
          <a:lstStyle/>
          <a:p>
            <a:r>
              <a:rPr lang="en-US" sz="1050" dirty="0" smtClean="0"/>
              <a:t>Oregon </a:t>
            </a:r>
            <a:r>
              <a:rPr lang="en-US" sz="1050" dirty="0"/>
              <a:t>becomes the 33rd state. </a:t>
            </a:r>
          </a:p>
          <a:p>
            <a:endParaRPr lang="en-US" sz="1050" dirty="0"/>
          </a:p>
          <a:p>
            <a:r>
              <a:rPr lang="en-US" sz="1050" b="1" dirty="0"/>
              <a:t>Abolitionist John Brown with 21 men seizes the U. S. arsenal at Harpers Ferry, Va., hoping to start slave insurrection</a:t>
            </a:r>
            <a:r>
              <a:rPr lang="en-US" sz="1050" dirty="0"/>
              <a:t>. U. S. Marines capture the raiders. Brown is hanged for murder, treason, and conspiracy. He becomes a martyr to the North, a traitor to the South. </a:t>
            </a:r>
          </a:p>
          <a:p>
            <a:endParaRPr lang="en-US" sz="1050" dirty="0" smtClean="0"/>
          </a:p>
          <a:p>
            <a:r>
              <a:rPr lang="en-US" sz="1050" dirty="0" smtClean="0"/>
              <a:t>Southern </a:t>
            </a:r>
            <a:r>
              <a:rPr lang="en-US" sz="1050" dirty="0"/>
              <a:t>convention at Vicksburg, Mississippi, urges repeal of all laws, state and federal, prohibiting the importation of slaves. President </a:t>
            </a:r>
            <a:endParaRPr lang="en-US" sz="1050" dirty="0" smtClean="0"/>
          </a:p>
          <a:p>
            <a:r>
              <a:rPr lang="en-US" sz="1050" dirty="0" smtClean="0"/>
              <a:t>Buchanan’s </a:t>
            </a:r>
            <a:r>
              <a:rPr lang="en-US" sz="1050" dirty="0"/>
              <a:t>message to Congress asserts U. S. enforcement of slave importation laws. </a:t>
            </a:r>
          </a:p>
          <a:p>
            <a:endParaRPr lang="en-US" sz="1050" dirty="0" smtClean="0"/>
          </a:p>
          <a:p>
            <a:r>
              <a:rPr lang="en-US" sz="1050" dirty="0" smtClean="0"/>
              <a:t>Kansas </a:t>
            </a:r>
            <a:r>
              <a:rPr lang="en-US" sz="1050" dirty="0"/>
              <a:t>ratifies anti-slavery constitution. </a:t>
            </a:r>
          </a:p>
          <a:p>
            <a:r>
              <a:rPr lang="en-US" sz="1050" dirty="0"/>
              <a:t>	</a:t>
            </a:r>
          </a:p>
        </p:txBody>
      </p:sp>
      <p:sp>
        <p:nvSpPr>
          <p:cNvPr id="21" name="Rectangle 20"/>
          <p:cNvSpPr/>
          <p:nvPr/>
        </p:nvSpPr>
        <p:spPr>
          <a:xfrm>
            <a:off x="3338945" y="3506455"/>
            <a:ext cx="2757055" cy="2031325"/>
          </a:xfrm>
          <a:prstGeom prst="rect">
            <a:avLst/>
          </a:prstGeom>
        </p:spPr>
        <p:txBody>
          <a:bodyPr wrap="square">
            <a:spAutoFit/>
          </a:bodyPr>
          <a:lstStyle/>
          <a:p>
            <a:endParaRPr lang="en-US" dirty="0"/>
          </a:p>
          <a:p>
            <a:r>
              <a:rPr lang="en-US" sz="1200" dirty="0"/>
              <a:t>Edwin L Drake drills America’s first successful oil well at Titusville, Pa. </a:t>
            </a:r>
          </a:p>
          <a:p>
            <a:endParaRPr lang="en-US" sz="1200" dirty="0" smtClean="0"/>
          </a:p>
          <a:p>
            <a:r>
              <a:rPr lang="en-US" sz="1200" dirty="0" smtClean="0"/>
              <a:t>Moses </a:t>
            </a:r>
            <a:r>
              <a:rPr lang="en-US" sz="1200" dirty="0"/>
              <a:t>Farmer experiments with incandescent lighting and develops a platinum filament that burns briefly in what may be the world’s first incandescent lamp. </a:t>
            </a:r>
          </a:p>
          <a:p>
            <a:r>
              <a:rPr lang="en-US" sz="1200" dirty="0"/>
              <a:t>	</a:t>
            </a:r>
          </a:p>
        </p:txBody>
      </p:sp>
      <p:sp>
        <p:nvSpPr>
          <p:cNvPr id="22" name="Rectangle 21"/>
          <p:cNvSpPr/>
          <p:nvPr/>
        </p:nvSpPr>
        <p:spPr>
          <a:xfrm>
            <a:off x="6096000" y="4027437"/>
            <a:ext cx="3040743" cy="1200329"/>
          </a:xfrm>
          <a:prstGeom prst="rect">
            <a:avLst/>
          </a:prstGeom>
        </p:spPr>
        <p:txBody>
          <a:bodyPr wrap="square">
            <a:spAutoFit/>
          </a:bodyPr>
          <a:lstStyle/>
          <a:p>
            <a:endParaRPr lang="en-US" dirty="0"/>
          </a:p>
          <a:p>
            <a:r>
              <a:rPr lang="en-US" sz="1200" dirty="0"/>
              <a:t>Fifth Avenue Hotel in New York City installs the first passenger elevator in an American hotel. Many guest still prefer the stairs. </a:t>
            </a:r>
          </a:p>
          <a:p>
            <a:r>
              <a:rPr lang="en-US" dirty="0"/>
              <a:t>	</a:t>
            </a:r>
          </a:p>
        </p:txBody>
      </p:sp>
    </p:spTree>
    <p:extLst>
      <p:ext uri="{BB962C8B-B14F-4D97-AF65-F5344CB8AC3E}">
        <p14:creationId xmlns:p14="http://schemas.microsoft.com/office/powerpoint/2010/main" val="854672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3546</TotalTime>
  <Words>26090</Words>
  <Application>Microsoft Office PowerPoint</Application>
  <PresentationFormat>On-screen Show (4:3)</PresentationFormat>
  <Paragraphs>3439</Paragraphs>
  <Slides>101</Slides>
  <Notes>2</Notes>
  <HiddenSlides>0</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Office Theme</vt:lpstr>
      <vt:lpstr>1000 A.D. to 1860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Anderson</dc:creator>
  <cp:lastModifiedBy>Lee Anderson</cp:lastModifiedBy>
  <cp:revision>126</cp:revision>
  <dcterms:created xsi:type="dcterms:W3CDTF">2013-10-02T13:26:01Z</dcterms:created>
  <dcterms:modified xsi:type="dcterms:W3CDTF">2014-04-22T19:14:08Z</dcterms:modified>
</cp:coreProperties>
</file>