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slides/slide1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1"/>
  </p:notesMasterIdLst>
  <p:handoutMasterIdLst>
    <p:handoutMasterId r:id="rId152"/>
  </p:handoutMasterIdLst>
  <p:sldIdLst>
    <p:sldId id="256" r:id="rId2"/>
    <p:sldId id="257" r:id="rId3"/>
    <p:sldId id="266" r:id="rId4"/>
    <p:sldId id="261" r:id="rId5"/>
    <p:sldId id="265" r:id="rId6"/>
    <p:sldId id="264" r:id="rId7"/>
    <p:sldId id="263" r:id="rId8"/>
    <p:sldId id="262" r:id="rId9"/>
    <p:sldId id="259" r:id="rId10"/>
    <p:sldId id="270" r:id="rId11"/>
    <p:sldId id="268" r:id="rId12"/>
    <p:sldId id="269" r:id="rId13"/>
    <p:sldId id="273" r:id="rId14"/>
    <p:sldId id="272" r:id="rId15"/>
    <p:sldId id="260" r:id="rId16"/>
    <p:sldId id="271" r:id="rId17"/>
    <p:sldId id="267" r:id="rId18"/>
    <p:sldId id="274" r:id="rId19"/>
    <p:sldId id="280" r:id="rId20"/>
    <p:sldId id="279" r:id="rId21"/>
    <p:sldId id="281" r:id="rId22"/>
    <p:sldId id="278" r:id="rId23"/>
    <p:sldId id="277" r:id="rId24"/>
    <p:sldId id="276" r:id="rId25"/>
    <p:sldId id="275" r:id="rId26"/>
    <p:sldId id="282" r:id="rId27"/>
    <p:sldId id="292" r:id="rId28"/>
    <p:sldId id="291" r:id="rId29"/>
    <p:sldId id="293" r:id="rId30"/>
    <p:sldId id="290" r:id="rId31"/>
    <p:sldId id="289" r:id="rId32"/>
    <p:sldId id="288" r:id="rId33"/>
    <p:sldId id="287" r:id="rId34"/>
    <p:sldId id="286" r:id="rId35"/>
    <p:sldId id="285" r:id="rId36"/>
    <p:sldId id="284" r:id="rId37"/>
    <p:sldId id="283" r:id="rId38"/>
    <p:sldId id="294" r:id="rId39"/>
    <p:sldId id="295" r:id="rId40"/>
    <p:sldId id="307" r:id="rId41"/>
    <p:sldId id="296" r:id="rId42"/>
    <p:sldId id="297" r:id="rId43"/>
    <p:sldId id="298" r:id="rId44"/>
    <p:sldId id="299" r:id="rId45"/>
    <p:sldId id="300" r:id="rId46"/>
    <p:sldId id="301" r:id="rId47"/>
    <p:sldId id="327" r:id="rId48"/>
    <p:sldId id="302" r:id="rId49"/>
    <p:sldId id="303" r:id="rId50"/>
    <p:sldId id="304" r:id="rId51"/>
    <p:sldId id="305" r:id="rId52"/>
    <p:sldId id="306" r:id="rId53"/>
    <p:sldId id="308" r:id="rId54"/>
    <p:sldId id="315" r:id="rId55"/>
    <p:sldId id="318" r:id="rId56"/>
    <p:sldId id="317" r:id="rId57"/>
    <p:sldId id="316" r:id="rId58"/>
    <p:sldId id="314" r:id="rId59"/>
    <p:sldId id="328" r:id="rId60"/>
    <p:sldId id="309" r:id="rId61"/>
    <p:sldId id="313" r:id="rId62"/>
    <p:sldId id="312" r:id="rId63"/>
    <p:sldId id="329" r:id="rId64"/>
    <p:sldId id="311" r:id="rId65"/>
    <p:sldId id="310" r:id="rId66"/>
    <p:sldId id="319" r:id="rId67"/>
    <p:sldId id="320" r:id="rId68"/>
    <p:sldId id="330" r:id="rId69"/>
    <p:sldId id="321" r:id="rId70"/>
    <p:sldId id="322" r:id="rId71"/>
    <p:sldId id="323" r:id="rId72"/>
    <p:sldId id="324" r:id="rId73"/>
    <p:sldId id="331" r:id="rId74"/>
    <p:sldId id="325" r:id="rId75"/>
    <p:sldId id="326" r:id="rId76"/>
    <p:sldId id="332" r:id="rId77"/>
    <p:sldId id="333" r:id="rId78"/>
    <p:sldId id="334" r:id="rId79"/>
    <p:sldId id="335" r:id="rId80"/>
    <p:sldId id="336" r:id="rId81"/>
    <p:sldId id="347" r:id="rId82"/>
    <p:sldId id="337" r:id="rId83"/>
    <p:sldId id="338" r:id="rId84"/>
    <p:sldId id="339" r:id="rId85"/>
    <p:sldId id="340" r:id="rId86"/>
    <p:sldId id="341" r:id="rId87"/>
    <p:sldId id="348" r:id="rId88"/>
    <p:sldId id="342" r:id="rId89"/>
    <p:sldId id="343" r:id="rId90"/>
    <p:sldId id="344" r:id="rId91"/>
    <p:sldId id="345" r:id="rId92"/>
    <p:sldId id="349" r:id="rId93"/>
    <p:sldId id="346" r:id="rId94"/>
    <p:sldId id="350" r:id="rId95"/>
    <p:sldId id="351" r:id="rId96"/>
    <p:sldId id="352" r:id="rId97"/>
    <p:sldId id="353" r:id="rId98"/>
    <p:sldId id="360" r:id="rId99"/>
    <p:sldId id="359" r:id="rId100"/>
    <p:sldId id="358" r:id="rId101"/>
    <p:sldId id="354" r:id="rId102"/>
    <p:sldId id="367" r:id="rId103"/>
    <p:sldId id="357" r:id="rId104"/>
    <p:sldId id="355" r:id="rId105"/>
    <p:sldId id="356" r:id="rId106"/>
    <p:sldId id="363" r:id="rId107"/>
    <p:sldId id="368" r:id="rId108"/>
    <p:sldId id="362" r:id="rId109"/>
    <p:sldId id="366" r:id="rId110"/>
    <p:sldId id="361" r:id="rId111"/>
    <p:sldId id="365" r:id="rId112"/>
    <p:sldId id="364" r:id="rId113"/>
    <p:sldId id="369" r:id="rId114"/>
    <p:sldId id="370" r:id="rId115"/>
    <p:sldId id="371" r:id="rId116"/>
    <p:sldId id="372" r:id="rId117"/>
    <p:sldId id="373" r:id="rId118"/>
    <p:sldId id="374" r:id="rId119"/>
    <p:sldId id="382" r:id="rId120"/>
    <p:sldId id="375" r:id="rId121"/>
    <p:sldId id="376" r:id="rId122"/>
    <p:sldId id="377" r:id="rId123"/>
    <p:sldId id="385" r:id="rId124"/>
    <p:sldId id="386" r:id="rId125"/>
    <p:sldId id="384" r:id="rId126"/>
    <p:sldId id="387" r:id="rId127"/>
    <p:sldId id="411" r:id="rId128"/>
    <p:sldId id="388" r:id="rId129"/>
    <p:sldId id="383" r:id="rId130"/>
    <p:sldId id="389" r:id="rId131"/>
    <p:sldId id="390" r:id="rId132"/>
    <p:sldId id="391" r:id="rId133"/>
    <p:sldId id="392" r:id="rId134"/>
    <p:sldId id="393" r:id="rId135"/>
    <p:sldId id="394" r:id="rId136"/>
    <p:sldId id="395" r:id="rId137"/>
    <p:sldId id="403" r:id="rId138"/>
    <p:sldId id="396" r:id="rId139"/>
    <p:sldId id="402" r:id="rId140"/>
    <p:sldId id="400" r:id="rId141"/>
    <p:sldId id="401" r:id="rId142"/>
    <p:sldId id="406" r:id="rId143"/>
    <p:sldId id="407" r:id="rId144"/>
    <p:sldId id="412" r:id="rId145"/>
    <p:sldId id="397" r:id="rId146"/>
    <p:sldId id="398" r:id="rId147"/>
    <p:sldId id="399" r:id="rId148"/>
    <p:sldId id="404" r:id="rId149"/>
    <p:sldId id="405" r:id="rId15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7" d="100"/>
          <a:sy n="67" d="100"/>
        </p:scale>
        <p:origin x="-564" y="-102"/>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38" Type="http://schemas.openxmlformats.org/officeDocument/2006/relationships/slide" Target="slides/slide137.xml"/><Relationship Id="rId154" Type="http://schemas.openxmlformats.org/officeDocument/2006/relationships/viewProps" Target="viewProps.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28" Type="http://schemas.openxmlformats.org/officeDocument/2006/relationships/slide" Target="slides/slide127.xml"/><Relationship Id="rId144" Type="http://schemas.openxmlformats.org/officeDocument/2006/relationships/slide" Target="slides/slide143.xml"/><Relationship Id="rId149" Type="http://schemas.openxmlformats.org/officeDocument/2006/relationships/slide" Target="slides/slide148.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slide" Target="slides/slide149.xml"/><Relationship Id="rId155" Type="http://schemas.openxmlformats.org/officeDocument/2006/relationships/theme" Target="theme/theme1.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103" Type="http://schemas.openxmlformats.org/officeDocument/2006/relationships/slide" Target="slides/slide102.xml"/><Relationship Id="rId108" Type="http://schemas.openxmlformats.org/officeDocument/2006/relationships/slide" Target="slides/slide107.xml"/><Relationship Id="rId116" Type="http://schemas.openxmlformats.org/officeDocument/2006/relationships/slide" Target="slides/slide115.xml"/><Relationship Id="rId124" Type="http://schemas.openxmlformats.org/officeDocument/2006/relationships/slide" Target="slides/slide123.xml"/><Relationship Id="rId129" Type="http://schemas.openxmlformats.org/officeDocument/2006/relationships/slide" Target="slides/slide128.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slide" Target="slides/slide90.xml"/><Relationship Id="rId96" Type="http://schemas.openxmlformats.org/officeDocument/2006/relationships/slide" Target="slides/slide95.xml"/><Relationship Id="rId111" Type="http://schemas.openxmlformats.org/officeDocument/2006/relationships/slide" Target="slides/slide110.xml"/><Relationship Id="rId132" Type="http://schemas.openxmlformats.org/officeDocument/2006/relationships/slide" Target="slides/slide131.xml"/><Relationship Id="rId140" Type="http://schemas.openxmlformats.org/officeDocument/2006/relationships/slide" Target="slides/slide139.xml"/><Relationship Id="rId145" Type="http://schemas.openxmlformats.org/officeDocument/2006/relationships/slide" Target="slides/slide144.xml"/><Relationship Id="rId153"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14" Type="http://schemas.openxmlformats.org/officeDocument/2006/relationships/slide" Target="slides/slide113.xml"/><Relationship Id="rId119" Type="http://schemas.openxmlformats.org/officeDocument/2006/relationships/slide" Target="slides/slide118.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30" Type="http://schemas.openxmlformats.org/officeDocument/2006/relationships/slide" Target="slides/slide129.xml"/><Relationship Id="rId135" Type="http://schemas.openxmlformats.org/officeDocument/2006/relationships/slide" Target="slides/slide134.xml"/><Relationship Id="rId143" Type="http://schemas.openxmlformats.org/officeDocument/2006/relationships/slide" Target="slides/slide142.xml"/><Relationship Id="rId148" Type="http://schemas.openxmlformats.org/officeDocument/2006/relationships/slide" Target="slides/slide147.xml"/><Relationship Id="rId151" Type="http://schemas.openxmlformats.org/officeDocument/2006/relationships/notesMaster" Target="notesMasters/notesMaster1.xml"/><Relationship Id="rId156"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handoutMaster" Target="handoutMasters/handoutMaster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7D03BD7-73B0-48BE-9744-D925ADDA5CAA}" type="datetimeFigureOut">
              <a:rPr lang="en-US" smtClean="0"/>
              <a:t>3/18/2015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21202F-E163-44CB-8E4F-9C168040A629}" type="slidenum">
              <a:rPr lang="en-US" smtClean="0"/>
              <a:t>‹#›</a:t>
            </a:fld>
            <a:endParaRPr lang="en-US"/>
          </a:p>
        </p:txBody>
      </p:sp>
    </p:spTree>
    <p:extLst>
      <p:ext uri="{BB962C8B-B14F-4D97-AF65-F5344CB8AC3E}">
        <p14:creationId xmlns:p14="http://schemas.microsoft.com/office/powerpoint/2010/main" val="20170969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4223ECE-6F1A-47C6-90FE-2AE24B4205D9}" type="datetimeFigureOut">
              <a:rPr lang="en-US" smtClean="0"/>
              <a:t>3/18/2015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5149041-E92E-4E85-A84B-31BCCB594B70}" type="slidenum">
              <a:rPr lang="en-US" smtClean="0"/>
              <a:t>‹#›</a:t>
            </a:fld>
            <a:endParaRPr lang="en-US"/>
          </a:p>
        </p:txBody>
      </p:sp>
    </p:spTree>
    <p:extLst>
      <p:ext uri="{BB962C8B-B14F-4D97-AF65-F5344CB8AC3E}">
        <p14:creationId xmlns:p14="http://schemas.microsoft.com/office/powerpoint/2010/main" val="595706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149041-E92E-4E85-A84B-31BCCB594B70}" type="slidenum">
              <a:rPr lang="en-US" smtClean="0"/>
              <a:t>2</a:t>
            </a:fld>
            <a:endParaRPr lang="en-US" dirty="0"/>
          </a:p>
        </p:txBody>
      </p:sp>
    </p:spTree>
    <p:extLst>
      <p:ext uri="{BB962C8B-B14F-4D97-AF65-F5344CB8AC3E}">
        <p14:creationId xmlns:p14="http://schemas.microsoft.com/office/powerpoint/2010/main" val="35637560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5149041-E92E-4E85-A84B-31BCCB594B70}" type="slidenum">
              <a:rPr lang="en-US" smtClean="0"/>
              <a:t>56</a:t>
            </a:fld>
            <a:endParaRPr lang="en-US"/>
          </a:p>
        </p:txBody>
      </p:sp>
    </p:spTree>
    <p:extLst>
      <p:ext uri="{BB962C8B-B14F-4D97-AF65-F5344CB8AC3E}">
        <p14:creationId xmlns:p14="http://schemas.microsoft.com/office/powerpoint/2010/main" val="376065461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EB9B76B-09AD-46F1-B46C-CA58ED8C80BE}" type="datetimeFigureOut">
              <a:rPr lang="en-US" smtClean="0"/>
              <a:t>3/18/2015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7078CC-DE44-4C80-A9B5-D71A7FC105EC}" type="slidenum">
              <a:rPr lang="en-US" smtClean="0"/>
              <a:t>‹#›</a:t>
            </a:fld>
            <a:endParaRPr lang="en-US"/>
          </a:p>
        </p:txBody>
      </p:sp>
    </p:spTree>
    <p:extLst>
      <p:ext uri="{BB962C8B-B14F-4D97-AF65-F5344CB8AC3E}">
        <p14:creationId xmlns:p14="http://schemas.microsoft.com/office/powerpoint/2010/main" val="42237720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B9B76B-09AD-46F1-B46C-CA58ED8C80BE}" type="datetimeFigureOut">
              <a:rPr lang="en-US" smtClean="0"/>
              <a:t>3/18/2015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7078CC-DE44-4C80-A9B5-D71A7FC105EC}" type="slidenum">
              <a:rPr lang="en-US" smtClean="0"/>
              <a:t>‹#›</a:t>
            </a:fld>
            <a:endParaRPr lang="en-US"/>
          </a:p>
        </p:txBody>
      </p:sp>
    </p:spTree>
    <p:extLst>
      <p:ext uri="{BB962C8B-B14F-4D97-AF65-F5344CB8AC3E}">
        <p14:creationId xmlns:p14="http://schemas.microsoft.com/office/powerpoint/2010/main" val="4070076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B9B76B-09AD-46F1-B46C-CA58ED8C80BE}" type="datetimeFigureOut">
              <a:rPr lang="en-US" smtClean="0"/>
              <a:t>3/18/2015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7078CC-DE44-4C80-A9B5-D71A7FC105EC}" type="slidenum">
              <a:rPr lang="en-US" smtClean="0"/>
              <a:t>‹#›</a:t>
            </a:fld>
            <a:endParaRPr lang="en-US"/>
          </a:p>
        </p:txBody>
      </p:sp>
    </p:spTree>
    <p:extLst>
      <p:ext uri="{BB962C8B-B14F-4D97-AF65-F5344CB8AC3E}">
        <p14:creationId xmlns:p14="http://schemas.microsoft.com/office/powerpoint/2010/main" val="218573519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EB9B76B-09AD-46F1-B46C-CA58ED8C80BE}" type="datetimeFigureOut">
              <a:rPr lang="en-US" smtClean="0"/>
              <a:t>3/18/2015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7078CC-DE44-4C80-A9B5-D71A7FC105EC}" type="slidenum">
              <a:rPr lang="en-US" smtClean="0"/>
              <a:t>‹#›</a:t>
            </a:fld>
            <a:endParaRPr lang="en-US"/>
          </a:p>
        </p:txBody>
      </p:sp>
    </p:spTree>
    <p:extLst>
      <p:ext uri="{BB962C8B-B14F-4D97-AF65-F5344CB8AC3E}">
        <p14:creationId xmlns:p14="http://schemas.microsoft.com/office/powerpoint/2010/main" val="123659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EB9B76B-09AD-46F1-B46C-CA58ED8C80BE}" type="datetimeFigureOut">
              <a:rPr lang="en-US" smtClean="0"/>
              <a:t>3/18/2015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D7078CC-DE44-4C80-A9B5-D71A7FC105EC}" type="slidenum">
              <a:rPr lang="en-US" smtClean="0"/>
              <a:t>‹#›</a:t>
            </a:fld>
            <a:endParaRPr lang="en-US"/>
          </a:p>
        </p:txBody>
      </p:sp>
    </p:spTree>
    <p:extLst>
      <p:ext uri="{BB962C8B-B14F-4D97-AF65-F5344CB8AC3E}">
        <p14:creationId xmlns:p14="http://schemas.microsoft.com/office/powerpoint/2010/main" val="1792676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EB9B76B-09AD-46F1-B46C-CA58ED8C80BE}" type="datetimeFigureOut">
              <a:rPr lang="en-US" smtClean="0"/>
              <a:t>3/18/2015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7078CC-DE44-4C80-A9B5-D71A7FC105EC}" type="slidenum">
              <a:rPr lang="en-US" smtClean="0"/>
              <a:t>‹#›</a:t>
            </a:fld>
            <a:endParaRPr lang="en-US"/>
          </a:p>
        </p:txBody>
      </p:sp>
    </p:spTree>
    <p:extLst>
      <p:ext uri="{BB962C8B-B14F-4D97-AF65-F5344CB8AC3E}">
        <p14:creationId xmlns:p14="http://schemas.microsoft.com/office/powerpoint/2010/main" val="1999522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EB9B76B-09AD-46F1-B46C-CA58ED8C80BE}" type="datetimeFigureOut">
              <a:rPr lang="en-US" smtClean="0"/>
              <a:t>3/18/2015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D7078CC-DE44-4C80-A9B5-D71A7FC105EC}" type="slidenum">
              <a:rPr lang="en-US" smtClean="0"/>
              <a:t>‹#›</a:t>
            </a:fld>
            <a:endParaRPr lang="en-US"/>
          </a:p>
        </p:txBody>
      </p:sp>
    </p:spTree>
    <p:extLst>
      <p:ext uri="{BB962C8B-B14F-4D97-AF65-F5344CB8AC3E}">
        <p14:creationId xmlns:p14="http://schemas.microsoft.com/office/powerpoint/2010/main" val="2263250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EB9B76B-09AD-46F1-B46C-CA58ED8C80BE}" type="datetimeFigureOut">
              <a:rPr lang="en-US" smtClean="0"/>
              <a:t>3/18/2015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D7078CC-DE44-4C80-A9B5-D71A7FC105EC}" type="slidenum">
              <a:rPr lang="en-US" smtClean="0"/>
              <a:t>‹#›</a:t>
            </a:fld>
            <a:endParaRPr lang="en-US"/>
          </a:p>
        </p:txBody>
      </p:sp>
    </p:spTree>
    <p:extLst>
      <p:ext uri="{BB962C8B-B14F-4D97-AF65-F5344CB8AC3E}">
        <p14:creationId xmlns:p14="http://schemas.microsoft.com/office/powerpoint/2010/main" val="4040582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B9B76B-09AD-46F1-B46C-CA58ED8C80BE}" type="datetimeFigureOut">
              <a:rPr lang="en-US" smtClean="0"/>
              <a:t>3/18/2015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D7078CC-DE44-4C80-A9B5-D71A7FC105EC}" type="slidenum">
              <a:rPr lang="en-US" smtClean="0"/>
              <a:t>‹#›</a:t>
            </a:fld>
            <a:endParaRPr lang="en-US"/>
          </a:p>
        </p:txBody>
      </p:sp>
    </p:spTree>
    <p:extLst>
      <p:ext uri="{BB962C8B-B14F-4D97-AF65-F5344CB8AC3E}">
        <p14:creationId xmlns:p14="http://schemas.microsoft.com/office/powerpoint/2010/main" val="40144411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B9B76B-09AD-46F1-B46C-CA58ED8C80BE}" type="datetimeFigureOut">
              <a:rPr lang="en-US" smtClean="0"/>
              <a:t>3/18/2015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7078CC-DE44-4C80-A9B5-D71A7FC105EC}" type="slidenum">
              <a:rPr lang="en-US" smtClean="0"/>
              <a:t>‹#›</a:t>
            </a:fld>
            <a:endParaRPr lang="en-US"/>
          </a:p>
        </p:txBody>
      </p:sp>
    </p:spTree>
    <p:extLst>
      <p:ext uri="{BB962C8B-B14F-4D97-AF65-F5344CB8AC3E}">
        <p14:creationId xmlns:p14="http://schemas.microsoft.com/office/powerpoint/2010/main" val="24614552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EB9B76B-09AD-46F1-B46C-CA58ED8C80BE}" type="datetimeFigureOut">
              <a:rPr lang="en-US" smtClean="0"/>
              <a:t>3/18/2015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D7078CC-DE44-4C80-A9B5-D71A7FC105EC}" type="slidenum">
              <a:rPr lang="en-US" smtClean="0"/>
              <a:t>‹#›</a:t>
            </a:fld>
            <a:endParaRPr lang="en-US"/>
          </a:p>
        </p:txBody>
      </p:sp>
    </p:spTree>
    <p:extLst>
      <p:ext uri="{BB962C8B-B14F-4D97-AF65-F5344CB8AC3E}">
        <p14:creationId xmlns:p14="http://schemas.microsoft.com/office/powerpoint/2010/main" val="991253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EB9B76B-09AD-46F1-B46C-CA58ED8C80BE}" type="datetimeFigureOut">
              <a:rPr lang="en-US" smtClean="0"/>
              <a:t>3/18/2015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D7078CC-DE44-4C80-A9B5-D71A7FC105EC}" type="slidenum">
              <a:rPr lang="en-US" smtClean="0"/>
              <a:t>‹#›</a:t>
            </a:fld>
            <a:endParaRPr lang="en-US"/>
          </a:p>
        </p:txBody>
      </p:sp>
    </p:spTree>
    <p:extLst>
      <p:ext uri="{BB962C8B-B14F-4D97-AF65-F5344CB8AC3E}">
        <p14:creationId xmlns:p14="http://schemas.microsoft.com/office/powerpoint/2010/main" val="265509993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 Untied States History Flash Cards</a:t>
            </a:r>
            <a:endParaRPr lang="en-US" dirty="0"/>
          </a:p>
        </p:txBody>
      </p:sp>
      <p:sp>
        <p:nvSpPr>
          <p:cNvPr id="3" name="Subtitle 2"/>
          <p:cNvSpPr>
            <a:spLocks noGrp="1"/>
          </p:cNvSpPr>
          <p:nvPr>
            <p:ph type="subTitle" idx="1"/>
          </p:nvPr>
        </p:nvSpPr>
        <p:spPr/>
        <p:txBody>
          <a:bodyPr/>
          <a:lstStyle/>
          <a:p>
            <a:r>
              <a:rPr lang="en-US" dirty="0" smtClean="0"/>
              <a:t>Set I</a:t>
            </a:r>
          </a:p>
          <a:p>
            <a:r>
              <a:rPr lang="en-US" dirty="0" smtClean="0"/>
              <a:t>Colonial America </a:t>
            </a:r>
          </a:p>
          <a:p>
            <a:r>
              <a:rPr lang="en-US" dirty="0" smtClean="0"/>
              <a:t>(1600- 1783)</a:t>
            </a:r>
            <a:endParaRPr lang="en-US" dirty="0"/>
          </a:p>
        </p:txBody>
      </p:sp>
    </p:spTree>
    <p:extLst>
      <p:ext uri="{BB962C8B-B14F-4D97-AF65-F5344CB8AC3E}">
        <p14:creationId xmlns:p14="http://schemas.microsoft.com/office/powerpoint/2010/main" val="247255107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5908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 y="3456709"/>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4683022"/>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6096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77001" y="228600"/>
            <a:ext cx="2667000" cy="646331"/>
          </a:xfrm>
          <a:prstGeom prst="rect">
            <a:avLst/>
          </a:prstGeom>
        </p:spPr>
        <p:txBody>
          <a:bodyPr wrap="square">
            <a:spAutoFit/>
          </a:bodyPr>
          <a:lstStyle/>
          <a:p>
            <a:pPr algn="ctr"/>
            <a:r>
              <a:rPr lang="en-US" b="1" i="1" u="sng" dirty="0"/>
              <a:t>Poor Richard’s </a:t>
            </a:r>
            <a:r>
              <a:rPr lang="en-US" b="1" i="1" u="sng" dirty="0" err="1"/>
              <a:t>Almanack</a:t>
            </a:r>
            <a:r>
              <a:rPr lang="en-US" b="1" u="sng" dirty="0"/>
              <a:t>, first published 1732</a:t>
            </a:r>
          </a:p>
        </p:txBody>
      </p:sp>
      <p:sp>
        <p:nvSpPr>
          <p:cNvPr id="3" name="Rectangle 2"/>
          <p:cNvSpPr/>
          <p:nvPr/>
        </p:nvSpPr>
        <p:spPr>
          <a:xfrm>
            <a:off x="-13856" y="0"/>
            <a:ext cx="6567055" cy="1077218"/>
          </a:xfrm>
          <a:prstGeom prst="rect">
            <a:avLst/>
          </a:prstGeom>
        </p:spPr>
        <p:txBody>
          <a:bodyPr wrap="square">
            <a:spAutoFit/>
          </a:bodyPr>
          <a:lstStyle/>
          <a:p>
            <a:r>
              <a:rPr lang="en-US" sz="1600" dirty="0"/>
              <a:t>Written by Benjamin Franklin, it was filled with witty, insightful, and funny bits of observation and common sense advice (the saying, "Early to bed, early to rise, makes a man healthy, wealthy, and wise," first appeared in this almanac). It was the most popular almanac in the colonies.</a:t>
            </a:r>
          </a:p>
        </p:txBody>
      </p:sp>
      <p:sp>
        <p:nvSpPr>
          <p:cNvPr id="4" name="Rectangle 3"/>
          <p:cNvSpPr/>
          <p:nvPr/>
        </p:nvSpPr>
        <p:spPr>
          <a:xfrm>
            <a:off x="6477001" y="1600200"/>
            <a:ext cx="2667000" cy="646331"/>
          </a:xfrm>
          <a:prstGeom prst="rect">
            <a:avLst/>
          </a:prstGeom>
        </p:spPr>
        <p:txBody>
          <a:bodyPr wrap="square">
            <a:spAutoFit/>
          </a:bodyPr>
          <a:lstStyle/>
          <a:p>
            <a:pPr algn="ctr"/>
            <a:r>
              <a:rPr lang="en-US" b="1" i="1" u="sng" dirty="0" smtClean="0"/>
              <a:t>English Bill </a:t>
            </a:r>
            <a:r>
              <a:rPr lang="en-US" b="1" i="1" u="sng" dirty="0"/>
              <a:t>of Rights, 1689</a:t>
            </a:r>
          </a:p>
        </p:txBody>
      </p:sp>
      <p:sp>
        <p:nvSpPr>
          <p:cNvPr id="6" name="Rectangle 5"/>
          <p:cNvSpPr/>
          <p:nvPr/>
        </p:nvSpPr>
        <p:spPr>
          <a:xfrm>
            <a:off x="0" y="1295400"/>
            <a:ext cx="6477000" cy="1200329"/>
          </a:xfrm>
          <a:prstGeom prst="rect">
            <a:avLst/>
          </a:prstGeom>
        </p:spPr>
        <p:txBody>
          <a:bodyPr wrap="square">
            <a:spAutoFit/>
          </a:bodyPr>
          <a:lstStyle/>
          <a:p>
            <a:r>
              <a:rPr lang="en-US" dirty="0"/>
              <a:t>Drawn up by Parliament and presented to King William II and Queen Mary, it listed certain rights of the British people. It also limited the king’s powers in taxing and </a:t>
            </a:r>
            <a:r>
              <a:rPr lang="en-US" dirty="0" smtClean="0"/>
              <a:t>prohibited </a:t>
            </a:r>
            <a:r>
              <a:rPr lang="en-US" dirty="0"/>
              <a:t>the maintenance of a standing army in peacetime.</a:t>
            </a:r>
          </a:p>
        </p:txBody>
      </p:sp>
      <p:sp>
        <p:nvSpPr>
          <p:cNvPr id="7" name="Rectangle 6"/>
          <p:cNvSpPr/>
          <p:nvPr/>
        </p:nvSpPr>
        <p:spPr>
          <a:xfrm>
            <a:off x="6515100" y="2875002"/>
            <a:ext cx="2628901" cy="369332"/>
          </a:xfrm>
          <a:prstGeom prst="rect">
            <a:avLst/>
          </a:prstGeom>
        </p:spPr>
        <p:txBody>
          <a:bodyPr wrap="square">
            <a:spAutoFit/>
          </a:bodyPr>
          <a:lstStyle/>
          <a:p>
            <a:pPr algn="ctr"/>
            <a:r>
              <a:rPr lang="en-US" b="1" i="1" u="sng" dirty="0"/>
              <a:t>Robert Walpole</a:t>
            </a:r>
          </a:p>
        </p:txBody>
      </p:sp>
      <p:sp>
        <p:nvSpPr>
          <p:cNvPr id="8" name="Rectangle 7"/>
          <p:cNvSpPr/>
          <p:nvPr/>
        </p:nvSpPr>
        <p:spPr>
          <a:xfrm>
            <a:off x="-13856" y="2736502"/>
            <a:ext cx="6490856" cy="646331"/>
          </a:xfrm>
          <a:prstGeom prst="rect">
            <a:avLst/>
          </a:prstGeom>
        </p:spPr>
        <p:txBody>
          <a:bodyPr wrap="square">
            <a:spAutoFit/>
          </a:bodyPr>
          <a:lstStyle/>
          <a:p>
            <a:r>
              <a:rPr lang="en-US" dirty="0"/>
              <a:t>Prime minister of Great Britain in the first half of the 1700s. His position towards the colonies was salutary neglect.</a:t>
            </a:r>
          </a:p>
        </p:txBody>
      </p:sp>
      <p:sp>
        <p:nvSpPr>
          <p:cNvPr id="9" name="Rectangle 8"/>
          <p:cNvSpPr/>
          <p:nvPr/>
        </p:nvSpPr>
        <p:spPr>
          <a:xfrm>
            <a:off x="6542809" y="3833152"/>
            <a:ext cx="2601191" cy="369332"/>
          </a:xfrm>
          <a:prstGeom prst="rect">
            <a:avLst/>
          </a:prstGeom>
        </p:spPr>
        <p:txBody>
          <a:bodyPr wrap="square">
            <a:spAutoFit/>
          </a:bodyPr>
          <a:lstStyle/>
          <a:p>
            <a:pPr algn="ctr"/>
            <a:r>
              <a:rPr lang="en-US" b="1" i="1" u="sng" dirty="0"/>
              <a:t>"Salutary neglect"</a:t>
            </a:r>
          </a:p>
        </p:txBody>
      </p:sp>
      <p:sp>
        <p:nvSpPr>
          <p:cNvPr id="11" name="Rectangle 10"/>
          <p:cNvSpPr/>
          <p:nvPr/>
        </p:nvSpPr>
        <p:spPr>
          <a:xfrm>
            <a:off x="-13856" y="3441129"/>
            <a:ext cx="6567056" cy="1200329"/>
          </a:xfrm>
          <a:prstGeom prst="rect">
            <a:avLst/>
          </a:prstGeom>
        </p:spPr>
        <p:txBody>
          <a:bodyPr wrap="square">
            <a:spAutoFit/>
          </a:bodyPr>
          <a:lstStyle/>
          <a:p>
            <a:r>
              <a:rPr lang="en-US" dirty="0"/>
              <a:t>Prime Minister Robert Walpole’s policy in dealing with the American colonies. He was primarily concerned with British affairs and believed that unrestricted trade in the colonies would be more profitable for England than would taxation of the colonies.</a:t>
            </a:r>
          </a:p>
        </p:txBody>
      </p:sp>
      <p:sp>
        <p:nvSpPr>
          <p:cNvPr id="16" name="Rectangle 15"/>
          <p:cNvSpPr/>
          <p:nvPr/>
        </p:nvSpPr>
        <p:spPr>
          <a:xfrm>
            <a:off x="6542809" y="5181600"/>
            <a:ext cx="2601192" cy="369332"/>
          </a:xfrm>
          <a:prstGeom prst="rect">
            <a:avLst/>
          </a:prstGeom>
        </p:spPr>
        <p:txBody>
          <a:bodyPr wrap="square">
            <a:spAutoFit/>
          </a:bodyPr>
          <a:lstStyle/>
          <a:p>
            <a:pPr algn="ctr"/>
            <a:r>
              <a:rPr lang="en-US" b="1" i="1" u="sng" dirty="0"/>
              <a:t>The Enlightenment</a:t>
            </a:r>
          </a:p>
        </p:txBody>
      </p:sp>
      <p:sp>
        <p:nvSpPr>
          <p:cNvPr id="17" name="Rectangle 16"/>
          <p:cNvSpPr/>
          <p:nvPr/>
        </p:nvSpPr>
        <p:spPr>
          <a:xfrm>
            <a:off x="0" y="4683022"/>
            <a:ext cx="6553199" cy="1384995"/>
          </a:xfrm>
          <a:prstGeom prst="rect">
            <a:avLst/>
          </a:prstGeom>
        </p:spPr>
        <p:txBody>
          <a:bodyPr wrap="square">
            <a:spAutoFit/>
          </a:bodyPr>
          <a:lstStyle/>
          <a:p>
            <a:r>
              <a:rPr lang="en-US" sz="1400" dirty="0"/>
              <a:t>A philosophical movement which started in Europe in the 1700's and spread to the colonies. It emphasized reason and the scientific method. Writers of the enlightenment tended to focus on government, ethics, and science, rather than on imagination, emotions, or religion. Many members of the Enlightenment rejected traditional religious beliefs in favor of Deism, which holds that the world is run by natural laws without the direct intervention of God.</a:t>
            </a:r>
          </a:p>
        </p:txBody>
      </p:sp>
      <p:sp>
        <p:nvSpPr>
          <p:cNvPr id="18" name="Rectangle 17"/>
          <p:cNvSpPr/>
          <p:nvPr/>
        </p:nvSpPr>
        <p:spPr>
          <a:xfrm>
            <a:off x="6553200" y="6112271"/>
            <a:ext cx="2590800" cy="646331"/>
          </a:xfrm>
          <a:prstGeom prst="rect">
            <a:avLst/>
          </a:prstGeom>
        </p:spPr>
        <p:txBody>
          <a:bodyPr wrap="square">
            <a:spAutoFit/>
          </a:bodyPr>
          <a:lstStyle/>
          <a:p>
            <a:pPr algn="ctr"/>
            <a:r>
              <a:rPr lang="en-US" b="1" i="1" u="sng" dirty="0"/>
              <a:t>Town meetings</a:t>
            </a:r>
            <a:br>
              <a:rPr lang="en-US" b="1" i="1" u="sng" dirty="0"/>
            </a:br>
            <a:endParaRPr lang="en-US" b="1" i="1" u="sng" dirty="0"/>
          </a:p>
        </p:txBody>
      </p:sp>
      <p:sp>
        <p:nvSpPr>
          <p:cNvPr id="19" name="Rectangle 18"/>
          <p:cNvSpPr/>
          <p:nvPr/>
        </p:nvSpPr>
        <p:spPr>
          <a:xfrm>
            <a:off x="-13856" y="6077545"/>
            <a:ext cx="6567055" cy="738664"/>
          </a:xfrm>
          <a:prstGeom prst="rect">
            <a:avLst/>
          </a:prstGeom>
        </p:spPr>
        <p:txBody>
          <a:bodyPr wrap="square">
            <a:spAutoFit/>
          </a:bodyPr>
          <a:lstStyle/>
          <a:p>
            <a:r>
              <a:rPr lang="en-US" sz="1400" dirty="0"/>
              <a:t>A purely democratic form of government common in the colonies, and the most prevalent form of local government in New England. In general, the town’s voting population would meet once a year to elect officers, levy taxes, and pass laws.</a:t>
            </a:r>
          </a:p>
        </p:txBody>
      </p:sp>
    </p:spTree>
    <p:extLst>
      <p:ext uri="{BB962C8B-B14F-4D97-AF65-F5344CB8AC3E}">
        <p14:creationId xmlns:p14="http://schemas.microsoft.com/office/powerpoint/2010/main" val="2386881004"/>
      </p:ext>
    </p:extLst>
  </p:cSld>
  <p:clrMapOvr>
    <a:masterClrMapping/>
  </p:clrMapOvr>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477328"/>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761566"/>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37338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5029" y="4800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15100" y="304800"/>
            <a:ext cx="2583871" cy="646331"/>
          </a:xfrm>
          <a:prstGeom prst="rect">
            <a:avLst/>
          </a:prstGeom>
        </p:spPr>
        <p:txBody>
          <a:bodyPr wrap="square">
            <a:spAutoFit/>
          </a:bodyPr>
          <a:lstStyle/>
          <a:p>
            <a:pPr algn="ctr"/>
            <a:r>
              <a:rPr lang="en-US" b="1" i="1" u="sng" dirty="0"/>
              <a:t>Ballinger-Pinchot Controversy</a:t>
            </a:r>
          </a:p>
        </p:txBody>
      </p:sp>
      <p:sp>
        <p:nvSpPr>
          <p:cNvPr id="3" name="Rectangle 2"/>
          <p:cNvSpPr/>
          <p:nvPr/>
        </p:nvSpPr>
        <p:spPr>
          <a:xfrm>
            <a:off x="0" y="0"/>
            <a:ext cx="6477000" cy="1477328"/>
          </a:xfrm>
          <a:prstGeom prst="rect">
            <a:avLst/>
          </a:prstGeom>
        </p:spPr>
        <p:txBody>
          <a:bodyPr wrap="square">
            <a:spAutoFit/>
          </a:bodyPr>
          <a:lstStyle/>
          <a:p>
            <a:r>
              <a:rPr lang="en-US" dirty="0"/>
              <a:t>Cabinet members who had fought over conservation efforts and how much effort and money should be put into conserving national resources. Pinchot, head of the Forestry Department, accused Ballinger, Secretary of the Interior, of abandoning federal conservation policy. Taft sided with Ballinger and fired Pinchot.</a:t>
            </a:r>
          </a:p>
        </p:txBody>
      </p:sp>
      <p:sp>
        <p:nvSpPr>
          <p:cNvPr id="4" name="Rectangle 3"/>
          <p:cNvSpPr/>
          <p:nvPr/>
        </p:nvSpPr>
        <p:spPr>
          <a:xfrm>
            <a:off x="6515100" y="1905000"/>
            <a:ext cx="2583871" cy="369332"/>
          </a:xfrm>
          <a:prstGeom prst="rect">
            <a:avLst/>
          </a:prstGeom>
        </p:spPr>
        <p:txBody>
          <a:bodyPr wrap="square">
            <a:spAutoFit/>
          </a:bodyPr>
          <a:lstStyle/>
          <a:p>
            <a:pPr algn="ctr"/>
            <a:r>
              <a:rPr lang="en-US" b="1" i="1" u="sng" dirty="0"/>
              <a:t>"Dollar Diplomacy"</a:t>
            </a:r>
          </a:p>
        </p:txBody>
      </p:sp>
      <p:sp>
        <p:nvSpPr>
          <p:cNvPr id="6" name="Rectangle 5"/>
          <p:cNvSpPr/>
          <p:nvPr/>
        </p:nvSpPr>
        <p:spPr>
          <a:xfrm>
            <a:off x="0" y="1493737"/>
            <a:ext cx="6477000" cy="923330"/>
          </a:xfrm>
          <a:prstGeom prst="rect">
            <a:avLst/>
          </a:prstGeom>
        </p:spPr>
        <p:txBody>
          <a:bodyPr wrap="square">
            <a:spAutoFit/>
          </a:bodyPr>
          <a:lstStyle/>
          <a:p>
            <a:r>
              <a:rPr lang="en-US" dirty="0"/>
              <a:t>Taft and Knox cam up with it to further foreign policy in the U.S. in 1909-1913 under the Roosevelt Corollary. It was meant to avoid military intervention by giving foreign countries monetary aid.</a:t>
            </a:r>
          </a:p>
        </p:txBody>
      </p:sp>
      <p:sp>
        <p:nvSpPr>
          <p:cNvPr id="7" name="Rectangle 6"/>
          <p:cNvSpPr/>
          <p:nvPr/>
        </p:nvSpPr>
        <p:spPr>
          <a:xfrm>
            <a:off x="1" y="2736366"/>
            <a:ext cx="6477000" cy="923330"/>
          </a:xfrm>
          <a:prstGeom prst="rect">
            <a:avLst/>
          </a:prstGeom>
        </p:spPr>
        <p:txBody>
          <a:bodyPr wrap="square">
            <a:spAutoFit/>
          </a:bodyPr>
          <a:lstStyle/>
          <a:p>
            <a:r>
              <a:rPr lang="en-US" dirty="0"/>
              <a:t>The Progressive Party, it was Roosevelt's party in the 1912 election. He ran as a Progressive against Republican Taft, beating him but losing to Democrat Woodrow Wilson.</a:t>
            </a:r>
          </a:p>
        </p:txBody>
      </p:sp>
      <p:sp>
        <p:nvSpPr>
          <p:cNvPr id="8" name="Rectangle 7"/>
          <p:cNvSpPr/>
          <p:nvPr/>
        </p:nvSpPr>
        <p:spPr>
          <a:xfrm>
            <a:off x="6532418" y="3013365"/>
            <a:ext cx="2566553" cy="369332"/>
          </a:xfrm>
          <a:prstGeom prst="rect">
            <a:avLst/>
          </a:prstGeom>
        </p:spPr>
        <p:txBody>
          <a:bodyPr wrap="square">
            <a:spAutoFit/>
          </a:bodyPr>
          <a:lstStyle/>
          <a:p>
            <a:pPr algn="ctr"/>
            <a:r>
              <a:rPr lang="en-US" b="1" i="1" u="sng" dirty="0"/>
              <a:t>Bull Moose Party</a:t>
            </a:r>
          </a:p>
        </p:txBody>
      </p:sp>
      <p:sp>
        <p:nvSpPr>
          <p:cNvPr id="9" name="Rectangle 8"/>
          <p:cNvSpPr/>
          <p:nvPr/>
        </p:nvSpPr>
        <p:spPr>
          <a:xfrm>
            <a:off x="6553200" y="4050268"/>
            <a:ext cx="2576945" cy="369332"/>
          </a:xfrm>
          <a:prstGeom prst="rect">
            <a:avLst/>
          </a:prstGeom>
        </p:spPr>
        <p:txBody>
          <a:bodyPr wrap="square">
            <a:spAutoFit/>
          </a:bodyPr>
          <a:lstStyle/>
          <a:p>
            <a:pPr algn="ctr"/>
            <a:r>
              <a:rPr lang="en-US" b="1" i="1" u="sng" dirty="0"/>
              <a:t>Woodrow Wilson</a:t>
            </a:r>
          </a:p>
        </p:txBody>
      </p:sp>
      <p:sp>
        <p:nvSpPr>
          <p:cNvPr id="11" name="Rectangle 10"/>
          <p:cNvSpPr/>
          <p:nvPr/>
        </p:nvSpPr>
        <p:spPr>
          <a:xfrm>
            <a:off x="-13854" y="3733800"/>
            <a:ext cx="6490854" cy="923330"/>
          </a:xfrm>
          <a:prstGeom prst="rect">
            <a:avLst/>
          </a:prstGeom>
        </p:spPr>
        <p:txBody>
          <a:bodyPr wrap="square">
            <a:spAutoFit/>
          </a:bodyPr>
          <a:lstStyle/>
          <a:p>
            <a:r>
              <a:rPr lang="en-US" dirty="0"/>
              <a:t>He believed that monopolies had to be broken up and that the government must regulate business. He believed in competition, and called his economic plan "New Freedom."</a:t>
            </a:r>
          </a:p>
        </p:txBody>
      </p:sp>
      <p:sp>
        <p:nvSpPr>
          <p:cNvPr id="16" name="Rectangle 15"/>
          <p:cNvSpPr/>
          <p:nvPr/>
        </p:nvSpPr>
        <p:spPr>
          <a:xfrm>
            <a:off x="6572250" y="5070901"/>
            <a:ext cx="2538844" cy="369332"/>
          </a:xfrm>
          <a:prstGeom prst="rect">
            <a:avLst/>
          </a:prstGeom>
        </p:spPr>
        <p:txBody>
          <a:bodyPr wrap="square">
            <a:spAutoFit/>
          </a:bodyPr>
          <a:lstStyle/>
          <a:p>
            <a:pPr algn="ctr"/>
            <a:r>
              <a:rPr lang="en-US" b="1" i="1" u="sng" dirty="0"/>
              <a:t>Federal Reserve Act</a:t>
            </a:r>
          </a:p>
        </p:txBody>
      </p:sp>
      <p:sp>
        <p:nvSpPr>
          <p:cNvPr id="17" name="Rectangle 16"/>
          <p:cNvSpPr/>
          <p:nvPr/>
        </p:nvSpPr>
        <p:spPr>
          <a:xfrm>
            <a:off x="0" y="4932402"/>
            <a:ext cx="6515099" cy="646331"/>
          </a:xfrm>
          <a:prstGeom prst="rect">
            <a:avLst/>
          </a:prstGeom>
        </p:spPr>
        <p:txBody>
          <a:bodyPr wrap="square">
            <a:spAutoFit/>
          </a:bodyPr>
          <a:lstStyle/>
          <a:p>
            <a:r>
              <a:rPr lang="en-US" dirty="0"/>
              <a:t>Regulated banking to help small banks stay in business. A move away from laissez-faire policies, it was passed by Wilson.</a:t>
            </a:r>
          </a:p>
        </p:txBody>
      </p:sp>
      <p:cxnSp>
        <p:nvCxnSpPr>
          <p:cNvPr id="19" name="Straight Connector 18"/>
          <p:cNvCxnSpPr/>
          <p:nvPr/>
        </p:nvCxnSpPr>
        <p:spPr>
          <a:xfrm flipV="1">
            <a:off x="1" y="5578733"/>
            <a:ext cx="9143999" cy="76200"/>
          </a:xfrm>
          <a:prstGeom prst="line">
            <a:avLst/>
          </a:prstGeom>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6546273" y="5943600"/>
            <a:ext cx="2564821" cy="646331"/>
          </a:xfrm>
          <a:prstGeom prst="rect">
            <a:avLst/>
          </a:prstGeom>
        </p:spPr>
        <p:txBody>
          <a:bodyPr wrap="square">
            <a:spAutoFit/>
          </a:bodyPr>
          <a:lstStyle/>
          <a:p>
            <a:pPr algn="ctr"/>
            <a:r>
              <a:rPr lang="en-US" b="1" i="1" u="sng" dirty="0"/>
              <a:t>Underwood-Simmons Tariff</a:t>
            </a:r>
          </a:p>
        </p:txBody>
      </p:sp>
      <p:sp>
        <p:nvSpPr>
          <p:cNvPr id="21" name="Rectangle 20"/>
          <p:cNvSpPr/>
          <p:nvPr/>
        </p:nvSpPr>
        <p:spPr>
          <a:xfrm>
            <a:off x="0" y="5805100"/>
            <a:ext cx="6572249" cy="646331"/>
          </a:xfrm>
          <a:prstGeom prst="rect">
            <a:avLst/>
          </a:prstGeom>
        </p:spPr>
        <p:txBody>
          <a:bodyPr wrap="square">
            <a:spAutoFit/>
          </a:bodyPr>
          <a:lstStyle/>
          <a:p>
            <a:r>
              <a:rPr lang="en-US" dirty="0"/>
              <a:t>October 13, 1913 - Lowered tariffs on hundreds of items that could be produced more cheaply in the U.S. than abroad.</a:t>
            </a:r>
          </a:p>
        </p:txBody>
      </p:sp>
    </p:spTree>
    <p:extLst>
      <p:ext uri="{BB962C8B-B14F-4D97-AF65-F5344CB8AC3E}">
        <p14:creationId xmlns:p14="http://schemas.microsoft.com/office/powerpoint/2010/main" val="1721234258"/>
      </p:ext>
    </p:extLst>
  </p:cSld>
  <p:clrMapOvr>
    <a:masterClrMapping/>
  </p:clrMapOvr>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5030" y="2544312"/>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5030" y="3752166"/>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5552659"/>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70073" y="304800"/>
            <a:ext cx="2673927" cy="646331"/>
          </a:xfrm>
          <a:prstGeom prst="rect">
            <a:avLst/>
          </a:prstGeom>
        </p:spPr>
        <p:txBody>
          <a:bodyPr wrap="square">
            <a:spAutoFit/>
          </a:bodyPr>
          <a:lstStyle/>
          <a:p>
            <a:pPr algn="ctr"/>
            <a:r>
              <a:rPr lang="en-US" b="1" i="1" u="sng" dirty="0"/>
              <a:t>Income tax</a:t>
            </a:r>
            <a:br>
              <a:rPr lang="en-US" b="1" i="1" u="sng" dirty="0"/>
            </a:br>
            <a:endParaRPr lang="en-US" b="1" i="1" u="sng" dirty="0"/>
          </a:p>
        </p:txBody>
      </p:sp>
      <p:sp>
        <p:nvSpPr>
          <p:cNvPr id="3" name="Rectangle 2"/>
          <p:cNvSpPr/>
          <p:nvPr/>
        </p:nvSpPr>
        <p:spPr>
          <a:xfrm>
            <a:off x="13854" y="0"/>
            <a:ext cx="6501245" cy="923330"/>
          </a:xfrm>
          <a:prstGeom prst="rect">
            <a:avLst/>
          </a:prstGeom>
        </p:spPr>
        <p:txBody>
          <a:bodyPr wrap="square">
            <a:spAutoFit/>
          </a:bodyPr>
          <a:lstStyle/>
          <a:p>
            <a:r>
              <a:rPr lang="en-US" dirty="0"/>
              <a:t>The first step toward building government revenues and redistributing wealth, a tax that was levied on annual income over a specific amount and with certain legally permitted deductions.</a:t>
            </a:r>
          </a:p>
        </p:txBody>
      </p:sp>
      <p:sp>
        <p:nvSpPr>
          <p:cNvPr id="4" name="Rectangle 3"/>
          <p:cNvSpPr/>
          <p:nvPr/>
        </p:nvSpPr>
        <p:spPr>
          <a:xfrm>
            <a:off x="6470073" y="1600200"/>
            <a:ext cx="2673927" cy="923330"/>
          </a:xfrm>
          <a:prstGeom prst="rect">
            <a:avLst/>
          </a:prstGeom>
        </p:spPr>
        <p:txBody>
          <a:bodyPr wrap="square">
            <a:spAutoFit/>
          </a:bodyPr>
          <a:lstStyle/>
          <a:p>
            <a:pPr algn="ctr"/>
            <a:r>
              <a:rPr lang="en-US" b="1" i="1" u="sng" dirty="0"/>
              <a:t>Clayton Antitrust Act, labor's Magna Carta</a:t>
            </a:r>
            <a:br>
              <a:rPr lang="en-US" b="1" i="1" u="sng" dirty="0"/>
            </a:br>
            <a:endParaRPr lang="en-US" b="1" i="1" u="sng" dirty="0"/>
          </a:p>
        </p:txBody>
      </p:sp>
      <p:sp>
        <p:nvSpPr>
          <p:cNvPr id="6" name="Rectangle 5"/>
          <p:cNvSpPr/>
          <p:nvPr/>
        </p:nvSpPr>
        <p:spPr>
          <a:xfrm>
            <a:off x="6553199" y="2863518"/>
            <a:ext cx="2545771" cy="369332"/>
          </a:xfrm>
          <a:prstGeom prst="rect">
            <a:avLst/>
          </a:prstGeom>
        </p:spPr>
        <p:txBody>
          <a:bodyPr wrap="square">
            <a:spAutoFit/>
          </a:bodyPr>
          <a:lstStyle/>
          <a:p>
            <a:pPr algn="ctr"/>
            <a:r>
              <a:rPr lang="en-US" b="1" i="1" u="sng" dirty="0" err="1"/>
              <a:t>Pancho</a:t>
            </a:r>
            <a:r>
              <a:rPr lang="en-US" b="1" i="1" u="sng" dirty="0"/>
              <a:t> Villa</a:t>
            </a:r>
          </a:p>
        </p:txBody>
      </p:sp>
      <p:sp>
        <p:nvSpPr>
          <p:cNvPr id="7" name="Rectangle 6"/>
          <p:cNvSpPr/>
          <p:nvPr/>
        </p:nvSpPr>
        <p:spPr>
          <a:xfrm>
            <a:off x="13853" y="1284238"/>
            <a:ext cx="6456219" cy="1200329"/>
          </a:xfrm>
          <a:prstGeom prst="rect">
            <a:avLst/>
          </a:prstGeom>
        </p:spPr>
        <p:txBody>
          <a:bodyPr wrap="square">
            <a:spAutoFit/>
          </a:bodyPr>
          <a:lstStyle/>
          <a:p>
            <a:r>
              <a:rPr lang="en-US" dirty="0"/>
              <a:t>1914 - Extended the Sherman Antitrust Act of 1890 to give it more power against trusts and big business. It outlawed practices that had a dangerous likelihood of creating a monopoly, even if no unlawful agreement was involved.</a:t>
            </a:r>
          </a:p>
        </p:txBody>
      </p:sp>
      <p:sp>
        <p:nvSpPr>
          <p:cNvPr id="8" name="Rectangle 7"/>
          <p:cNvSpPr/>
          <p:nvPr/>
        </p:nvSpPr>
        <p:spPr>
          <a:xfrm>
            <a:off x="13854" y="2586519"/>
            <a:ext cx="6501245" cy="923330"/>
          </a:xfrm>
          <a:prstGeom prst="rect">
            <a:avLst/>
          </a:prstGeom>
        </p:spPr>
        <p:txBody>
          <a:bodyPr wrap="square">
            <a:spAutoFit/>
          </a:bodyPr>
          <a:lstStyle/>
          <a:p>
            <a:r>
              <a:rPr lang="en-US" dirty="0"/>
              <a:t>1916 - Villa attacked Columbus, New Mexico and Pershing was directed to follow him into Mexico. Pershing met with resistance and eventually left without finding </a:t>
            </a:r>
            <a:r>
              <a:rPr lang="en-US" dirty="0" err="1"/>
              <a:t>Pancho</a:t>
            </a:r>
            <a:r>
              <a:rPr lang="en-US" dirty="0"/>
              <a:t> Villa.</a:t>
            </a:r>
          </a:p>
        </p:txBody>
      </p:sp>
      <p:sp>
        <p:nvSpPr>
          <p:cNvPr id="9" name="Rectangle 8"/>
          <p:cNvSpPr/>
          <p:nvPr/>
        </p:nvSpPr>
        <p:spPr>
          <a:xfrm>
            <a:off x="6539344" y="4419600"/>
            <a:ext cx="2604656" cy="369332"/>
          </a:xfrm>
          <a:prstGeom prst="rect">
            <a:avLst/>
          </a:prstGeom>
        </p:spPr>
        <p:txBody>
          <a:bodyPr wrap="square">
            <a:spAutoFit/>
          </a:bodyPr>
          <a:lstStyle/>
          <a:p>
            <a:pPr algn="ctr"/>
            <a:r>
              <a:rPr lang="en-US" b="1" i="1" u="sng" dirty="0"/>
              <a:t>Mexican Revolution</a:t>
            </a:r>
          </a:p>
        </p:txBody>
      </p:sp>
      <p:sp>
        <p:nvSpPr>
          <p:cNvPr id="11" name="Rectangle 10"/>
          <p:cNvSpPr/>
          <p:nvPr/>
        </p:nvSpPr>
        <p:spPr>
          <a:xfrm>
            <a:off x="-20783" y="3752166"/>
            <a:ext cx="6535882" cy="1754326"/>
          </a:xfrm>
          <a:prstGeom prst="rect">
            <a:avLst/>
          </a:prstGeom>
        </p:spPr>
        <p:txBody>
          <a:bodyPr wrap="square">
            <a:spAutoFit/>
          </a:bodyPr>
          <a:lstStyle/>
          <a:p>
            <a:r>
              <a:rPr lang="en-US" dirty="0"/>
              <a:t>Diaz was ruler of Mexico for 34 years, and caused much terror and bloodshed. Many people fled to the U.S. to plan a revolution. Huerta, in 1913, overthrew Diaz as dictator and had him murdered. Carranza was the leader of the forces against Huerta. The Mexican Revolution was an unstable situation that led to distrust between the U.S. and Mexico.</a:t>
            </a:r>
          </a:p>
        </p:txBody>
      </p:sp>
      <p:sp>
        <p:nvSpPr>
          <p:cNvPr id="16" name="Rectangle 15"/>
          <p:cNvSpPr/>
          <p:nvPr/>
        </p:nvSpPr>
        <p:spPr>
          <a:xfrm>
            <a:off x="6573980" y="5943600"/>
            <a:ext cx="2524990" cy="369332"/>
          </a:xfrm>
          <a:prstGeom prst="rect">
            <a:avLst/>
          </a:prstGeom>
        </p:spPr>
        <p:txBody>
          <a:bodyPr wrap="square">
            <a:spAutoFit/>
          </a:bodyPr>
          <a:lstStyle/>
          <a:p>
            <a:pPr algn="ctr"/>
            <a:r>
              <a:rPr lang="en-US" b="1" i="1" u="sng" dirty="0"/>
              <a:t>Archangel Expedition</a:t>
            </a:r>
          </a:p>
        </p:txBody>
      </p:sp>
      <p:sp>
        <p:nvSpPr>
          <p:cNvPr id="17" name="Rectangle 16"/>
          <p:cNvSpPr/>
          <p:nvPr/>
        </p:nvSpPr>
        <p:spPr>
          <a:xfrm>
            <a:off x="0" y="5666601"/>
            <a:ext cx="6573980" cy="923330"/>
          </a:xfrm>
          <a:prstGeom prst="rect">
            <a:avLst/>
          </a:prstGeom>
        </p:spPr>
        <p:txBody>
          <a:bodyPr wrap="square">
            <a:spAutoFit/>
          </a:bodyPr>
          <a:lstStyle/>
          <a:p>
            <a:r>
              <a:rPr lang="en-US" dirty="0"/>
              <a:t>1917 - U.S. sent troops to the Soviet cities of Murmansk and Archangel to reinforce White Russians (non-Communists). The U.S. troops did not fight Communists, but instead defended the ports.</a:t>
            </a:r>
          </a:p>
        </p:txBody>
      </p:sp>
    </p:spTree>
    <p:extLst>
      <p:ext uri="{BB962C8B-B14F-4D97-AF65-F5344CB8AC3E}">
        <p14:creationId xmlns:p14="http://schemas.microsoft.com/office/powerpoint/2010/main" val="1721234258"/>
      </p:ext>
    </p:extLst>
  </p:cSld>
  <p:clrMapOvr>
    <a:masterClrMapping/>
  </p:clrMapOvr>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 Untied States History Flash Cards</a:t>
            </a:r>
            <a:endParaRPr lang="en-US" dirty="0"/>
          </a:p>
        </p:txBody>
      </p:sp>
      <p:sp>
        <p:nvSpPr>
          <p:cNvPr id="3" name="Subtitle 2"/>
          <p:cNvSpPr>
            <a:spLocks noGrp="1"/>
          </p:cNvSpPr>
          <p:nvPr>
            <p:ph type="subTitle" idx="1"/>
          </p:nvPr>
        </p:nvSpPr>
        <p:spPr>
          <a:xfrm>
            <a:off x="1371600" y="3886200"/>
            <a:ext cx="6400800" cy="2286000"/>
          </a:xfrm>
        </p:spPr>
        <p:txBody>
          <a:bodyPr>
            <a:normAutofit lnSpcReduction="10000"/>
          </a:bodyPr>
          <a:lstStyle/>
          <a:p>
            <a:r>
              <a:rPr lang="en-US" dirty="0" smtClean="0"/>
              <a:t>Set XI</a:t>
            </a:r>
          </a:p>
          <a:p>
            <a:r>
              <a:rPr lang="en-US" dirty="0" smtClean="0"/>
              <a:t>Early 20</a:t>
            </a:r>
            <a:r>
              <a:rPr lang="en-US" baseline="30000" dirty="0" smtClean="0"/>
              <a:t>th</a:t>
            </a:r>
            <a:r>
              <a:rPr lang="en-US" dirty="0" smtClean="0"/>
              <a:t> Century a time of War</a:t>
            </a:r>
          </a:p>
          <a:p>
            <a:r>
              <a:rPr lang="en-US" dirty="0" smtClean="0"/>
              <a:t>WWI and Versailles</a:t>
            </a:r>
          </a:p>
          <a:p>
            <a:r>
              <a:rPr lang="en-US" dirty="0" smtClean="0"/>
              <a:t>(1900- 1918)</a:t>
            </a:r>
          </a:p>
          <a:p>
            <a:endParaRPr lang="en-US" dirty="0"/>
          </a:p>
        </p:txBody>
      </p:sp>
    </p:spTree>
    <p:extLst>
      <p:ext uri="{BB962C8B-B14F-4D97-AF65-F5344CB8AC3E}">
        <p14:creationId xmlns:p14="http://schemas.microsoft.com/office/powerpoint/2010/main" val="1278288595"/>
      </p:ext>
    </p:extLst>
  </p:cSld>
  <p:clrMapOvr>
    <a:masterClrMapping/>
  </p:clrMapOvr>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442692"/>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5029" y="2419024"/>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3581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029" y="45720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5552659"/>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90854" y="457200"/>
            <a:ext cx="2653145" cy="369332"/>
          </a:xfrm>
          <a:prstGeom prst="rect">
            <a:avLst/>
          </a:prstGeom>
        </p:spPr>
        <p:txBody>
          <a:bodyPr wrap="square">
            <a:spAutoFit/>
          </a:bodyPr>
          <a:lstStyle/>
          <a:p>
            <a:pPr algn="ctr"/>
            <a:r>
              <a:rPr lang="en-US" dirty="0"/>
              <a:t>"</a:t>
            </a:r>
            <a:r>
              <a:rPr lang="en-US" b="1" i="1" u="sng" dirty="0"/>
              <a:t>Sick Man of </a:t>
            </a:r>
            <a:r>
              <a:rPr lang="en-US" b="1" i="1" u="sng" dirty="0" smtClean="0"/>
              <a:t>Europe" </a:t>
            </a:r>
            <a:endParaRPr lang="en-US" b="1" i="1" u="sng" dirty="0"/>
          </a:p>
        </p:txBody>
      </p:sp>
      <p:sp>
        <p:nvSpPr>
          <p:cNvPr id="3" name="Rectangle 2"/>
          <p:cNvSpPr/>
          <p:nvPr/>
        </p:nvSpPr>
        <p:spPr>
          <a:xfrm>
            <a:off x="0" y="0"/>
            <a:ext cx="6477000" cy="1477328"/>
          </a:xfrm>
          <a:prstGeom prst="rect">
            <a:avLst/>
          </a:prstGeom>
        </p:spPr>
        <p:txBody>
          <a:bodyPr wrap="square">
            <a:spAutoFit/>
          </a:bodyPr>
          <a:lstStyle/>
          <a:p>
            <a:r>
              <a:rPr lang="en-US" dirty="0"/>
              <a:t>Because the Ottoman Empire's internal authority had broken down, it was not able to keep order in Macedonia and Albania, and the Balkans were on the verge of war. After the second Balkan war, Bulgaria was forced to surrender much of the territory it won in the first Balkan war.</a:t>
            </a:r>
          </a:p>
        </p:txBody>
      </p:sp>
      <p:sp>
        <p:nvSpPr>
          <p:cNvPr id="4" name="Rectangle 3"/>
          <p:cNvSpPr/>
          <p:nvPr/>
        </p:nvSpPr>
        <p:spPr>
          <a:xfrm>
            <a:off x="6470073" y="1719691"/>
            <a:ext cx="2653145" cy="369332"/>
          </a:xfrm>
          <a:prstGeom prst="rect">
            <a:avLst/>
          </a:prstGeom>
        </p:spPr>
        <p:txBody>
          <a:bodyPr wrap="square">
            <a:spAutoFit/>
          </a:bodyPr>
          <a:lstStyle/>
          <a:p>
            <a:pPr algn="ctr"/>
            <a:r>
              <a:rPr lang="en-US" b="1" i="1" u="sng" dirty="0"/>
              <a:t>Triple Entente</a:t>
            </a:r>
          </a:p>
        </p:txBody>
      </p:sp>
      <p:sp>
        <p:nvSpPr>
          <p:cNvPr id="6" name="Rectangle 5"/>
          <p:cNvSpPr/>
          <p:nvPr/>
        </p:nvSpPr>
        <p:spPr>
          <a:xfrm>
            <a:off x="0" y="1477328"/>
            <a:ext cx="6515100" cy="923330"/>
          </a:xfrm>
          <a:prstGeom prst="rect">
            <a:avLst/>
          </a:prstGeom>
        </p:spPr>
        <p:txBody>
          <a:bodyPr wrap="square">
            <a:spAutoFit/>
          </a:bodyPr>
          <a:lstStyle/>
          <a:p>
            <a:r>
              <a:rPr lang="en-US" dirty="0" smtClean="0"/>
              <a:t>The Allies (Britain</a:t>
            </a:r>
            <a:r>
              <a:rPr lang="en-US" dirty="0"/>
              <a:t>, France and </a:t>
            </a:r>
            <a:r>
              <a:rPr lang="en-US" dirty="0" smtClean="0"/>
              <a:t>Russia) </a:t>
            </a:r>
            <a:r>
              <a:rPr lang="en-US" dirty="0"/>
              <a:t>all had economic and territorial ambitions and they all disliked Germany, so they formed an alliance for protection</a:t>
            </a:r>
          </a:p>
        </p:txBody>
      </p:sp>
      <p:sp>
        <p:nvSpPr>
          <p:cNvPr id="7" name="Rectangle 6"/>
          <p:cNvSpPr/>
          <p:nvPr/>
        </p:nvSpPr>
        <p:spPr>
          <a:xfrm>
            <a:off x="6522027" y="2690336"/>
            <a:ext cx="2576944" cy="369332"/>
          </a:xfrm>
          <a:prstGeom prst="rect">
            <a:avLst/>
          </a:prstGeom>
        </p:spPr>
        <p:txBody>
          <a:bodyPr wrap="square">
            <a:spAutoFit/>
          </a:bodyPr>
          <a:lstStyle/>
          <a:p>
            <a:pPr algn="ctr"/>
            <a:r>
              <a:rPr lang="en-US" b="1" i="1" u="sng" dirty="0"/>
              <a:t>Triple </a:t>
            </a:r>
            <a:r>
              <a:rPr lang="en-US" b="1" i="1" u="sng" dirty="0" smtClean="0"/>
              <a:t>Alliance</a:t>
            </a:r>
            <a:endParaRPr lang="en-US" b="1" i="1" u="sng" dirty="0"/>
          </a:p>
        </p:txBody>
      </p:sp>
      <p:sp>
        <p:nvSpPr>
          <p:cNvPr id="8" name="Rectangle 7"/>
          <p:cNvSpPr/>
          <p:nvPr/>
        </p:nvSpPr>
        <p:spPr>
          <a:xfrm>
            <a:off x="-1" y="2688149"/>
            <a:ext cx="6470073" cy="646331"/>
          </a:xfrm>
          <a:prstGeom prst="rect">
            <a:avLst/>
          </a:prstGeom>
        </p:spPr>
        <p:txBody>
          <a:bodyPr wrap="square">
            <a:spAutoFit/>
          </a:bodyPr>
          <a:lstStyle/>
          <a:p>
            <a:r>
              <a:rPr lang="en-US" dirty="0" smtClean="0"/>
              <a:t>The </a:t>
            </a:r>
            <a:r>
              <a:rPr lang="en-US" dirty="0"/>
              <a:t>Central </a:t>
            </a:r>
            <a:r>
              <a:rPr lang="en-US" dirty="0" smtClean="0"/>
              <a:t>Powers (Germany</a:t>
            </a:r>
            <a:r>
              <a:rPr lang="en-US" dirty="0"/>
              <a:t>, </a:t>
            </a:r>
            <a:r>
              <a:rPr lang="en-US" dirty="0" smtClean="0"/>
              <a:t>Ottoman, Austria </a:t>
            </a:r>
            <a:r>
              <a:rPr lang="en-US" dirty="0"/>
              <a:t>and </a:t>
            </a:r>
            <a:r>
              <a:rPr lang="en-US" dirty="0" smtClean="0"/>
              <a:t>Hungary) </a:t>
            </a:r>
            <a:r>
              <a:rPr lang="en-US" dirty="0"/>
              <a:t>formed an alliance for protection from the Triple Entente.</a:t>
            </a:r>
          </a:p>
        </p:txBody>
      </p:sp>
      <p:sp>
        <p:nvSpPr>
          <p:cNvPr id="9" name="Rectangle 8"/>
          <p:cNvSpPr/>
          <p:nvPr/>
        </p:nvSpPr>
        <p:spPr>
          <a:xfrm>
            <a:off x="6508173" y="3810000"/>
            <a:ext cx="2590798" cy="369332"/>
          </a:xfrm>
          <a:prstGeom prst="rect">
            <a:avLst/>
          </a:prstGeom>
        </p:spPr>
        <p:txBody>
          <a:bodyPr wrap="square">
            <a:spAutoFit/>
          </a:bodyPr>
          <a:lstStyle/>
          <a:p>
            <a:pPr algn="ctr"/>
            <a:r>
              <a:rPr lang="en-US" b="1" i="1" u="sng" dirty="0"/>
              <a:t>Loans to the Allies</a:t>
            </a:r>
          </a:p>
        </p:txBody>
      </p:sp>
      <p:sp>
        <p:nvSpPr>
          <p:cNvPr id="11" name="Rectangle 10"/>
          <p:cNvSpPr/>
          <p:nvPr/>
        </p:nvSpPr>
        <p:spPr>
          <a:xfrm>
            <a:off x="27709" y="3648670"/>
            <a:ext cx="6480464" cy="646331"/>
          </a:xfrm>
          <a:prstGeom prst="rect">
            <a:avLst/>
          </a:prstGeom>
        </p:spPr>
        <p:txBody>
          <a:bodyPr wrap="square">
            <a:spAutoFit/>
          </a:bodyPr>
          <a:lstStyle/>
          <a:p>
            <a:r>
              <a:rPr lang="en-US" dirty="0"/>
              <a:t>During WWII, loans were offered under the Lend-Lease Act, which became law March 11, 1914. The U.S. spent $54 billion.</a:t>
            </a:r>
          </a:p>
        </p:txBody>
      </p:sp>
      <p:sp>
        <p:nvSpPr>
          <p:cNvPr id="16" name="Rectangle 15"/>
          <p:cNvSpPr/>
          <p:nvPr/>
        </p:nvSpPr>
        <p:spPr>
          <a:xfrm>
            <a:off x="6522027" y="4876800"/>
            <a:ext cx="2621973" cy="369332"/>
          </a:xfrm>
          <a:prstGeom prst="rect">
            <a:avLst/>
          </a:prstGeom>
        </p:spPr>
        <p:txBody>
          <a:bodyPr wrap="square">
            <a:spAutoFit/>
          </a:bodyPr>
          <a:lstStyle/>
          <a:p>
            <a:pPr algn="ctr"/>
            <a:r>
              <a:rPr lang="en-US" b="1" i="1" u="sng" dirty="0" smtClean="0"/>
              <a:t>Lusitania</a:t>
            </a:r>
            <a:endParaRPr lang="en-US" b="1" u="sng" dirty="0"/>
          </a:p>
        </p:txBody>
      </p:sp>
      <p:sp>
        <p:nvSpPr>
          <p:cNvPr id="17" name="Rectangle 16"/>
          <p:cNvSpPr/>
          <p:nvPr/>
        </p:nvSpPr>
        <p:spPr>
          <a:xfrm>
            <a:off x="-3467" y="4572367"/>
            <a:ext cx="6525493" cy="923330"/>
          </a:xfrm>
          <a:prstGeom prst="rect">
            <a:avLst/>
          </a:prstGeom>
        </p:spPr>
        <p:txBody>
          <a:bodyPr wrap="square">
            <a:spAutoFit/>
          </a:bodyPr>
          <a:lstStyle/>
          <a:p>
            <a:r>
              <a:rPr lang="en-US" dirty="0"/>
              <a:t>May 7, 1915 - British passenger ships were regularly sunk by German subs, but the </a:t>
            </a:r>
            <a:r>
              <a:rPr lang="en-US" i="1" dirty="0"/>
              <a:t>Lusitania</a:t>
            </a:r>
            <a:r>
              <a:rPr lang="en-US" dirty="0"/>
              <a:t> had Americans aboard and brought the U.S. into the war. Germany promised to stop submarine warfare</a:t>
            </a:r>
          </a:p>
        </p:txBody>
      </p:sp>
      <p:sp>
        <p:nvSpPr>
          <p:cNvPr id="18" name="Rectangle 17"/>
          <p:cNvSpPr/>
          <p:nvPr/>
        </p:nvSpPr>
        <p:spPr>
          <a:xfrm>
            <a:off x="6522027" y="5791200"/>
            <a:ext cx="2590800" cy="646331"/>
          </a:xfrm>
          <a:prstGeom prst="rect">
            <a:avLst/>
          </a:prstGeom>
        </p:spPr>
        <p:txBody>
          <a:bodyPr wrap="square">
            <a:spAutoFit/>
          </a:bodyPr>
          <a:lstStyle/>
          <a:p>
            <a:pPr algn="ctr"/>
            <a:r>
              <a:rPr lang="en-US" b="1" i="1" u="sng" dirty="0"/>
              <a:t>Unrestricted submarine warfare</a:t>
            </a:r>
          </a:p>
        </p:txBody>
      </p:sp>
      <p:sp>
        <p:nvSpPr>
          <p:cNvPr id="19" name="Rectangle 18"/>
          <p:cNvSpPr/>
          <p:nvPr/>
        </p:nvSpPr>
        <p:spPr>
          <a:xfrm>
            <a:off x="27708" y="5791200"/>
            <a:ext cx="6525491" cy="646331"/>
          </a:xfrm>
          <a:prstGeom prst="rect">
            <a:avLst/>
          </a:prstGeom>
        </p:spPr>
        <p:txBody>
          <a:bodyPr wrap="square">
            <a:spAutoFit/>
          </a:bodyPr>
          <a:lstStyle/>
          <a:p>
            <a:r>
              <a:rPr lang="en-US" dirty="0"/>
              <a:t>This was the German practice of attacking any and all shipping to countries it was at war with. It annoyed neutral countries.</a:t>
            </a:r>
          </a:p>
        </p:txBody>
      </p:sp>
    </p:spTree>
    <p:extLst>
      <p:ext uri="{BB962C8B-B14F-4D97-AF65-F5344CB8AC3E}">
        <p14:creationId xmlns:p14="http://schemas.microsoft.com/office/powerpoint/2010/main" val="1721234258"/>
      </p:ext>
    </p:extLst>
  </p:cSld>
  <p:clrMapOvr>
    <a:masterClrMapping/>
  </p:clrMapOvr>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182102"/>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936428"/>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029" y="4038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4248" y="51054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77000" y="457200"/>
            <a:ext cx="2667000" cy="369332"/>
          </a:xfrm>
          <a:prstGeom prst="rect">
            <a:avLst/>
          </a:prstGeom>
        </p:spPr>
        <p:txBody>
          <a:bodyPr wrap="square">
            <a:spAutoFit/>
          </a:bodyPr>
          <a:lstStyle/>
          <a:p>
            <a:pPr algn="ctr"/>
            <a:r>
              <a:rPr lang="en-US" b="1" i="1" u="sng" dirty="0"/>
              <a:t>Zimmerman note</a:t>
            </a:r>
          </a:p>
        </p:txBody>
      </p:sp>
      <p:sp>
        <p:nvSpPr>
          <p:cNvPr id="3" name="Rectangle 2"/>
          <p:cNvSpPr/>
          <p:nvPr/>
        </p:nvSpPr>
        <p:spPr>
          <a:xfrm>
            <a:off x="0" y="-11300"/>
            <a:ext cx="6477000" cy="1200329"/>
          </a:xfrm>
          <a:prstGeom prst="rect">
            <a:avLst/>
          </a:prstGeom>
        </p:spPr>
        <p:txBody>
          <a:bodyPr wrap="square">
            <a:spAutoFit/>
          </a:bodyPr>
          <a:lstStyle/>
          <a:p>
            <a:r>
              <a:rPr lang="en-US" dirty="0"/>
              <a:t>1917 - Germany sent this to Mexico instructing an ambassador to convince Mexico to go to war with the U.S. It was intercepted and caused the U.S. to mobilized against Germany, which had proven it was hostile.</a:t>
            </a:r>
          </a:p>
        </p:txBody>
      </p:sp>
      <p:sp>
        <p:nvSpPr>
          <p:cNvPr id="4" name="Rectangle 3"/>
          <p:cNvSpPr/>
          <p:nvPr/>
        </p:nvSpPr>
        <p:spPr>
          <a:xfrm>
            <a:off x="6492915" y="1676400"/>
            <a:ext cx="2669513" cy="369332"/>
          </a:xfrm>
          <a:prstGeom prst="rect">
            <a:avLst/>
          </a:prstGeom>
        </p:spPr>
        <p:txBody>
          <a:bodyPr wrap="none">
            <a:spAutoFit/>
          </a:bodyPr>
          <a:lstStyle/>
          <a:p>
            <a:pPr algn="ctr"/>
            <a:r>
              <a:rPr lang="en-US" b="1" i="1" u="sng" dirty="0"/>
              <a:t>Russian Revolutions, 1917</a:t>
            </a:r>
          </a:p>
        </p:txBody>
      </p:sp>
      <p:sp>
        <p:nvSpPr>
          <p:cNvPr id="6" name="Rectangle 5"/>
          <p:cNvSpPr/>
          <p:nvPr/>
        </p:nvSpPr>
        <p:spPr>
          <a:xfrm>
            <a:off x="0" y="1182102"/>
            <a:ext cx="6515100" cy="1754326"/>
          </a:xfrm>
          <a:prstGeom prst="rect">
            <a:avLst/>
          </a:prstGeom>
        </p:spPr>
        <p:txBody>
          <a:bodyPr wrap="square">
            <a:spAutoFit/>
          </a:bodyPr>
          <a:lstStyle/>
          <a:p>
            <a:r>
              <a:rPr lang="en-US" dirty="0"/>
              <a:t>After years of oppression, the peasants rebelled against the czars. The first government was democratic and weak, so another revolution overthrew that government and instituted a Communist government lead by the Bolshevik party under Lenin. Lenin pulled Russia out of WWI (The Germans may have aided his rise to power so they would not have to fight on two fronts).</a:t>
            </a:r>
          </a:p>
        </p:txBody>
      </p:sp>
      <p:sp>
        <p:nvSpPr>
          <p:cNvPr id="7" name="Rectangle 6"/>
          <p:cNvSpPr/>
          <p:nvPr/>
        </p:nvSpPr>
        <p:spPr>
          <a:xfrm>
            <a:off x="6522026" y="3290500"/>
            <a:ext cx="2621973" cy="369332"/>
          </a:xfrm>
          <a:prstGeom prst="rect">
            <a:avLst/>
          </a:prstGeom>
        </p:spPr>
        <p:txBody>
          <a:bodyPr wrap="square">
            <a:spAutoFit/>
          </a:bodyPr>
          <a:lstStyle/>
          <a:p>
            <a:r>
              <a:rPr lang="en-US" b="1" i="1" u="sng" dirty="0"/>
              <a:t>War declared, April 1917</a:t>
            </a:r>
          </a:p>
        </p:txBody>
      </p:sp>
      <p:sp>
        <p:nvSpPr>
          <p:cNvPr id="8" name="Rectangle 7"/>
          <p:cNvSpPr/>
          <p:nvPr/>
        </p:nvSpPr>
        <p:spPr>
          <a:xfrm>
            <a:off x="0" y="3152001"/>
            <a:ext cx="6553200" cy="646331"/>
          </a:xfrm>
          <a:prstGeom prst="rect">
            <a:avLst/>
          </a:prstGeom>
        </p:spPr>
        <p:txBody>
          <a:bodyPr wrap="square">
            <a:spAutoFit/>
          </a:bodyPr>
          <a:lstStyle/>
          <a:p>
            <a:r>
              <a:rPr lang="en-US" dirty="0"/>
              <a:t>U.S. declared war on Germany due to the Zimmerman telegram and the attack on the </a:t>
            </a:r>
            <a:r>
              <a:rPr lang="en-US" i="1" dirty="0"/>
              <a:t>Lusitania</a:t>
            </a:r>
            <a:r>
              <a:rPr lang="en-US" dirty="0"/>
              <a:t>.</a:t>
            </a:r>
          </a:p>
        </p:txBody>
      </p:sp>
      <p:sp>
        <p:nvSpPr>
          <p:cNvPr id="9" name="Rectangle 8"/>
          <p:cNvSpPr/>
          <p:nvPr/>
        </p:nvSpPr>
        <p:spPr>
          <a:xfrm>
            <a:off x="6515100" y="4331962"/>
            <a:ext cx="2647328" cy="369332"/>
          </a:xfrm>
          <a:prstGeom prst="rect">
            <a:avLst/>
          </a:prstGeom>
        </p:spPr>
        <p:txBody>
          <a:bodyPr wrap="square">
            <a:spAutoFit/>
          </a:bodyPr>
          <a:lstStyle/>
          <a:p>
            <a:pPr algn="ctr"/>
            <a:r>
              <a:rPr lang="en-US" b="1" i="1" u="sng" dirty="0"/>
              <a:t>Creel Committee</a:t>
            </a:r>
          </a:p>
        </p:txBody>
      </p:sp>
      <p:sp>
        <p:nvSpPr>
          <p:cNvPr id="11" name="Rectangle 10"/>
          <p:cNvSpPr/>
          <p:nvPr/>
        </p:nvSpPr>
        <p:spPr>
          <a:xfrm>
            <a:off x="-24248" y="4054963"/>
            <a:ext cx="6539347" cy="923330"/>
          </a:xfrm>
          <a:prstGeom prst="rect">
            <a:avLst/>
          </a:prstGeom>
        </p:spPr>
        <p:txBody>
          <a:bodyPr wrap="square">
            <a:spAutoFit/>
          </a:bodyPr>
          <a:lstStyle/>
          <a:p>
            <a:r>
              <a:rPr lang="en-US" dirty="0"/>
              <a:t>Headed by George Creel, this committee was in charge of propaganda for WWI (1917-1919). He depicted the U.S. as a champion of justice and liberty.</a:t>
            </a:r>
          </a:p>
        </p:txBody>
      </p:sp>
      <p:sp>
        <p:nvSpPr>
          <p:cNvPr id="16" name="Rectangle 15"/>
          <p:cNvSpPr/>
          <p:nvPr/>
        </p:nvSpPr>
        <p:spPr>
          <a:xfrm>
            <a:off x="6553200" y="5391834"/>
            <a:ext cx="2566552" cy="369332"/>
          </a:xfrm>
          <a:prstGeom prst="rect">
            <a:avLst/>
          </a:prstGeom>
        </p:spPr>
        <p:txBody>
          <a:bodyPr wrap="square">
            <a:spAutoFit/>
          </a:bodyPr>
          <a:lstStyle/>
          <a:p>
            <a:pPr algn="ctr"/>
            <a:r>
              <a:rPr lang="en-US" b="1" i="1" u="sng" dirty="0"/>
              <a:t>Herbert Hoover</a:t>
            </a:r>
          </a:p>
        </p:txBody>
      </p:sp>
      <p:sp>
        <p:nvSpPr>
          <p:cNvPr id="17" name="Rectangle 16"/>
          <p:cNvSpPr/>
          <p:nvPr/>
        </p:nvSpPr>
        <p:spPr>
          <a:xfrm>
            <a:off x="-20786" y="5253335"/>
            <a:ext cx="6573985" cy="646331"/>
          </a:xfrm>
          <a:prstGeom prst="rect">
            <a:avLst/>
          </a:prstGeom>
        </p:spPr>
        <p:txBody>
          <a:bodyPr wrap="square">
            <a:spAutoFit/>
          </a:bodyPr>
          <a:lstStyle/>
          <a:p>
            <a:r>
              <a:rPr lang="en-US" dirty="0"/>
              <a:t>He led the Food Administration and started many programs to streamline food production and distribution.</a:t>
            </a:r>
          </a:p>
        </p:txBody>
      </p:sp>
    </p:spTree>
    <p:extLst>
      <p:ext uri="{BB962C8B-B14F-4D97-AF65-F5344CB8AC3E}">
        <p14:creationId xmlns:p14="http://schemas.microsoft.com/office/powerpoint/2010/main" val="1721234258"/>
      </p:ext>
    </p:extLst>
  </p:cSld>
  <p:clrMapOvr>
    <a:masterClrMapping/>
  </p:clrMapOvr>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3855" y="2533196"/>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35052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9443" y="4181243"/>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464" y="5706923"/>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15100" y="228600"/>
            <a:ext cx="2583871" cy="923330"/>
          </a:xfrm>
          <a:prstGeom prst="rect">
            <a:avLst/>
          </a:prstGeom>
        </p:spPr>
        <p:txBody>
          <a:bodyPr wrap="square">
            <a:spAutoFit/>
          </a:bodyPr>
          <a:lstStyle/>
          <a:p>
            <a:pPr algn="ctr"/>
            <a:r>
              <a:rPr lang="en-US" b="1" i="1" u="sng" dirty="0"/>
              <a:t>Eugene V. Debs imprisoned</a:t>
            </a:r>
            <a:br>
              <a:rPr lang="en-US" b="1" i="1" u="sng" dirty="0"/>
            </a:br>
            <a:endParaRPr lang="en-US" b="1" i="1" u="sng" dirty="0"/>
          </a:p>
        </p:txBody>
      </p:sp>
      <p:sp>
        <p:nvSpPr>
          <p:cNvPr id="3" name="Rectangle 2"/>
          <p:cNvSpPr/>
          <p:nvPr/>
        </p:nvSpPr>
        <p:spPr>
          <a:xfrm>
            <a:off x="0" y="228600"/>
            <a:ext cx="6477000" cy="923330"/>
          </a:xfrm>
          <a:prstGeom prst="rect">
            <a:avLst/>
          </a:prstGeom>
        </p:spPr>
        <p:txBody>
          <a:bodyPr wrap="square">
            <a:spAutoFit/>
          </a:bodyPr>
          <a:lstStyle/>
          <a:p>
            <a:r>
              <a:rPr lang="en-US" dirty="0" smtClean="0"/>
              <a:t>He  </a:t>
            </a:r>
            <a:r>
              <a:rPr lang="en-US" dirty="0"/>
              <a:t>repeatedly ran for president as a socialist, he was imprisoned after he gave a speech protesting WWI in violation of the Sedition Act.</a:t>
            </a:r>
          </a:p>
        </p:txBody>
      </p:sp>
      <p:sp>
        <p:nvSpPr>
          <p:cNvPr id="4" name="Rectangle 3"/>
          <p:cNvSpPr/>
          <p:nvPr/>
        </p:nvSpPr>
        <p:spPr>
          <a:xfrm>
            <a:off x="6499512" y="1563790"/>
            <a:ext cx="2615045" cy="646331"/>
          </a:xfrm>
          <a:prstGeom prst="rect">
            <a:avLst/>
          </a:prstGeom>
        </p:spPr>
        <p:txBody>
          <a:bodyPr wrap="square">
            <a:spAutoFit/>
          </a:bodyPr>
          <a:lstStyle/>
          <a:p>
            <a:pPr algn="ctr"/>
            <a:r>
              <a:rPr lang="en-US" b="1" i="1" u="sng" dirty="0"/>
              <a:t>Espionage Act, </a:t>
            </a:r>
            <a:r>
              <a:rPr lang="en-US" b="1" i="1" u="sng" dirty="0" smtClean="0"/>
              <a:t>1917 &amp; </a:t>
            </a:r>
            <a:r>
              <a:rPr lang="en-US" b="1" i="1" u="sng" dirty="0"/>
              <a:t>Sedition Act, 1918</a:t>
            </a:r>
          </a:p>
        </p:txBody>
      </p:sp>
      <p:sp>
        <p:nvSpPr>
          <p:cNvPr id="6" name="Rectangle 5"/>
          <p:cNvSpPr/>
          <p:nvPr/>
        </p:nvSpPr>
        <p:spPr>
          <a:xfrm>
            <a:off x="0" y="1286792"/>
            <a:ext cx="6515100" cy="1200329"/>
          </a:xfrm>
          <a:prstGeom prst="rect">
            <a:avLst/>
          </a:prstGeom>
        </p:spPr>
        <p:txBody>
          <a:bodyPr wrap="square">
            <a:spAutoFit/>
          </a:bodyPr>
          <a:lstStyle/>
          <a:p>
            <a:r>
              <a:rPr lang="en-US" dirty="0"/>
              <a:t>Brought forth under the Wilson administration, they stated that any treacherous act or draft dodging was forbidden, outlawed disgracing the government, the Constitution, or military uniforms, and forbade aiding the enemy.</a:t>
            </a:r>
          </a:p>
        </p:txBody>
      </p:sp>
      <p:sp>
        <p:nvSpPr>
          <p:cNvPr id="7" name="Rectangle 6"/>
          <p:cNvSpPr/>
          <p:nvPr/>
        </p:nvSpPr>
        <p:spPr>
          <a:xfrm>
            <a:off x="0" y="2487121"/>
            <a:ext cx="6477000" cy="923330"/>
          </a:xfrm>
          <a:prstGeom prst="rect">
            <a:avLst/>
          </a:prstGeom>
        </p:spPr>
        <p:txBody>
          <a:bodyPr wrap="square">
            <a:spAutoFit/>
          </a:bodyPr>
          <a:lstStyle/>
          <a:p>
            <a:r>
              <a:rPr lang="en-US" dirty="0"/>
              <a:t>During WWI, southern Blacks began to move north, where there were more jobs and less racism. The increased number of Blacks led to a White backlash and conditions like Southern racism.</a:t>
            </a:r>
          </a:p>
        </p:txBody>
      </p:sp>
      <p:sp>
        <p:nvSpPr>
          <p:cNvPr id="8" name="Rectangle 7"/>
          <p:cNvSpPr/>
          <p:nvPr/>
        </p:nvSpPr>
        <p:spPr>
          <a:xfrm>
            <a:off x="6553200" y="2625620"/>
            <a:ext cx="2545771" cy="646331"/>
          </a:xfrm>
          <a:prstGeom prst="rect">
            <a:avLst/>
          </a:prstGeom>
        </p:spPr>
        <p:txBody>
          <a:bodyPr wrap="square">
            <a:spAutoFit/>
          </a:bodyPr>
          <a:lstStyle/>
          <a:p>
            <a:pPr algn="ctr"/>
            <a:r>
              <a:rPr lang="en-US" b="1" i="1" u="sng" dirty="0" smtClean="0"/>
              <a:t>The Great Migration (Black </a:t>
            </a:r>
            <a:r>
              <a:rPr lang="en-US" b="1" i="1" u="sng" dirty="0"/>
              <a:t>migration </a:t>
            </a:r>
            <a:r>
              <a:rPr lang="en-US" b="1" i="1" u="sng" dirty="0" smtClean="0"/>
              <a:t>to city)</a:t>
            </a:r>
            <a:endParaRPr lang="en-US" b="1" i="1" u="sng" dirty="0"/>
          </a:p>
        </p:txBody>
      </p:sp>
      <p:sp>
        <p:nvSpPr>
          <p:cNvPr id="9" name="Rectangle 8"/>
          <p:cNvSpPr/>
          <p:nvPr/>
        </p:nvSpPr>
        <p:spPr>
          <a:xfrm>
            <a:off x="6553200" y="3643699"/>
            <a:ext cx="2594264" cy="369332"/>
          </a:xfrm>
          <a:prstGeom prst="rect">
            <a:avLst/>
          </a:prstGeom>
        </p:spPr>
        <p:txBody>
          <a:bodyPr wrap="square">
            <a:spAutoFit/>
          </a:bodyPr>
          <a:lstStyle/>
          <a:p>
            <a:pPr algn="ctr"/>
            <a:r>
              <a:rPr lang="en-US" b="1" i="1" u="sng" dirty="0"/>
              <a:t>Fourteen Points</a:t>
            </a:r>
          </a:p>
        </p:txBody>
      </p:sp>
      <p:sp>
        <p:nvSpPr>
          <p:cNvPr id="11" name="Rectangle 10"/>
          <p:cNvSpPr/>
          <p:nvPr/>
        </p:nvSpPr>
        <p:spPr>
          <a:xfrm>
            <a:off x="-45030" y="3505200"/>
            <a:ext cx="6560129" cy="646331"/>
          </a:xfrm>
          <a:prstGeom prst="rect">
            <a:avLst/>
          </a:prstGeom>
        </p:spPr>
        <p:txBody>
          <a:bodyPr wrap="square">
            <a:spAutoFit/>
          </a:bodyPr>
          <a:lstStyle/>
          <a:p>
            <a:r>
              <a:rPr lang="en-US" dirty="0"/>
              <a:t>Wilson's idea that he wanted included in the WWI peace treaty, including freedom of the seas and the League of Nations</a:t>
            </a:r>
          </a:p>
        </p:txBody>
      </p:sp>
      <p:sp>
        <p:nvSpPr>
          <p:cNvPr id="16" name="Rectangle 15"/>
          <p:cNvSpPr/>
          <p:nvPr/>
        </p:nvSpPr>
        <p:spPr>
          <a:xfrm>
            <a:off x="6549736" y="4495800"/>
            <a:ext cx="2545771" cy="646331"/>
          </a:xfrm>
          <a:prstGeom prst="rect">
            <a:avLst/>
          </a:prstGeom>
        </p:spPr>
        <p:txBody>
          <a:bodyPr wrap="square">
            <a:spAutoFit/>
          </a:bodyPr>
          <a:lstStyle/>
          <a:p>
            <a:pPr algn="ctr"/>
            <a:r>
              <a:rPr lang="en-US" b="1" i="1" u="sng" dirty="0"/>
              <a:t>Congressional elections of 1918</a:t>
            </a:r>
          </a:p>
        </p:txBody>
      </p:sp>
      <p:sp>
        <p:nvSpPr>
          <p:cNvPr id="17" name="Rectangle 16"/>
          <p:cNvSpPr/>
          <p:nvPr/>
        </p:nvSpPr>
        <p:spPr>
          <a:xfrm>
            <a:off x="0" y="4232701"/>
            <a:ext cx="6553200" cy="1477328"/>
          </a:xfrm>
          <a:prstGeom prst="rect">
            <a:avLst/>
          </a:prstGeom>
        </p:spPr>
        <p:txBody>
          <a:bodyPr wrap="square">
            <a:spAutoFit/>
          </a:bodyPr>
          <a:lstStyle/>
          <a:p>
            <a:r>
              <a:rPr lang="en-US" dirty="0"/>
              <a:t>The 66th Congress, under President Wilson. He begged people to elect Democrats so that they could support his foreign policy initiatives in Congress, but the public rejected him. The senate had 47 Democrats and 49 Republicans and the House had 216 Democrats, 210 Republicans and 6 others.</a:t>
            </a:r>
          </a:p>
        </p:txBody>
      </p:sp>
      <p:sp>
        <p:nvSpPr>
          <p:cNvPr id="18" name="Rectangle 17"/>
          <p:cNvSpPr/>
          <p:nvPr/>
        </p:nvSpPr>
        <p:spPr>
          <a:xfrm>
            <a:off x="6553200" y="6096000"/>
            <a:ext cx="2542307" cy="369332"/>
          </a:xfrm>
          <a:prstGeom prst="rect">
            <a:avLst/>
          </a:prstGeom>
        </p:spPr>
        <p:txBody>
          <a:bodyPr wrap="square">
            <a:spAutoFit/>
          </a:bodyPr>
          <a:lstStyle/>
          <a:p>
            <a:pPr algn="ctr"/>
            <a:r>
              <a:rPr lang="en-US" b="1" i="1" u="sng" dirty="0"/>
              <a:t>Versailles Treaty</a:t>
            </a:r>
          </a:p>
        </p:txBody>
      </p:sp>
      <p:sp>
        <p:nvSpPr>
          <p:cNvPr id="19" name="Rectangle 18"/>
          <p:cNvSpPr/>
          <p:nvPr/>
        </p:nvSpPr>
        <p:spPr>
          <a:xfrm>
            <a:off x="-13856" y="5750995"/>
            <a:ext cx="6528955" cy="923330"/>
          </a:xfrm>
          <a:prstGeom prst="rect">
            <a:avLst/>
          </a:prstGeom>
        </p:spPr>
        <p:txBody>
          <a:bodyPr wrap="square">
            <a:spAutoFit/>
          </a:bodyPr>
          <a:lstStyle/>
          <a:p>
            <a:r>
              <a:rPr lang="en-US" dirty="0"/>
              <a:t>The Palace of Versailles was the site of the signing of the peace treaty that ended WW I on June 28, 1919. Victorious Allies imposed punitive reparations on Germany.</a:t>
            </a:r>
          </a:p>
        </p:txBody>
      </p:sp>
    </p:spTree>
    <p:extLst>
      <p:ext uri="{BB962C8B-B14F-4D97-AF65-F5344CB8AC3E}">
        <p14:creationId xmlns:p14="http://schemas.microsoft.com/office/powerpoint/2010/main" val="1721234258"/>
      </p:ext>
    </p:extLst>
  </p:cSld>
  <p:clrMapOvr>
    <a:masterClrMapping/>
  </p:clrMapOvr>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990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955264"/>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151266"/>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030" y="4121406"/>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0780" y="5299501"/>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11635" y="154816"/>
            <a:ext cx="2587335" cy="369332"/>
          </a:xfrm>
          <a:prstGeom prst="rect">
            <a:avLst/>
          </a:prstGeom>
        </p:spPr>
        <p:txBody>
          <a:bodyPr wrap="square">
            <a:spAutoFit/>
          </a:bodyPr>
          <a:lstStyle/>
          <a:p>
            <a:pPr algn="ctr"/>
            <a:r>
              <a:rPr lang="en-US" b="1" i="1" u="sng" dirty="0"/>
              <a:t>Versailles Delegation</a:t>
            </a:r>
          </a:p>
        </p:txBody>
      </p:sp>
      <p:sp>
        <p:nvSpPr>
          <p:cNvPr id="3" name="Rectangle 2"/>
          <p:cNvSpPr/>
          <p:nvPr/>
        </p:nvSpPr>
        <p:spPr>
          <a:xfrm>
            <a:off x="-1" y="16317"/>
            <a:ext cx="6511635" cy="646331"/>
          </a:xfrm>
          <a:prstGeom prst="rect">
            <a:avLst/>
          </a:prstGeom>
        </p:spPr>
        <p:txBody>
          <a:bodyPr wrap="square">
            <a:spAutoFit/>
          </a:bodyPr>
          <a:lstStyle/>
          <a:p>
            <a:r>
              <a:rPr lang="en-US" dirty="0"/>
              <a:t>Led by Wilson, it fought for the inclusion of the 14 Points. Only one to be included was the League of Nations.</a:t>
            </a:r>
          </a:p>
        </p:txBody>
      </p:sp>
      <p:sp>
        <p:nvSpPr>
          <p:cNvPr id="4" name="Rectangle 3"/>
          <p:cNvSpPr/>
          <p:nvPr/>
        </p:nvSpPr>
        <p:spPr>
          <a:xfrm>
            <a:off x="6515100" y="1106177"/>
            <a:ext cx="2587336" cy="369332"/>
          </a:xfrm>
          <a:prstGeom prst="rect">
            <a:avLst/>
          </a:prstGeom>
        </p:spPr>
        <p:txBody>
          <a:bodyPr wrap="square">
            <a:spAutoFit/>
          </a:bodyPr>
          <a:lstStyle/>
          <a:p>
            <a:pPr algn="ctr"/>
            <a:r>
              <a:rPr lang="en-US" b="1" i="1" u="sng" dirty="0" smtClean="0"/>
              <a:t>The Big </a:t>
            </a:r>
            <a:r>
              <a:rPr lang="en-US" b="1" i="1" u="sng" dirty="0"/>
              <a:t>Four</a:t>
            </a:r>
          </a:p>
        </p:txBody>
      </p:sp>
      <p:sp>
        <p:nvSpPr>
          <p:cNvPr id="6" name="Rectangle 5"/>
          <p:cNvSpPr/>
          <p:nvPr/>
        </p:nvSpPr>
        <p:spPr>
          <a:xfrm>
            <a:off x="-2" y="997619"/>
            <a:ext cx="6490855" cy="923330"/>
          </a:xfrm>
          <a:prstGeom prst="rect">
            <a:avLst/>
          </a:prstGeom>
        </p:spPr>
        <p:txBody>
          <a:bodyPr wrap="square">
            <a:spAutoFit/>
          </a:bodyPr>
          <a:lstStyle/>
          <a:p>
            <a:r>
              <a:rPr lang="en-US" dirty="0" smtClean="0">
                <a:effectLst/>
                <a:latin typeface="Times New Roman"/>
                <a:ea typeface="Times New Roman"/>
              </a:rPr>
              <a:t>Leaders of the four (</a:t>
            </a:r>
            <a:r>
              <a:rPr lang="en-US" dirty="0"/>
              <a:t>Wilson, George, Clemenceau, </a:t>
            </a:r>
            <a:r>
              <a:rPr lang="en-US" dirty="0" smtClean="0"/>
              <a:t>Orlando) </a:t>
            </a:r>
            <a:r>
              <a:rPr lang="en-US" dirty="0" smtClean="0">
                <a:effectLst/>
                <a:latin typeface="Times New Roman"/>
                <a:ea typeface="Times New Roman"/>
              </a:rPr>
              <a:t>most influential countries after World War I - U.S., Britain, France and Italy, respectively.</a:t>
            </a:r>
            <a:endParaRPr lang="en-US" dirty="0">
              <a:effectLst/>
              <a:latin typeface="Times New Roman"/>
              <a:ea typeface="Times New Roman"/>
            </a:endParaRPr>
          </a:p>
        </p:txBody>
      </p:sp>
      <p:sp>
        <p:nvSpPr>
          <p:cNvPr id="7" name="Rectangle 6"/>
          <p:cNvSpPr/>
          <p:nvPr/>
        </p:nvSpPr>
        <p:spPr>
          <a:xfrm>
            <a:off x="6477000" y="2286000"/>
            <a:ext cx="2667000" cy="369332"/>
          </a:xfrm>
          <a:prstGeom prst="rect">
            <a:avLst/>
          </a:prstGeom>
        </p:spPr>
        <p:txBody>
          <a:bodyPr wrap="square">
            <a:spAutoFit/>
          </a:bodyPr>
          <a:lstStyle/>
          <a:p>
            <a:pPr algn="ctr"/>
            <a:r>
              <a:rPr lang="en-US" dirty="0" smtClean="0"/>
              <a:t> </a:t>
            </a:r>
            <a:r>
              <a:rPr lang="en-US" b="1" i="1" u="sng" dirty="0"/>
              <a:t>League of Nations</a:t>
            </a:r>
          </a:p>
        </p:txBody>
      </p:sp>
      <p:sp>
        <p:nvSpPr>
          <p:cNvPr id="8" name="Rectangle 7"/>
          <p:cNvSpPr/>
          <p:nvPr/>
        </p:nvSpPr>
        <p:spPr>
          <a:xfrm>
            <a:off x="13854" y="1971719"/>
            <a:ext cx="6463146" cy="1200329"/>
          </a:xfrm>
          <a:prstGeom prst="rect">
            <a:avLst/>
          </a:prstGeom>
        </p:spPr>
        <p:txBody>
          <a:bodyPr wrap="square">
            <a:spAutoFit/>
          </a:bodyPr>
          <a:lstStyle/>
          <a:p>
            <a:r>
              <a:rPr lang="en-US" dirty="0"/>
              <a:t>Devised by President Wilson, it reflected the power of large countries. Although comprised of delegates from every country, it was designed to be run by a council of the five largest countries. It also included a provision for a world court.</a:t>
            </a:r>
          </a:p>
        </p:txBody>
      </p:sp>
      <p:sp>
        <p:nvSpPr>
          <p:cNvPr id="9" name="Rectangle 8"/>
          <p:cNvSpPr/>
          <p:nvPr/>
        </p:nvSpPr>
        <p:spPr>
          <a:xfrm>
            <a:off x="6497780" y="3417562"/>
            <a:ext cx="2646220" cy="646331"/>
          </a:xfrm>
          <a:prstGeom prst="rect">
            <a:avLst/>
          </a:prstGeom>
        </p:spPr>
        <p:txBody>
          <a:bodyPr wrap="square">
            <a:spAutoFit/>
          </a:bodyPr>
          <a:lstStyle/>
          <a:p>
            <a:pPr algn="ctr"/>
            <a:r>
              <a:rPr lang="en-US" b="1" i="1" u="sng" dirty="0"/>
              <a:t>self determination</a:t>
            </a:r>
            <a:br>
              <a:rPr lang="en-US" b="1" i="1" u="sng" dirty="0"/>
            </a:br>
            <a:endParaRPr lang="en-US" b="1" i="1" u="sng" dirty="0"/>
          </a:p>
        </p:txBody>
      </p:sp>
      <p:sp>
        <p:nvSpPr>
          <p:cNvPr id="11" name="Rectangle 10"/>
          <p:cNvSpPr/>
          <p:nvPr/>
        </p:nvSpPr>
        <p:spPr>
          <a:xfrm>
            <a:off x="20780" y="3182219"/>
            <a:ext cx="6476999" cy="923330"/>
          </a:xfrm>
          <a:prstGeom prst="rect">
            <a:avLst/>
          </a:prstGeom>
        </p:spPr>
        <p:txBody>
          <a:bodyPr wrap="square">
            <a:spAutoFit/>
          </a:bodyPr>
          <a:lstStyle/>
          <a:p>
            <a:r>
              <a:rPr lang="en-US" dirty="0"/>
              <a:t>After WW I, Germany, Eastern Europe and the western portion of the former Russian Empire split into new countries. Wilson wanted them to have their own governments.</a:t>
            </a:r>
          </a:p>
        </p:txBody>
      </p:sp>
      <p:sp>
        <p:nvSpPr>
          <p:cNvPr id="16" name="Rectangle 15"/>
          <p:cNvSpPr/>
          <p:nvPr/>
        </p:nvSpPr>
        <p:spPr>
          <a:xfrm>
            <a:off x="6511635" y="4228190"/>
            <a:ext cx="2618510" cy="646331"/>
          </a:xfrm>
          <a:prstGeom prst="rect">
            <a:avLst/>
          </a:prstGeom>
        </p:spPr>
        <p:txBody>
          <a:bodyPr wrap="square">
            <a:spAutoFit/>
          </a:bodyPr>
          <a:lstStyle/>
          <a:p>
            <a:pPr algn="ctr"/>
            <a:r>
              <a:rPr lang="en-US" b="1" i="1" u="sng" dirty="0"/>
              <a:t>Mandate system</a:t>
            </a:r>
            <a:br>
              <a:rPr lang="en-US" b="1" i="1" u="sng" dirty="0"/>
            </a:br>
            <a:endParaRPr lang="en-US" b="1" i="1" u="sng" dirty="0"/>
          </a:p>
        </p:txBody>
      </p:sp>
      <p:sp>
        <p:nvSpPr>
          <p:cNvPr id="17" name="Rectangle 16"/>
          <p:cNvSpPr/>
          <p:nvPr/>
        </p:nvSpPr>
        <p:spPr>
          <a:xfrm>
            <a:off x="-45030" y="4221263"/>
            <a:ext cx="6598230" cy="646331"/>
          </a:xfrm>
          <a:prstGeom prst="rect">
            <a:avLst/>
          </a:prstGeom>
        </p:spPr>
        <p:txBody>
          <a:bodyPr wrap="square">
            <a:spAutoFit/>
          </a:bodyPr>
          <a:lstStyle/>
          <a:p>
            <a:r>
              <a:rPr lang="en-US" dirty="0"/>
              <a:t>A half-way system between outright imperial domination and independence, it was used to split Germany's empire after WW I.</a:t>
            </a:r>
          </a:p>
        </p:txBody>
      </p:sp>
      <p:sp>
        <p:nvSpPr>
          <p:cNvPr id="18" name="Rectangle 17"/>
          <p:cNvSpPr/>
          <p:nvPr/>
        </p:nvSpPr>
        <p:spPr>
          <a:xfrm>
            <a:off x="6553200" y="5530334"/>
            <a:ext cx="2576945" cy="369332"/>
          </a:xfrm>
          <a:prstGeom prst="rect">
            <a:avLst/>
          </a:prstGeom>
        </p:spPr>
        <p:txBody>
          <a:bodyPr wrap="square">
            <a:spAutoFit/>
          </a:bodyPr>
          <a:lstStyle/>
          <a:p>
            <a:pPr algn="ctr"/>
            <a:r>
              <a:rPr lang="en-US" b="1" i="1" u="sng" dirty="0" smtClean="0"/>
              <a:t>1</a:t>
            </a:r>
            <a:r>
              <a:rPr lang="en-US" b="1" i="1" u="sng" baseline="30000" dirty="0" smtClean="0"/>
              <a:t>st</a:t>
            </a:r>
            <a:r>
              <a:rPr lang="en-US" b="1" i="1" u="sng" dirty="0" smtClean="0"/>
              <a:t> Red Scare</a:t>
            </a:r>
            <a:endParaRPr lang="en-US" b="1" i="1" u="sng" dirty="0"/>
          </a:p>
        </p:txBody>
      </p:sp>
      <p:sp>
        <p:nvSpPr>
          <p:cNvPr id="19" name="Rectangle 18"/>
          <p:cNvSpPr/>
          <p:nvPr/>
        </p:nvSpPr>
        <p:spPr>
          <a:xfrm>
            <a:off x="-17321" y="5299501"/>
            <a:ext cx="6508174" cy="1200329"/>
          </a:xfrm>
          <a:prstGeom prst="rect">
            <a:avLst/>
          </a:prstGeom>
        </p:spPr>
        <p:txBody>
          <a:bodyPr wrap="square">
            <a:spAutoFit/>
          </a:bodyPr>
          <a:lstStyle/>
          <a:p>
            <a:r>
              <a:rPr lang="en-US" dirty="0"/>
              <a:t>In 1919, the Communist Party was gaining strength in the U.S., and Americans feared Communism. In January, 1920, Palmer raids in 33 cities broke into meeting halls and homes without warrants. 4,000 "Communists" were jailed, some were deported.</a:t>
            </a:r>
          </a:p>
        </p:txBody>
      </p:sp>
    </p:spTree>
    <p:extLst>
      <p:ext uri="{BB962C8B-B14F-4D97-AF65-F5344CB8AC3E}">
        <p14:creationId xmlns:p14="http://schemas.microsoft.com/office/powerpoint/2010/main" val="1721234258"/>
      </p:ext>
    </p:extLst>
  </p:cSld>
  <p:clrMapOvr>
    <a:masterClrMapping/>
  </p:clrMapOvr>
  <p:timing>
    <p:tnLst>
      <p:par>
        <p:cTn id="1" dur="indefinite" restart="never" nodeType="tmRoot"/>
      </p:par>
    </p:tn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 Untied States History Flash Cards</a:t>
            </a:r>
            <a:endParaRPr lang="en-US" dirty="0"/>
          </a:p>
        </p:txBody>
      </p:sp>
      <p:sp>
        <p:nvSpPr>
          <p:cNvPr id="3" name="Subtitle 2"/>
          <p:cNvSpPr>
            <a:spLocks noGrp="1"/>
          </p:cNvSpPr>
          <p:nvPr>
            <p:ph type="subTitle" idx="1"/>
          </p:nvPr>
        </p:nvSpPr>
        <p:spPr>
          <a:xfrm>
            <a:off x="1371600" y="3886200"/>
            <a:ext cx="6400800" cy="2286000"/>
          </a:xfrm>
        </p:spPr>
        <p:txBody>
          <a:bodyPr>
            <a:normAutofit/>
          </a:bodyPr>
          <a:lstStyle/>
          <a:p>
            <a:r>
              <a:rPr lang="en-US" dirty="0" smtClean="0"/>
              <a:t>Set XII</a:t>
            </a:r>
          </a:p>
          <a:p>
            <a:r>
              <a:rPr lang="en-US" dirty="0" smtClean="0"/>
              <a:t>The Roaring twenties and the Great Depression </a:t>
            </a:r>
          </a:p>
          <a:p>
            <a:r>
              <a:rPr lang="en-US" dirty="0" smtClean="0"/>
              <a:t>(1918- 1939)</a:t>
            </a:r>
          </a:p>
          <a:p>
            <a:endParaRPr lang="en-US" dirty="0"/>
          </a:p>
        </p:txBody>
      </p:sp>
    </p:spTree>
    <p:extLst>
      <p:ext uri="{BB962C8B-B14F-4D97-AF65-F5344CB8AC3E}">
        <p14:creationId xmlns:p14="http://schemas.microsoft.com/office/powerpoint/2010/main" val="2411994702"/>
      </p:ext>
    </p:extLst>
  </p:cSld>
  <p:clrMapOvr>
    <a:masterClrMapping/>
  </p:clrMapOvr>
  <p:timing>
    <p:tnLst>
      <p:par>
        <p:cTn id="1" dur="indefinite" restart="never" nodeType="tmRoot"/>
      </p:par>
    </p:tn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3854" y="10668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057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167858"/>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3854" y="5143765"/>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3854" y="60198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11636" y="457200"/>
            <a:ext cx="2632364" cy="369332"/>
          </a:xfrm>
          <a:prstGeom prst="rect">
            <a:avLst/>
          </a:prstGeom>
        </p:spPr>
        <p:txBody>
          <a:bodyPr wrap="square">
            <a:spAutoFit/>
          </a:bodyPr>
          <a:lstStyle/>
          <a:p>
            <a:pPr algn="ctr"/>
            <a:r>
              <a:rPr lang="en-US" b="1" i="1" u="sng" dirty="0"/>
              <a:t>Harding scandals</a:t>
            </a:r>
          </a:p>
        </p:txBody>
      </p:sp>
      <p:sp>
        <p:nvSpPr>
          <p:cNvPr id="3" name="Rectangle 2"/>
          <p:cNvSpPr/>
          <p:nvPr/>
        </p:nvSpPr>
        <p:spPr>
          <a:xfrm>
            <a:off x="13854" y="41701"/>
            <a:ext cx="6463145" cy="923330"/>
          </a:xfrm>
          <a:prstGeom prst="rect">
            <a:avLst/>
          </a:prstGeom>
        </p:spPr>
        <p:txBody>
          <a:bodyPr wrap="square">
            <a:spAutoFit/>
          </a:bodyPr>
          <a:lstStyle/>
          <a:p>
            <a:r>
              <a:rPr lang="en-US" dirty="0"/>
              <a:t>Forbes served time for fraud and bribery in connection with government contracts. He took millions of dollars from the Veteran's Bureau.</a:t>
            </a:r>
          </a:p>
        </p:txBody>
      </p:sp>
      <p:sp>
        <p:nvSpPr>
          <p:cNvPr id="4" name="Rectangle 3"/>
          <p:cNvSpPr/>
          <p:nvPr/>
        </p:nvSpPr>
        <p:spPr>
          <a:xfrm>
            <a:off x="6515099" y="1337148"/>
            <a:ext cx="2583871" cy="369332"/>
          </a:xfrm>
          <a:prstGeom prst="rect">
            <a:avLst/>
          </a:prstGeom>
        </p:spPr>
        <p:txBody>
          <a:bodyPr wrap="square">
            <a:spAutoFit/>
          </a:bodyPr>
          <a:lstStyle/>
          <a:p>
            <a:pPr algn="ctr"/>
            <a:r>
              <a:rPr lang="en-US" b="1" i="1" u="sng" dirty="0"/>
              <a:t>Harding scandals</a:t>
            </a:r>
          </a:p>
        </p:txBody>
      </p:sp>
      <p:sp>
        <p:nvSpPr>
          <p:cNvPr id="6" name="Rectangle 5"/>
          <p:cNvSpPr/>
          <p:nvPr/>
        </p:nvSpPr>
        <p:spPr>
          <a:xfrm>
            <a:off x="-28965" y="1337148"/>
            <a:ext cx="4528227" cy="369332"/>
          </a:xfrm>
          <a:prstGeom prst="rect">
            <a:avLst/>
          </a:prstGeom>
        </p:spPr>
        <p:txBody>
          <a:bodyPr wrap="none">
            <a:spAutoFit/>
          </a:bodyPr>
          <a:lstStyle/>
          <a:p>
            <a:r>
              <a:rPr lang="en-US" dirty="0"/>
              <a:t>Daugherty was implicated for accepting bribes</a:t>
            </a:r>
          </a:p>
        </p:txBody>
      </p:sp>
      <p:sp>
        <p:nvSpPr>
          <p:cNvPr id="7" name="Rectangle 6"/>
          <p:cNvSpPr/>
          <p:nvPr/>
        </p:nvSpPr>
        <p:spPr>
          <a:xfrm>
            <a:off x="6501246" y="2258383"/>
            <a:ext cx="2642754" cy="646331"/>
          </a:xfrm>
          <a:prstGeom prst="rect">
            <a:avLst/>
          </a:prstGeom>
        </p:spPr>
        <p:txBody>
          <a:bodyPr wrap="square">
            <a:spAutoFit/>
          </a:bodyPr>
          <a:lstStyle/>
          <a:p>
            <a:pPr algn="ctr"/>
            <a:r>
              <a:rPr lang="en-US" b="1" i="1" u="sng" dirty="0"/>
              <a:t>Secretary of the Interior Fall</a:t>
            </a:r>
          </a:p>
        </p:txBody>
      </p:sp>
      <p:sp>
        <p:nvSpPr>
          <p:cNvPr id="8" name="Rectangle 7"/>
          <p:cNvSpPr/>
          <p:nvPr/>
        </p:nvSpPr>
        <p:spPr>
          <a:xfrm>
            <a:off x="13854" y="2237601"/>
            <a:ext cx="6539346" cy="923330"/>
          </a:xfrm>
          <a:prstGeom prst="rect">
            <a:avLst/>
          </a:prstGeom>
        </p:spPr>
        <p:txBody>
          <a:bodyPr wrap="square">
            <a:spAutoFit/>
          </a:bodyPr>
          <a:lstStyle/>
          <a:p>
            <a:r>
              <a:rPr lang="en-US" dirty="0" smtClean="0"/>
              <a:t>In Harding administration  the Fall </a:t>
            </a:r>
            <a:r>
              <a:rPr lang="en-US" dirty="0"/>
              <a:t>leased government land to the oil companies (Teapot Dome Scandal) and was convicted of accepting a bribe.</a:t>
            </a:r>
          </a:p>
        </p:txBody>
      </p:sp>
      <p:sp>
        <p:nvSpPr>
          <p:cNvPr id="9" name="Rectangle 8"/>
          <p:cNvSpPr/>
          <p:nvPr/>
        </p:nvSpPr>
        <p:spPr>
          <a:xfrm>
            <a:off x="6534148" y="3980628"/>
            <a:ext cx="2545771" cy="369332"/>
          </a:xfrm>
          <a:prstGeom prst="rect">
            <a:avLst/>
          </a:prstGeom>
        </p:spPr>
        <p:txBody>
          <a:bodyPr wrap="square">
            <a:spAutoFit/>
          </a:bodyPr>
          <a:lstStyle/>
          <a:p>
            <a:pPr algn="ctr"/>
            <a:r>
              <a:rPr lang="en-US" b="1" i="1" u="sng" dirty="0"/>
              <a:t>Teapot Dome</a:t>
            </a:r>
          </a:p>
        </p:txBody>
      </p:sp>
      <p:sp>
        <p:nvSpPr>
          <p:cNvPr id="11" name="Rectangle 10"/>
          <p:cNvSpPr/>
          <p:nvPr/>
        </p:nvSpPr>
        <p:spPr>
          <a:xfrm>
            <a:off x="-28965" y="3154004"/>
            <a:ext cx="6557920" cy="1754326"/>
          </a:xfrm>
          <a:prstGeom prst="rect">
            <a:avLst/>
          </a:prstGeom>
        </p:spPr>
        <p:txBody>
          <a:bodyPr wrap="square">
            <a:spAutoFit/>
          </a:bodyPr>
          <a:lstStyle/>
          <a:p>
            <a:r>
              <a:rPr lang="en-US" dirty="0"/>
              <a:t>1929 - The Naval strategic oil reserve at Elk Hills, also known as "Teapot Dome" was taken out of the Navy's control and placed in the hands of the Department of the Interior, which leased the land to oil companies. Several Cabinet members received huge payments as bribes. Due to the investigation, Daugherty, </a:t>
            </a:r>
            <a:r>
              <a:rPr lang="en-US" dirty="0" err="1"/>
              <a:t>Denky</a:t>
            </a:r>
            <a:r>
              <a:rPr lang="en-US" dirty="0"/>
              <a:t>, and Fall were forced to resign.</a:t>
            </a:r>
          </a:p>
        </p:txBody>
      </p:sp>
      <p:sp>
        <p:nvSpPr>
          <p:cNvPr id="16" name="Rectangle 15"/>
          <p:cNvSpPr/>
          <p:nvPr/>
        </p:nvSpPr>
        <p:spPr>
          <a:xfrm>
            <a:off x="6534148" y="5410200"/>
            <a:ext cx="2564822" cy="369332"/>
          </a:xfrm>
          <a:prstGeom prst="rect">
            <a:avLst/>
          </a:prstGeom>
        </p:spPr>
        <p:txBody>
          <a:bodyPr wrap="square">
            <a:spAutoFit/>
          </a:bodyPr>
          <a:lstStyle/>
          <a:p>
            <a:pPr algn="ctr"/>
            <a:r>
              <a:rPr lang="en-US" b="1" i="1" u="sng" dirty="0"/>
              <a:t>Harry Sinclair</a:t>
            </a:r>
          </a:p>
        </p:txBody>
      </p:sp>
      <p:sp>
        <p:nvSpPr>
          <p:cNvPr id="17" name="Rectangle 16"/>
          <p:cNvSpPr/>
          <p:nvPr/>
        </p:nvSpPr>
        <p:spPr>
          <a:xfrm>
            <a:off x="-28966" y="5143765"/>
            <a:ext cx="6582165" cy="923330"/>
          </a:xfrm>
          <a:prstGeom prst="rect">
            <a:avLst/>
          </a:prstGeom>
        </p:spPr>
        <p:txBody>
          <a:bodyPr wrap="square">
            <a:spAutoFit/>
          </a:bodyPr>
          <a:lstStyle/>
          <a:p>
            <a:r>
              <a:rPr lang="en-US" dirty="0"/>
              <a:t>He leased government land to the oil companies and was forced to resign due to the investigation. He was acquitted on the bribery charges.</a:t>
            </a:r>
          </a:p>
        </p:txBody>
      </p:sp>
      <p:sp>
        <p:nvSpPr>
          <p:cNvPr id="18" name="Rectangle 17"/>
          <p:cNvSpPr/>
          <p:nvPr/>
        </p:nvSpPr>
        <p:spPr>
          <a:xfrm>
            <a:off x="6560127" y="6248400"/>
            <a:ext cx="2583873" cy="369332"/>
          </a:xfrm>
          <a:prstGeom prst="rect">
            <a:avLst/>
          </a:prstGeom>
        </p:spPr>
        <p:txBody>
          <a:bodyPr wrap="square">
            <a:spAutoFit/>
          </a:bodyPr>
          <a:lstStyle/>
          <a:p>
            <a:pPr algn="ctr"/>
            <a:r>
              <a:rPr lang="en-US" b="1" i="1" u="sng" dirty="0"/>
              <a:t>Harding's death</a:t>
            </a:r>
          </a:p>
        </p:txBody>
      </p:sp>
      <p:sp>
        <p:nvSpPr>
          <p:cNvPr id="19" name="Rectangle 18"/>
          <p:cNvSpPr/>
          <p:nvPr/>
        </p:nvSpPr>
        <p:spPr>
          <a:xfrm>
            <a:off x="13853" y="6111075"/>
            <a:ext cx="6546273" cy="646331"/>
          </a:xfrm>
          <a:prstGeom prst="rect">
            <a:avLst/>
          </a:prstGeom>
        </p:spPr>
        <p:txBody>
          <a:bodyPr wrap="square">
            <a:spAutoFit/>
          </a:bodyPr>
          <a:lstStyle/>
          <a:p>
            <a:r>
              <a:rPr lang="en-US" dirty="0"/>
              <a:t>August 2, 1923 - President Harding died and Vice President Calvin Coolidge took over.</a:t>
            </a:r>
          </a:p>
        </p:txBody>
      </p:sp>
    </p:spTree>
    <p:extLst>
      <p:ext uri="{BB962C8B-B14F-4D97-AF65-F5344CB8AC3E}">
        <p14:creationId xmlns:p14="http://schemas.microsoft.com/office/powerpoint/2010/main" val="1721234258"/>
      </p:ext>
    </p:extLst>
  </p:cSld>
  <p:clrMapOvr>
    <a:masterClrMapping/>
  </p:clrMapOvr>
  <p:timing>
    <p:tnLst>
      <p:par>
        <p:cTn id="1" dur="indefinite" restart="never" nodeType="tmRoot"/>
      </p:par>
    </p:tnLst>
  </p:timing>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5029" y="1216784"/>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0784" y="2140114"/>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4" y="3340443"/>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3854" y="4810844"/>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3854" y="5705868"/>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25492" y="381000"/>
            <a:ext cx="2604654" cy="646331"/>
          </a:xfrm>
          <a:prstGeom prst="rect">
            <a:avLst/>
          </a:prstGeom>
        </p:spPr>
        <p:txBody>
          <a:bodyPr wrap="square">
            <a:spAutoFit/>
          </a:bodyPr>
          <a:lstStyle/>
          <a:p>
            <a:pPr algn="ctr"/>
            <a:r>
              <a:rPr lang="en-US" b="1" i="1" u="sng" dirty="0" err="1"/>
              <a:t>McNary</a:t>
            </a:r>
            <a:r>
              <a:rPr lang="en-US" b="1" i="1" u="sng" dirty="0"/>
              <a:t>-Haugen Bill, </a:t>
            </a:r>
            <a:r>
              <a:rPr lang="en-US" b="1" i="1" u="sng" dirty="0" smtClean="0"/>
              <a:t>vetoed</a:t>
            </a:r>
            <a:endParaRPr lang="en-US" b="1" i="1" u="sng" dirty="0"/>
          </a:p>
        </p:txBody>
      </p:sp>
      <p:sp>
        <p:nvSpPr>
          <p:cNvPr id="3" name="Rectangle 2"/>
          <p:cNvSpPr/>
          <p:nvPr/>
        </p:nvSpPr>
        <p:spPr>
          <a:xfrm>
            <a:off x="0" y="16455"/>
            <a:ext cx="6477000" cy="1200329"/>
          </a:xfrm>
          <a:prstGeom prst="rect">
            <a:avLst/>
          </a:prstGeom>
        </p:spPr>
        <p:txBody>
          <a:bodyPr wrap="square">
            <a:spAutoFit/>
          </a:bodyPr>
          <a:lstStyle/>
          <a:p>
            <a:r>
              <a:rPr lang="en-US" dirty="0"/>
              <a:t>The bill was a plan to raise the prices of farm products. The government could buy and sell the commodities at world price and tariff. Surplus sold abroad. It was vetoes twice by Coolidge. It was the forerunner of the 1930's agricultural programs.</a:t>
            </a:r>
          </a:p>
        </p:txBody>
      </p:sp>
      <p:sp>
        <p:nvSpPr>
          <p:cNvPr id="4" name="Rectangle 3"/>
          <p:cNvSpPr/>
          <p:nvPr/>
        </p:nvSpPr>
        <p:spPr>
          <a:xfrm>
            <a:off x="6483927" y="1671567"/>
            <a:ext cx="2615044" cy="646331"/>
          </a:xfrm>
          <a:prstGeom prst="rect">
            <a:avLst/>
          </a:prstGeom>
        </p:spPr>
        <p:txBody>
          <a:bodyPr wrap="square">
            <a:spAutoFit/>
          </a:bodyPr>
          <a:lstStyle/>
          <a:p>
            <a:pPr algn="ctr"/>
            <a:r>
              <a:rPr lang="en-US" b="1" i="1" u="sng" dirty="0"/>
              <a:t>Federal Farm Board</a:t>
            </a:r>
            <a:br>
              <a:rPr lang="en-US" b="1" i="1" u="sng" dirty="0"/>
            </a:br>
            <a:endParaRPr lang="en-US" b="1" i="1" u="sng" dirty="0"/>
          </a:p>
        </p:txBody>
      </p:sp>
      <p:sp>
        <p:nvSpPr>
          <p:cNvPr id="6" name="Rectangle 5"/>
          <p:cNvSpPr/>
          <p:nvPr/>
        </p:nvSpPr>
        <p:spPr>
          <a:xfrm>
            <a:off x="-13856" y="1216784"/>
            <a:ext cx="6490855" cy="923330"/>
          </a:xfrm>
          <a:prstGeom prst="rect">
            <a:avLst/>
          </a:prstGeom>
        </p:spPr>
        <p:txBody>
          <a:bodyPr wrap="square">
            <a:spAutoFit/>
          </a:bodyPr>
          <a:lstStyle/>
          <a:p>
            <a:r>
              <a:rPr lang="en-US" dirty="0"/>
              <a:t>Agency of the U.S. Department of Agriculture, it offered farmers insurance against loss of crops due to drought, flood, or freeze. It did not guarantee profit or cover losses due to bad farming.</a:t>
            </a:r>
          </a:p>
        </p:txBody>
      </p:sp>
      <p:sp>
        <p:nvSpPr>
          <p:cNvPr id="7" name="Rectangle 6"/>
          <p:cNvSpPr/>
          <p:nvPr/>
        </p:nvSpPr>
        <p:spPr>
          <a:xfrm>
            <a:off x="6515100" y="2667000"/>
            <a:ext cx="2583871" cy="369332"/>
          </a:xfrm>
          <a:prstGeom prst="rect">
            <a:avLst/>
          </a:prstGeom>
        </p:spPr>
        <p:txBody>
          <a:bodyPr wrap="square">
            <a:spAutoFit/>
          </a:bodyPr>
          <a:lstStyle/>
          <a:p>
            <a:pPr algn="ctr"/>
            <a:r>
              <a:rPr lang="en-US" b="1" i="1" u="sng" dirty="0"/>
              <a:t>Henry L. Mencken</a:t>
            </a:r>
          </a:p>
        </p:txBody>
      </p:sp>
      <p:sp>
        <p:nvSpPr>
          <p:cNvPr id="8" name="Rectangle 7"/>
          <p:cNvSpPr/>
          <p:nvPr/>
        </p:nvSpPr>
        <p:spPr>
          <a:xfrm>
            <a:off x="13854" y="2140114"/>
            <a:ext cx="6546275" cy="1200329"/>
          </a:xfrm>
          <a:prstGeom prst="rect">
            <a:avLst/>
          </a:prstGeom>
        </p:spPr>
        <p:txBody>
          <a:bodyPr wrap="square">
            <a:spAutoFit/>
          </a:bodyPr>
          <a:lstStyle/>
          <a:p>
            <a:r>
              <a:rPr lang="en-US" dirty="0"/>
              <a:t>In 1924, founded </a:t>
            </a:r>
            <a:r>
              <a:rPr lang="en-US" i="1" dirty="0"/>
              <a:t>The American Mercury</a:t>
            </a:r>
            <a:r>
              <a:rPr lang="en-US" dirty="0"/>
              <a:t>, which featured works by new writers and much of Mencken's criticism on American taste, culture, and language. He attacked the shallowness and conceit of the American middle class.</a:t>
            </a:r>
          </a:p>
        </p:txBody>
      </p:sp>
      <p:sp>
        <p:nvSpPr>
          <p:cNvPr id="9" name="Rectangle 8"/>
          <p:cNvSpPr/>
          <p:nvPr/>
        </p:nvSpPr>
        <p:spPr>
          <a:xfrm>
            <a:off x="6553200" y="3616036"/>
            <a:ext cx="2590800" cy="369332"/>
          </a:xfrm>
          <a:prstGeom prst="rect">
            <a:avLst/>
          </a:prstGeom>
        </p:spPr>
        <p:txBody>
          <a:bodyPr wrap="square">
            <a:spAutoFit/>
          </a:bodyPr>
          <a:lstStyle/>
          <a:p>
            <a:pPr algn="ctr"/>
            <a:r>
              <a:rPr lang="en-US" b="1" i="1" u="sng" dirty="0"/>
              <a:t>"The Lost Generation"</a:t>
            </a:r>
          </a:p>
        </p:txBody>
      </p:sp>
      <p:sp>
        <p:nvSpPr>
          <p:cNvPr id="11" name="Rectangle 10"/>
          <p:cNvSpPr/>
          <p:nvPr/>
        </p:nvSpPr>
        <p:spPr>
          <a:xfrm>
            <a:off x="6927" y="3333516"/>
            <a:ext cx="6535884" cy="1477328"/>
          </a:xfrm>
          <a:prstGeom prst="rect">
            <a:avLst/>
          </a:prstGeom>
        </p:spPr>
        <p:txBody>
          <a:bodyPr wrap="square">
            <a:spAutoFit/>
          </a:bodyPr>
          <a:lstStyle/>
          <a:p>
            <a:r>
              <a:rPr lang="en-US" dirty="0"/>
              <a:t>Writer Gertrude Stein named the new literary movement when she told Hemingway, "You are all a lost generation," referring to the many restless young writers who gathered in Paris after WW I. Hemingway used the quote in </a:t>
            </a:r>
            <a:r>
              <a:rPr lang="en-US" i="1" dirty="0"/>
              <a:t>The Sun Also Rises</a:t>
            </a:r>
            <a:r>
              <a:rPr lang="en-US" dirty="0"/>
              <a:t>. They thought that the U.S. was materialistic and the criticized conformity.</a:t>
            </a:r>
          </a:p>
        </p:txBody>
      </p:sp>
      <p:sp>
        <p:nvSpPr>
          <p:cNvPr id="16" name="Rectangle 15"/>
          <p:cNvSpPr/>
          <p:nvPr/>
        </p:nvSpPr>
        <p:spPr>
          <a:xfrm>
            <a:off x="6553199" y="5181600"/>
            <a:ext cx="2545771" cy="369332"/>
          </a:xfrm>
          <a:prstGeom prst="rect">
            <a:avLst/>
          </a:prstGeom>
        </p:spPr>
        <p:txBody>
          <a:bodyPr wrap="square">
            <a:spAutoFit/>
          </a:bodyPr>
          <a:lstStyle/>
          <a:p>
            <a:pPr algn="ctr"/>
            <a:r>
              <a:rPr lang="en-US" b="1" i="1" u="sng" dirty="0"/>
              <a:t>F. Scott Fitzgerald</a:t>
            </a:r>
          </a:p>
        </p:txBody>
      </p:sp>
      <p:sp>
        <p:nvSpPr>
          <p:cNvPr id="17" name="Rectangle 16"/>
          <p:cNvSpPr/>
          <p:nvPr/>
        </p:nvSpPr>
        <p:spPr>
          <a:xfrm>
            <a:off x="13854" y="4810844"/>
            <a:ext cx="6525492" cy="923330"/>
          </a:xfrm>
          <a:prstGeom prst="rect">
            <a:avLst/>
          </a:prstGeom>
        </p:spPr>
        <p:txBody>
          <a:bodyPr wrap="square">
            <a:spAutoFit/>
          </a:bodyPr>
          <a:lstStyle/>
          <a:p>
            <a:r>
              <a:rPr lang="en-US" dirty="0"/>
              <a:t>Most critics regard this as his finest </a:t>
            </a:r>
            <a:r>
              <a:rPr lang="en-US" dirty="0" smtClean="0"/>
              <a:t>work (</a:t>
            </a:r>
            <a:r>
              <a:rPr lang="en-US" i="1" dirty="0"/>
              <a:t>The Great </a:t>
            </a:r>
            <a:r>
              <a:rPr lang="en-US" i="1" dirty="0" smtClean="0"/>
              <a:t>Gatsby) </a:t>
            </a:r>
            <a:r>
              <a:rPr lang="en-US" dirty="0" smtClean="0"/>
              <a:t>Written </a:t>
            </a:r>
            <a:r>
              <a:rPr lang="en-US" dirty="0"/>
              <a:t>in 1925, it tells of an idealist who is gradually destroyed by the influence of the wealthy, pleasure-seeking people around him.</a:t>
            </a:r>
          </a:p>
        </p:txBody>
      </p:sp>
      <p:sp>
        <p:nvSpPr>
          <p:cNvPr id="18" name="Rectangle 17"/>
          <p:cNvSpPr/>
          <p:nvPr/>
        </p:nvSpPr>
        <p:spPr>
          <a:xfrm>
            <a:off x="6553200" y="6096000"/>
            <a:ext cx="2590800" cy="369332"/>
          </a:xfrm>
          <a:prstGeom prst="rect">
            <a:avLst/>
          </a:prstGeom>
        </p:spPr>
        <p:txBody>
          <a:bodyPr wrap="square">
            <a:spAutoFit/>
          </a:bodyPr>
          <a:lstStyle/>
          <a:p>
            <a:pPr algn="ctr"/>
            <a:r>
              <a:rPr lang="en-US" b="1" i="1" u="sng" dirty="0"/>
              <a:t>Ernest Hemingway</a:t>
            </a:r>
          </a:p>
        </p:txBody>
      </p:sp>
      <p:sp>
        <p:nvSpPr>
          <p:cNvPr id="19" name="Rectangle 18"/>
          <p:cNvSpPr/>
          <p:nvPr/>
        </p:nvSpPr>
        <p:spPr>
          <a:xfrm>
            <a:off x="13854" y="5734174"/>
            <a:ext cx="6553200" cy="1200329"/>
          </a:xfrm>
          <a:prstGeom prst="rect">
            <a:avLst/>
          </a:prstGeom>
        </p:spPr>
        <p:txBody>
          <a:bodyPr wrap="square">
            <a:spAutoFit/>
          </a:bodyPr>
          <a:lstStyle/>
          <a:p>
            <a:r>
              <a:rPr lang="en-US" dirty="0"/>
              <a:t>He received the Nobel Prize for Literature in 1954 and the Pulitzer Prize in 1952. </a:t>
            </a:r>
            <a:r>
              <a:rPr lang="en-US" i="1" dirty="0"/>
              <a:t>A Farewell to Arms</a:t>
            </a:r>
            <a:r>
              <a:rPr lang="en-US" dirty="0"/>
              <a:t> was written in 1929 and told the story of a love affair between an American ambulance driver and a British nurse in Italy during WW I.</a:t>
            </a:r>
          </a:p>
        </p:txBody>
      </p:sp>
    </p:spTree>
    <p:extLst>
      <p:ext uri="{BB962C8B-B14F-4D97-AF65-F5344CB8AC3E}">
        <p14:creationId xmlns:p14="http://schemas.microsoft.com/office/powerpoint/2010/main" val="172123425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962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488573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5819001"/>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15099" y="381000"/>
            <a:ext cx="2615045" cy="369332"/>
          </a:xfrm>
          <a:prstGeom prst="rect">
            <a:avLst/>
          </a:prstGeom>
        </p:spPr>
        <p:txBody>
          <a:bodyPr wrap="square">
            <a:spAutoFit/>
          </a:bodyPr>
          <a:lstStyle/>
          <a:p>
            <a:pPr algn="ctr"/>
            <a:r>
              <a:rPr lang="en-US" b="1" i="1" u="sng" dirty="0"/>
              <a:t>John Locke (1632-1704</a:t>
            </a:r>
            <a:r>
              <a:rPr lang="en-US" b="1" i="1" u="sng" dirty="0" smtClean="0"/>
              <a:t>)</a:t>
            </a:r>
            <a:endParaRPr lang="en-US" b="1" i="1" u="sng" dirty="0"/>
          </a:p>
        </p:txBody>
      </p:sp>
      <p:sp>
        <p:nvSpPr>
          <p:cNvPr id="3" name="Rectangle 2"/>
          <p:cNvSpPr/>
          <p:nvPr/>
        </p:nvSpPr>
        <p:spPr>
          <a:xfrm>
            <a:off x="-27710" y="0"/>
            <a:ext cx="6542810" cy="1384995"/>
          </a:xfrm>
          <a:prstGeom prst="rect">
            <a:avLst/>
          </a:prstGeom>
        </p:spPr>
        <p:txBody>
          <a:bodyPr wrap="square">
            <a:spAutoFit/>
          </a:bodyPr>
          <a:lstStyle/>
          <a:p>
            <a:r>
              <a:rPr lang="en-US" sz="1400" dirty="0" smtClean="0"/>
              <a:t>He was </a:t>
            </a:r>
            <a:r>
              <a:rPr lang="en-US" sz="1400" dirty="0"/>
              <a:t>an English political philosopher whose ideas inspired the American revolution. He wrote that all human beings have a right to life, liberty, and property, and that governments exist to protect those rights. He believed that government was based upon an unwritten "social contract" between the rulers and their people, and if the government failed to uphold its end of the contract, the people had a right to rebel and institute a new government.</a:t>
            </a:r>
          </a:p>
        </p:txBody>
      </p:sp>
      <p:sp>
        <p:nvSpPr>
          <p:cNvPr id="4" name="Rectangle 3"/>
          <p:cNvSpPr/>
          <p:nvPr/>
        </p:nvSpPr>
        <p:spPr>
          <a:xfrm>
            <a:off x="6515100" y="2281672"/>
            <a:ext cx="2667000" cy="646331"/>
          </a:xfrm>
          <a:prstGeom prst="rect">
            <a:avLst/>
          </a:prstGeom>
        </p:spPr>
        <p:txBody>
          <a:bodyPr wrap="square">
            <a:spAutoFit/>
          </a:bodyPr>
          <a:lstStyle/>
          <a:p>
            <a:pPr algn="ctr"/>
            <a:r>
              <a:rPr lang="en-US" b="1" i="1" u="sng" dirty="0"/>
              <a:t>French and Indian War (1756-1763)</a:t>
            </a:r>
          </a:p>
        </p:txBody>
      </p:sp>
      <p:sp>
        <p:nvSpPr>
          <p:cNvPr id="6" name="Rectangle 5"/>
          <p:cNvSpPr/>
          <p:nvPr/>
        </p:nvSpPr>
        <p:spPr>
          <a:xfrm>
            <a:off x="-27710" y="1312177"/>
            <a:ext cx="6553200" cy="2585323"/>
          </a:xfrm>
          <a:prstGeom prst="rect">
            <a:avLst/>
          </a:prstGeom>
        </p:spPr>
        <p:txBody>
          <a:bodyPr wrap="square">
            <a:spAutoFit/>
          </a:bodyPr>
          <a:lstStyle/>
          <a:p>
            <a:r>
              <a:rPr lang="en-US" dirty="0"/>
              <a:t>Part of the Seven Years’ War in Europe. Britain and France fought for control of the Ohio Valley and Canada. The </a:t>
            </a:r>
            <a:r>
              <a:rPr lang="en-US" dirty="0" err="1"/>
              <a:t>Algonquins</a:t>
            </a:r>
            <a:r>
              <a:rPr lang="en-US" dirty="0"/>
              <a:t>, who feared British expansion into the Ohio Valley, allied with the French. The Mohawks also fought for the French while the rest of the Iroquois Nation allied with the British. The colonies fought under British commanders. Britain eventually won, and gained control of all of the remaining French possessions in Canada, as well as India. Spain, which had allied with France, </a:t>
            </a:r>
            <a:r>
              <a:rPr lang="en-US" dirty="0" smtClean="0"/>
              <a:t>ceded </a:t>
            </a:r>
            <a:r>
              <a:rPr lang="en-US" dirty="0"/>
              <a:t>Florida to Britain, but received </a:t>
            </a:r>
            <a:r>
              <a:rPr lang="en-US" dirty="0" smtClean="0"/>
              <a:t>Louisiana </a:t>
            </a:r>
            <a:r>
              <a:rPr lang="en-US" dirty="0"/>
              <a:t>in return.</a:t>
            </a:r>
          </a:p>
        </p:txBody>
      </p:sp>
      <p:sp>
        <p:nvSpPr>
          <p:cNvPr id="7" name="Rectangle 6"/>
          <p:cNvSpPr/>
          <p:nvPr/>
        </p:nvSpPr>
        <p:spPr>
          <a:xfrm>
            <a:off x="6515099" y="4191000"/>
            <a:ext cx="2667001" cy="646331"/>
          </a:xfrm>
          <a:prstGeom prst="rect">
            <a:avLst/>
          </a:prstGeom>
        </p:spPr>
        <p:txBody>
          <a:bodyPr wrap="square">
            <a:spAutoFit/>
          </a:bodyPr>
          <a:lstStyle/>
          <a:p>
            <a:pPr algn="ctr"/>
            <a:r>
              <a:rPr lang="en-US" b="1" i="1" u="sng" dirty="0"/>
              <a:t>Albany Plan of Union, Benjamin Franklin</a:t>
            </a:r>
          </a:p>
        </p:txBody>
      </p:sp>
      <p:sp>
        <p:nvSpPr>
          <p:cNvPr id="8" name="Rectangle 7"/>
          <p:cNvSpPr/>
          <p:nvPr/>
        </p:nvSpPr>
        <p:spPr>
          <a:xfrm>
            <a:off x="-27710" y="3962400"/>
            <a:ext cx="6580910" cy="923330"/>
          </a:xfrm>
          <a:prstGeom prst="rect">
            <a:avLst/>
          </a:prstGeom>
        </p:spPr>
        <p:txBody>
          <a:bodyPr wrap="square">
            <a:spAutoFit/>
          </a:bodyPr>
          <a:lstStyle/>
          <a:p>
            <a:r>
              <a:rPr lang="en-US" dirty="0"/>
              <a:t>During the French and Indian War, Franklin wrote this proposal for a unified colonial government, which would operate under the authority of the British government.</a:t>
            </a:r>
          </a:p>
        </p:txBody>
      </p:sp>
      <p:sp>
        <p:nvSpPr>
          <p:cNvPr id="9" name="Rectangle 8"/>
          <p:cNvSpPr/>
          <p:nvPr/>
        </p:nvSpPr>
        <p:spPr>
          <a:xfrm>
            <a:off x="6525490" y="5107770"/>
            <a:ext cx="2576945" cy="369332"/>
          </a:xfrm>
          <a:prstGeom prst="rect">
            <a:avLst/>
          </a:prstGeom>
        </p:spPr>
        <p:txBody>
          <a:bodyPr wrap="square">
            <a:spAutoFit/>
          </a:bodyPr>
          <a:lstStyle/>
          <a:p>
            <a:r>
              <a:rPr lang="en-US" b="1" i="1" u="sng" dirty="0"/>
              <a:t>William Pitt (1708-1778)</a:t>
            </a:r>
          </a:p>
        </p:txBody>
      </p:sp>
      <p:sp>
        <p:nvSpPr>
          <p:cNvPr id="11" name="Rectangle 10"/>
          <p:cNvSpPr/>
          <p:nvPr/>
        </p:nvSpPr>
        <p:spPr>
          <a:xfrm>
            <a:off x="-13856" y="4895671"/>
            <a:ext cx="6567055" cy="923330"/>
          </a:xfrm>
          <a:prstGeom prst="rect">
            <a:avLst/>
          </a:prstGeom>
        </p:spPr>
        <p:txBody>
          <a:bodyPr wrap="square">
            <a:spAutoFit/>
          </a:bodyPr>
          <a:lstStyle/>
          <a:p>
            <a:r>
              <a:rPr lang="en-US" dirty="0"/>
              <a:t>British secretary of state during the French and Indian War. He brought the British/colonial army under tight British control and started drafting colonists, which led to riots.</a:t>
            </a:r>
          </a:p>
        </p:txBody>
      </p:sp>
      <p:sp>
        <p:nvSpPr>
          <p:cNvPr id="16" name="Rectangle 15"/>
          <p:cNvSpPr/>
          <p:nvPr/>
        </p:nvSpPr>
        <p:spPr>
          <a:xfrm>
            <a:off x="6553199" y="6096000"/>
            <a:ext cx="2590801" cy="369332"/>
          </a:xfrm>
          <a:prstGeom prst="rect">
            <a:avLst/>
          </a:prstGeom>
        </p:spPr>
        <p:txBody>
          <a:bodyPr wrap="square">
            <a:spAutoFit/>
          </a:bodyPr>
          <a:lstStyle/>
          <a:p>
            <a:pPr algn="ctr"/>
            <a:r>
              <a:rPr lang="en-US" b="1" i="1" u="sng" dirty="0"/>
              <a:t>Treaty of Paris, 1763</a:t>
            </a:r>
          </a:p>
        </p:txBody>
      </p:sp>
      <p:sp>
        <p:nvSpPr>
          <p:cNvPr id="17" name="Rectangle 16"/>
          <p:cNvSpPr/>
          <p:nvPr/>
        </p:nvSpPr>
        <p:spPr>
          <a:xfrm>
            <a:off x="-41564" y="5821694"/>
            <a:ext cx="6594764" cy="954107"/>
          </a:xfrm>
          <a:prstGeom prst="rect">
            <a:avLst/>
          </a:prstGeom>
        </p:spPr>
        <p:txBody>
          <a:bodyPr wrap="square">
            <a:spAutoFit/>
          </a:bodyPr>
          <a:lstStyle/>
          <a:p>
            <a:r>
              <a:rPr lang="en-US" sz="1400" dirty="0"/>
              <a:t>Treaty between Britain, France, and Spain, which ended the Seven Years War (and the French and Indian War). France lost Canada, the land east of the Mississippi, some Caribbean islands and India to Britain. France also gave New Orleans and the land west of the Mississippi to Spain, to compensate it for </a:t>
            </a:r>
            <a:r>
              <a:rPr lang="en-US" sz="1400" dirty="0" smtClean="0"/>
              <a:t>ceding </a:t>
            </a:r>
            <a:r>
              <a:rPr lang="en-US" sz="1400" dirty="0"/>
              <a:t>Florida to the British.</a:t>
            </a:r>
          </a:p>
        </p:txBody>
      </p:sp>
    </p:spTree>
    <p:extLst>
      <p:ext uri="{BB962C8B-B14F-4D97-AF65-F5344CB8AC3E}">
        <p14:creationId xmlns:p14="http://schemas.microsoft.com/office/powerpoint/2010/main" val="2386881004"/>
      </p:ext>
    </p:extLst>
  </p:cSld>
  <p:clrMapOvr>
    <a:masterClrMapping/>
  </p:clrMapOvr>
  <p:timing>
    <p:tnLst>
      <p:par>
        <p:cTn id="1" dur="indefinite" restart="never" nodeType="tmRoot"/>
      </p:par>
    </p:tn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819558"/>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8100" y="1800999"/>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1174" y="2576992"/>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8100" y="4608686"/>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5029" y="5788233"/>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15099" y="304800"/>
            <a:ext cx="2615045" cy="369332"/>
          </a:xfrm>
          <a:prstGeom prst="rect">
            <a:avLst/>
          </a:prstGeom>
        </p:spPr>
        <p:txBody>
          <a:bodyPr wrap="square">
            <a:spAutoFit/>
          </a:bodyPr>
          <a:lstStyle/>
          <a:p>
            <a:pPr algn="ctr"/>
            <a:r>
              <a:rPr lang="en-US" b="1" i="1" u="sng" dirty="0"/>
              <a:t>Prohibition</a:t>
            </a:r>
          </a:p>
        </p:txBody>
      </p:sp>
      <p:sp>
        <p:nvSpPr>
          <p:cNvPr id="3" name="Rectangle 2"/>
          <p:cNvSpPr/>
          <p:nvPr/>
        </p:nvSpPr>
        <p:spPr>
          <a:xfrm>
            <a:off x="0" y="166300"/>
            <a:ext cx="6477000" cy="646331"/>
          </a:xfrm>
          <a:prstGeom prst="rect">
            <a:avLst/>
          </a:prstGeom>
        </p:spPr>
        <p:txBody>
          <a:bodyPr wrap="square">
            <a:spAutoFit/>
          </a:bodyPr>
          <a:lstStyle/>
          <a:p>
            <a:r>
              <a:rPr lang="en-US" dirty="0"/>
              <a:t>1919: the 18th Amendment outlawed the manufacture or sale of intoxicating liquors. </a:t>
            </a:r>
          </a:p>
        </p:txBody>
      </p:sp>
      <p:sp>
        <p:nvSpPr>
          <p:cNvPr id="4" name="Rectangle 3"/>
          <p:cNvSpPr/>
          <p:nvPr/>
        </p:nvSpPr>
        <p:spPr>
          <a:xfrm>
            <a:off x="6528953" y="1154668"/>
            <a:ext cx="2587335" cy="369332"/>
          </a:xfrm>
          <a:prstGeom prst="rect">
            <a:avLst/>
          </a:prstGeom>
        </p:spPr>
        <p:txBody>
          <a:bodyPr wrap="square">
            <a:spAutoFit/>
          </a:bodyPr>
          <a:lstStyle/>
          <a:p>
            <a:pPr algn="ctr"/>
            <a:r>
              <a:rPr lang="en-US" b="1" i="1" u="sng" dirty="0"/>
              <a:t>Volstead Act - 1919</a:t>
            </a:r>
          </a:p>
        </p:txBody>
      </p:sp>
      <p:sp>
        <p:nvSpPr>
          <p:cNvPr id="6" name="Rectangle 5"/>
          <p:cNvSpPr/>
          <p:nvPr/>
        </p:nvSpPr>
        <p:spPr>
          <a:xfrm>
            <a:off x="38100" y="877669"/>
            <a:ext cx="6477000" cy="923330"/>
          </a:xfrm>
          <a:prstGeom prst="rect">
            <a:avLst/>
          </a:prstGeom>
        </p:spPr>
        <p:txBody>
          <a:bodyPr wrap="square">
            <a:spAutoFit/>
          </a:bodyPr>
          <a:lstStyle/>
          <a:p>
            <a:r>
              <a:rPr lang="en-US" dirty="0"/>
              <a:t>1919: Defined what drinks constituted "intoxicating liquors" under the 18th Amendment, and set penalties for violations of prohibition.</a:t>
            </a:r>
          </a:p>
        </p:txBody>
      </p:sp>
      <p:sp>
        <p:nvSpPr>
          <p:cNvPr id="7" name="Rectangle 6"/>
          <p:cNvSpPr/>
          <p:nvPr/>
        </p:nvSpPr>
        <p:spPr>
          <a:xfrm>
            <a:off x="6525491" y="1992868"/>
            <a:ext cx="2587335" cy="369332"/>
          </a:xfrm>
          <a:prstGeom prst="rect">
            <a:avLst/>
          </a:prstGeom>
        </p:spPr>
        <p:txBody>
          <a:bodyPr wrap="square">
            <a:spAutoFit/>
          </a:bodyPr>
          <a:lstStyle/>
          <a:p>
            <a:pPr algn="ctr"/>
            <a:r>
              <a:rPr lang="en-US" b="1" i="1" u="sng" dirty="0"/>
              <a:t>Al Capone</a:t>
            </a:r>
          </a:p>
        </p:txBody>
      </p:sp>
      <p:sp>
        <p:nvSpPr>
          <p:cNvPr id="8" name="Rectangle 7"/>
          <p:cNvSpPr/>
          <p:nvPr/>
        </p:nvSpPr>
        <p:spPr>
          <a:xfrm>
            <a:off x="-27710" y="1902952"/>
            <a:ext cx="6504710" cy="646331"/>
          </a:xfrm>
          <a:prstGeom prst="rect">
            <a:avLst/>
          </a:prstGeom>
        </p:spPr>
        <p:txBody>
          <a:bodyPr wrap="square">
            <a:spAutoFit/>
          </a:bodyPr>
          <a:lstStyle/>
          <a:p>
            <a:r>
              <a:rPr lang="en-US" dirty="0"/>
              <a:t>In Chicago, he was one of the most famous leaders of organized crime of the era.</a:t>
            </a:r>
          </a:p>
        </p:txBody>
      </p:sp>
      <p:sp>
        <p:nvSpPr>
          <p:cNvPr id="9" name="Rectangle 8"/>
          <p:cNvSpPr/>
          <p:nvPr/>
        </p:nvSpPr>
        <p:spPr>
          <a:xfrm>
            <a:off x="6539345" y="3159158"/>
            <a:ext cx="2604655" cy="646331"/>
          </a:xfrm>
          <a:prstGeom prst="rect">
            <a:avLst/>
          </a:prstGeom>
        </p:spPr>
        <p:txBody>
          <a:bodyPr wrap="square">
            <a:spAutoFit/>
          </a:bodyPr>
          <a:lstStyle/>
          <a:p>
            <a:pPr algn="ctr"/>
            <a:r>
              <a:rPr lang="en-US" dirty="0" smtClean="0"/>
              <a:t> </a:t>
            </a:r>
            <a:r>
              <a:rPr lang="en-US" b="1" i="1" u="sng" dirty="0"/>
              <a:t>Ku Klux Klan in the 1920's</a:t>
            </a:r>
          </a:p>
        </p:txBody>
      </p:sp>
      <p:sp>
        <p:nvSpPr>
          <p:cNvPr id="11" name="Rectangle 10"/>
          <p:cNvSpPr/>
          <p:nvPr/>
        </p:nvSpPr>
        <p:spPr>
          <a:xfrm>
            <a:off x="-45028" y="2579823"/>
            <a:ext cx="6612084" cy="2028863"/>
          </a:xfrm>
          <a:prstGeom prst="rect">
            <a:avLst/>
          </a:prstGeom>
        </p:spPr>
        <p:txBody>
          <a:bodyPr wrap="square">
            <a:spAutoFit/>
          </a:bodyPr>
          <a:lstStyle/>
          <a:p>
            <a:r>
              <a:rPr lang="en-US" dirty="0"/>
              <a:t>Based on the post-Civil War terrorist organization, the Invisible Empire of the Knights of the </a:t>
            </a:r>
            <a:r>
              <a:rPr lang="en-US" dirty="0" smtClean="0"/>
              <a:t>this group was </a:t>
            </a:r>
            <a:r>
              <a:rPr lang="en-US" dirty="0"/>
              <a:t>founded in Georgia in 1915 by William Simmons to fight the growing "influence" of blacks, Jews and Catholics in US society. It experienced phenomenal growth in the 1920's, especially in the Midwest and Ohio Valley states. It's peak membership came in 1924 at 3 million members, but its reputation for violence led to rapid decline by 1929.</a:t>
            </a:r>
          </a:p>
        </p:txBody>
      </p:sp>
      <p:sp>
        <p:nvSpPr>
          <p:cNvPr id="16" name="Rectangle 15"/>
          <p:cNvSpPr/>
          <p:nvPr/>
        </p:nvSpPr>
        <p:spPr>
          <a:xfrm>
            <a:off x="6567056" y="4953000"/>
            <a:ext cx="2549232" cy="369332"/>
          </a:xfrm>
          <a:prstGeom prst="rect">
            <a:avLst/>
          </a:prstGeom>
        </p:spPr>
        <p:txBody>
          <a:bodyPr wrap="square">
            <a:spAutoFit/>
          </a:bodyPr>
          <a:lstStyle/>
          <a:p>
            <a:pPr algn="ctr"/>
            <a:r>
              <a:rPr lang="en-US" b="1" i="1" u="sng" dirty="0"/>
              <a:t>Immigration Acts, 1921</a:t>
            </a:r>
          </a:p>
        </p:txBody>
      </p:sp>
      <p:sp>
        <p:nvSpPr>
          <p:cNvPr id="17" name="Rectangle 16"/>
          <p:cNvSpPr/>
          <p:nvPr/>
        </p:nvSpPr>
        <p:spPr>
          <a:xfrm>
            <a:off x="-1" y="4608686"/>
            <a:ext cx="6525491" cy="1200329"/>
          </a:xfrm>
          <a:prstGeom prst="rect">
            <a:avLst/>
          </a:prstGeom>
        </p:spPr>
        <p:txBody>
          <a:bodyPr wrap="square">
            <a:spAutoFit/>
          </a:bodyPr>
          <a:lstStyle/>
          <a:p>
            <a:r>
              <a:rPr lang="en-US" dirty="0"/>
              <a:t>1921 - First legislation passed which restricted the number of immigrants. Quota was 357,800, which let in only 2% of the number of people of that nationality that were allowed in in 1890. 1924 - Limited the number of immigrants to 150,000 per year.</a:t>
            </a:r>
          </a:p>
        </p:txBody>
      </p:sp>
      <p:sp>
        <p:nvSpPr>
          <p:cNvPr id="18" name="Rectangle 17"/>
          <p:cNvSpPr/>
          <p:nvPr/>
        </p:nvSpPr>
        <p:spPr>
          <a:xfrm>
            <a:off x="6553200" y="6096000"/>
            <a:ext cx="2628900" cy="369332"/>
          </a:xfrm>
          <a:prstGeom prst="rect">
            <a:avLst/>
          </a:prstGeom>
        </p:spPr>
        <p:txBody>
          <a:bodyPr wrap="square">
            <a:spAutoFit/>
          </a:bodyPr>
          <a:lstStyle/>
          <a:p>
            <a:pPr algn="ctr"/>
            <a:r>
              <a:rPr lang="en-US" b="1" i="1" u="sng" dirty="0"/>
              <a:t>Leopold and Loeb case</a:t>
            </a:r>
          </a:p>
        </p:txBody>
      </p:sp>
      <p:sp>
        <p:nvSpPr>
          <p:cNvPr id="19" name="Rectangle 18"/>
          <p:cNvSpPr/>
          <p:nvPr/>
        </p:nvSpPr>
        <p:spPr>
          <a:xfrm>
            <a:off x="-45028" y="5788233"/>
            <a:ext cx="6750628" cy="1077218"/>
          </a:xfrm>
          <a:prstGeom prst="rect">
            <a:avLst/>
          </a:prstGeom>
        </p:spPr>
        <p:txBody>
          <a:bodyPr wrap="square">
            <a:spAutoFit/>
          </a:bodyPr>
          <a:lstStyle/>
          <a:p>
            <a:r>
              <a:rPr lang="en-US" sz="1600" dirty="0"/>
              <a:t>Nathan Leopold and Richard Loeb were convicted of killing a young boy, Bobby Franks, in Chicago just to see if they could get away with it. Defended by Clarence Darrow, they got life imprisonment. Both geniuses, they had decided to commit the perfect murder. The first use of the insanity defense in court.</a:t>
            </a:r>
          </a:p>
        </p:txBody>
      </p:sp>
    </p:spTree>
    <p:extLst>
      <p:ext uri="{BB962C8B-B14F-4D97-AF65-F5344CB8AC3E}">
        <p14:creationId xmlns:p14="http://schemas.microsoft.com/office/powerpoint/2010/main" val="1721234258"/>
      </p:ext>
    </p:extLst>
  </p:cSld>
  <p:clrMapOvr>
    <a:masterClrMapping/>
  </p:clrMapOvr>
  <p:timing>
    <p:tnLst>
      <p:par>
        <p:cTn id="1" dur="indefinite" restart="never" nodeType="tmRoot"/>
      </p:par>
    </p:tn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960475"/>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2994631"/>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029" y="4380039"/>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5552659"/>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94318" y="304800"/>
            <a:ext cx="2649682" cy="369332"/>
          </a:xfrm>
          <a:prstGeom prst="rect">
            <a:avLst/>
          </a:prstGeom>
        </p:spPr>
        <p:txBody>
          <a:bodyPr wrap="square">
            <a:spAutoFit/>
          </a:bodyPr>
          <a:lstStyle/>
          <a:p>
            <a:pPr algn="ctr"/>
            <a:r>
              <a:rPr lang="en-US" b="1" i="1" u="sng" dirty="0"/>
              <a:t>Billy Sunday (1863-1935) </a:t>
            </a:r>
          </a:p>
        </p:txBody>
      </p:sp>
      <p:sp>
        <p:nvSpPr>
          <p:cNvPr id="3" name="Rectangle 2"/>
          <p:cNvSpPr/>
          <p:nvPr/>
        </p:nvSpPr>
        <p:spPr>
          <a:xfrm>
            <a:off x="0" y="30218"/>
            <a:ext cx="6477000" cy="923330"/>
          </a:xfrm>
          <a:prstGeom prst="rect">
            <a:avLst/>
          </a:prstGeom>
        </p:spPr>
        <p:txBody>
          <a:bodyPr wrap="square">
            <a:spAutoFit/>
          </a:bodyPr>
          <a:lstStyle/>
          <a:p>
            <a:r>
              <a:rPr lang="en-US" dirty="0"/>
              <a:t>Baseball player and preacher, his baseball background helped him become the most popular evangelist minister of the time. Part of the Fundamentalist revival of the 1920's.</a:t>
            </a:r>
          </a:p>
        </p:txBody>
      </p:sp>
      <p:sp>
        <p:nvSpPr>
          <p:cNvPr id="4" name="Rectangle 3"/>
          <p:cNvSpPr/>
          <p:nvPr/>
        </p:nvSpPr>
        <p:spPr>
          <a:xfrm>
            <a:off x="6494317" y="1644272"/>
            <a:ext cx="2604653" cy="369332"/>
          </a:xfrm>
          <a:prstGeom prst="rect">
            <a:avLst/>
          </a:prstGeom>
        </p:spPr>
        <p:txBody>
          <a:bodyPr wrap="square">
            <a:spAutoFit/>
          </a:bodyPr>
          <a:lstStyle/>
          <a:p>
            <a:pPr algn="ctr"/>
            <a:r>
              <a:rPr lang="en-US" b="1" i="1" u="sng" dirty="0"/>
              <a:t>Scopes trial</a:t>
            </a:r>
          </a:p>
        </p:txBody>
      </p:sp>
      <p:sp>
        <p:nvSpPr>
          <p:cNvPr id="6" name="Rectangle 5"/>
          <p:cNvSpPr/>
          <p:nvPr/>
        </p:nvSpPr>
        <p:spPr>
          <a:xfrm>
            <a:off x="-45030" y="942524"/>
            <a:ext cx="6522029" cy="2031325"/>
          </a:xfrm>
          <a:prstGeom prst="rect">
            <a:avLst/>
          </a:prstGeom>
        </p:spPr>
        <p:txBody>
          <a:bodyPr wrap="square">
            <a:spAutoFit/>
          </a:bodyPr>
          <a:lstStyle/>
          <a:p>
            <a:r>
              <a:rPr lang="en-US" dirty="0"/>
              <a:t>1925 - Prosecution of Dayton, Tennessee school teacher, John Scopes, for violation of the Butler Act, a Tennessee law forbidding public schools from teaching about evolution. Former Democratic presidential candidate, William Jennings Bryan, prosecuted the case, and the famous criminal attorney, Clarence Darrow, defended Scopes. Scopes was convicted and fined $100, but the trial started a shift of public opinion away from Fundamentalism.</a:t>
            </a:r>
          </a:p>
        </p:txBody>
      </p:sp>
      <p:sp>
        <p:nvSpPr>
          <p:cNvPr id="7" name="Rectangle 6"/>
          <p:cNvSpPr/>
          <p:nvPr/>
        </p:nvSpPr>
        <p:spPr>
          <a:xfrm>
            <a:off x="6535881" y="3429000"/>
            <a:ext cx="2563089" cy="369332"/>
          </a:xfrm>
          <a:prstGeom prst="rect">
            <a:avLst/>
          </a:prstGeom>
        </p:spPr>
        <p:txBody>
          <a:bodyPr wrap="square">
            <a:spAutoFit/>
          </a:bodyPr>
          <a:lstStyle/>
          <a:p>
            <a:pPr algn="ctr"/>
            <a:r>
              <a:rPr lang="en-US" b="1" i="1" u="sng" dirty="0"/>
              <a:t>Henry Ford</a:t>
            </a:r>
          </a:p>
        </p:txBody>
      </p:sp>
      <p:sp>
        <p:nvSpPr>
          <p:cNvPr id="8" name="Rectangle 7"/>
          <p:cNvSpPr/>
          <p:nvPr/>
        </p:nvSpPr>
        <p:spPr>
          <a:xfrm>
            <a:off x="-83127" y="2973849"/>
            <a:ext cx="6619008" cy="1477328"/>
          </a:xfrm>
          <a:prstGeom prst="rect">
            <a:avLst/>
          </a:prstGeom>
        </p:spPr>
        <p:txBody>
          <a:bodyPr wrap="square">
            <a:spAutoFit/>
          </a:bodyPr>
          <a:lstStyle/>
          <a:p>
            <a:r>
              <a:rPr lang="en-US" dirty="0"/>
              <a:t>1913 - Ford developed the mass-produced Model-T car, which sold at an affordable price. It pioneered the use of the assembly line. Also greatly increased his workers wages and instituted many modern concepts of regular work hours and job benefits. Sloan, an American industrialist, helped found project.</a:t>
            </a:r>
          </a:p>
        </p:txBody>
      </p:sp>
      <p:sp>
        <p:nvSpPr>
          <p:cNvPr id="9" name="Rectangle 8"/>
          <p:cNvSpPr/>
          <p:nvPr/>
        </p:nvSpPr>
        <p:spPr>
          <a:xfrm>
            <a:off x="6553200" y="4800600"/>
            <a:ext cx="2545770" cy="369332"/>
          </a:xfrm>
          <a:prstGeom prst="rect">
            <a:avLst/>
          </a:prstGeom>
        </p:spPr>
        <p:txBody>
          <a:bodyPr wrap="square">
            <a:spAutoFit/>
          </a:bodyPr>
          <a:lstStyle/>
          <a:p>
            <a:pPr algn="ctr"/>
            <a:r>
              <a:rPr lang="en-US" b="1" i="1" u="sng" dirty="0"/>
              <a:t>The Jazz Singer</a:t>
            </a:r>
            <a:endParaRPr lang="en-US" b="1" u="sng" dirty="0"/>
          </a:p>
        </p:txBody>
      </p:sp>
      <p:sp>
        <p:nvSpPr>
          <p:cNvPr id="11" name="Rectangle 10"/>
          <p:cNvSpPr/>
          <p:nvPr/>
        </p:nvSpPr>
        <p:spPr>
          <a:xfrm>
            <a:off x="0" y="4467494"/>
            <a:ext cx="6494318" cy="646331"/>
          </a:xfrm>
          <a:prstGeom prst="rect">
            <a:avLst/>
          </a:prstGeom>
        </p:spPr>
        <p:txBody>
          <a:bodyPr wrap="square">
            <a:spAutoFit/>
          </a:bodyPr>
          <a:lstStyle/>
          <a:p>
            <a:r>
              <a:rPr lang="en-US" dirty="0"/>
              <a:t>1927 - The first movie with sound, this "talkie" was about the life of famous jazz singer, Al Jolson.</a:t>
            </a:r>
          </a:p>
        </p:txBody>
      </p:sp>
      <p:sp>
        <p:nvSpPr>
          <p:cNvPr id="16" name="Rectangle 15"/>
          <p:cNvSpPr/>
          <p:nvPr/>
        </p:nvSpPr>
        <p:spPr>
          <a:xfrm>
            <a:off x="6553200" y="5791200"/>
            <a:ext cx="2590800" cy="646331"/>
          </a:xfrm>
          <a:prstGeom prst="rect">
            <a:avLst/>
          </a:prstGeom>
        </p:spPr>
        <p:txBody>
          <a:bodyPr wrap="square">
            <a:spAutoFit/>
          </a:bodyPr>
          <a:lstStyle/>
          <a:p>
            <a:pPr algn="ctr"/>
            <a:r>
              <a:rPr lang="en-US" b="1" i="1" u="sng" dirty="0"/>
              <a:t>Flappers</a:t>
            </a:r>
            <a:br>
              <a:rPr lang="en-US" b="1" i="1" u="sng" dirty="0"/>
            </a:br>
            <a:endParaRPr lang="en-US" b="1" i="1" u="sng" dirty="0"/>
          </a:p>
        </p:txBody>
      </p:sp>
      <p:sp>
        <p:nvSpPr>
          <p:cNvPr id="17" name="Rectangle 16"/>
          <p:cNvSpPr/>
          <p:nvPr/>
        </p:nvSpPr>
        <p:spPr>
          <a:xfrm>
            <a:off x="0" y="5552659"/>
            <a:ext cx="6553200" cy="923330"/>
          </a:xfrm>
          <a:prstGeom prst="rect">
            <a:avLst/>
          </a:prstGeom>
        </p:spPr>
        <p:txBody>
          <a:bodyPr wrap="square">
            <a:spAutoFit/>
          </a:bodyPr>
          <a:lstStyle/>
          <a:p>
            <a:r>
              <a:rPr lang="en-US" dirty="0"/>
              <a:t>1920's - Women started wearing short skirts and bobbed hair, and had more sexual freedom. They began to abandon traditional female roles and take jobs usually reserved for men.</a:t>
            </a:r>
          </a:p>
        </p:txBody>
      </p:sp>
    </p:spTree>
    <p:extLst>
      <p:ext uri="{BB962C8B-B14F-4D97-AF65-F5344CB8AC3E}">
        <p14:creationId xmlns:p14="http://schemas.microsoft.com/office/powerpoint/2010/main" val="1721234258"/>
      </p:ext>
    </p:extLst>
  </p:cSld>
  <p:clrMapOvr>
    <a:masterClrMapping/>
  </p:clrMapOvr>
  <p:timing>
    <p:tnLst>
      <p:par>
        <p:cTn id="1" dur="indefinite" restart="never" nodeType="tmRoot"/>
      </p:par>
    </p:tn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2098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13313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 y="38862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 y="480953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53201" y="304800"/>
            <a:ext cx="2590800" cy="646331"/>
          </a:xfrm>
          <a:prstGeom prst="rect">
            <a:avLst/>
          </a:prstGeom>
        </p:spPr>
        <p:txBody>
          <a:bodyPr wrap="square">
            <a:spAutoFit/>
          </a:bodyPr>
          <a:lstStyle/>
          <a:p>
            <a:pPr algn="ctr"/>
            <a:r>
              <a:rPr lang="en-US" b="1" i="1" u="sng" dirty="0"/>
              <a:t>Langston Hughes (1902-1967)</a:t>
            </a:r>
          </a:p>
        </p:txBody>
      </p:sp>
      <p:sp>
        <p:nvSpPr>
          <p:cNvPr id="3" name="Rectangle 2"/>
          <p:cNvSpPr/>
          <p:nvPr/>
        </p:nvSpPr>
        <p:spPr>
          <a:xfrm>
            <a:off x="0" y="97580"/>
            <a:ext cx="6477000" cy="646331"/>
          </a:xfrm>
          <a:prstGeom prst="rect">
            <a:avLst/>
          </a:prstGeom>
        </p:spPr>
        <p:txBody>
          <a:bodyPr wrap="square">
            <a:spAutoFit/>
          </a:bodyPr>
          <a:lstStyle/>
          <a:p>
            <a:r>
              <a:rPr lang="en-US" dirty="0" smtClean="0"/>
              <a:t>He was </a:t>
            </a:r>
            <a:r>
              <a:rPr lang="en-US" dirty="0"/>
              <a:t>a gifted </a:t>
            </a:r>
            <a:r>
              <a:rPr lang="en-US" dirty="0" smtClean="0"/>
              <a:t>African American writer </a:t>
            </a:r>
            <a:r>
              <a:rPr lang="en-US" dirty="0"/>
              <a:t>who wrote humorous poems, stories, essays and poetry. </a:t>
            </a:r>
          </a:p>
        </p:txBody>
      </p:sp>
      <p:sp>
        <p:nvSpPr>
          <p:cNvPr id="4" name="Rectangle 3"/>
          <p:cNvSpPr/>
          <p:nvPr/>
        </p:nvSpPr>
        <p:spPr>
          <a:xfrm>
            <a:off x="0" y="1447800"/>
            <a:ext cx="6477000" cy="646331"/>
          </a:xfrm>
          <a:prstGeom prst="rect">
            <a:avLst/>
          </a:prstGeom>
        </p:spPr>
        <p:txBody>
          <a:bodyPr wrap="square">
            <a:spAutoFit/>
          </a:bodyPr>
          <a:lstStyle/>
          <a:p>
            <a:r>
              <a:rPr lang="en-US" dirty="0" smtClean="0"/>
              <a:t>This New York burg was a center for black writers, musicians, and intellectuals.</a:t>
            </a:r>
            <a:endParaRPr lang="en-US" dirty="0"/>
          </a:p>
        </p:txBody>
      </p:sp>
      <p:sp>
        <p:nvSpPr>
          <p:cNvPr id="6" name="Rectangle 5"/>
          <p:cNvSpPr/>
          <p:nvPr/>
        </p:nvSpPr>
        <p:spPr>
          <a:xfrm>
            <a:off x="6515100" y="1540133"/>
            <a:ext cx="2781300" cy="369332"/>
          </a:xfrm>
          <a:prstGeom prst="rect">
            <a:avLst/>
          </a:prstGeom>
        </p:spPr>
        <p:txBody>
          <a:bodyPr wrap="square">
            <a:spAutoFit/>
          </a:bodyPr>
          <a:lstStyle/>
          <a:p>
            <a:pPr algn="ctr"/>
            <a:r>
              <a:rPr lang="en-US" b="1" i="1" u="sng" dirty="0"/>
              <a:t>Harlem Renaissance</a:t>
            </a:r>
          </a:p>
        </p:txBody>
      </p:sp>
      <p:sp>
        <p:nvSpPr>
          <p:cNvPr id="7" name="Rectangle 6"/>
          <p:cNvSpPr/>
          <p:nvPr/>
        </p:nvSpPr>
        <p:spPr>
          <a:xfrm>
            <a:off x="6515100" y="2348299"/>
            <a:ext cx="2628901" cy="646331"/>
          </a:xfrm>
          <a:prstGeom prst="rect">
            <a:avLst/>
          </a:prstGeom>
        </p:spPr>
        <p:txBody>
          <a:bodyPr wrap="square">
            <a:spAutoFit/>
          </a:bodyPr>
          <a:lstStyle/>
          <a:p>
            <a:pPr algn="ctr"/>
            <a:r>
              <a:rPr lang="en-US" b="1" i="1" u="sng" dirty="0"/>
              <a:t>Marcus Garvey (1887-1940</a:t>
            </a:r>
            <a:r>
              <a:rPr lang="en-US" b="1" i="1" u="sng" dirty="0" smtClean="0"/>
              <a:t>) </a:t>
            </a:r>
            <a:endParaRPr lang="en-US" b="1" i="1" u="sng" dirty="0"/>
          </a:p>
        </p:txBody>
      </p:sp>
      <p:sp>
        <p:nvSpPr>
          <p:cNvPr id="8" name="Rectangle 7"/>
          <p:cNvSpPr/>
          <p:nvPr/>
        </p:nvSpPr>
        <p:spPr>
          <a:xfrm>
            <a:off x="-45030" y="2209800"/>
            <a:ext cx="6560129" cy="923330"/>
          </a:xfrm>
          <a:prstGeom prst="rect">
            <a:avLst/>
          </a:prstGeom>
        </p:spPr>
        <p:txBody>
          <a:bodyPr wrap="square">
            <a:spAutoFit/>
          </a:bodyPr>
          <a:lstStyle/>
          <a:p>
            <a:r>
              <a:rPr lang="en-US" dirty="0"/>
              <a:t>Black leader who advocated "black nationalism," and financial independence for Blacks, he started the "Back to Africa" movement. He believed Blacks would not get justice in mostly white nations.</a:t>
            </a:r>
          </a:p>
        </p:txBody>
      </p:sp>
      <p:sp>
        <p:nvSpPr>
          <p:cNvPr id="9" name="Rectangle 8"/>
          <p:cNvSpPr/>
          <p:nvPr/>
        </p:nvSpPr>
        <p:spPr>
          <a:xfrm>
            <a:off x="0" y="3135178"/>
            <a:ext cx="6477000" cy="646331"/>
          </a:xfrm>
          <a:prstGeom prst="rect">
            <a:avLst/>
          </a:prstGeom>
        </p:spPr>
        <p:txBody>
          <a:bodyPr wrap="square">
            <a:spAutoFit/>
          </a:bodyPr>
          <a:lstStyle/>
          <a:p>
            <a:r>
              <a:rPr lang="en-US" dirty="0" smtClean="0"/>
              <a:t>He  </a:t>
            </a:r>
            <a:r>
              <a:rPr lang="en-US" dirty="0"/>
              <a:t>flew his airplane, the </a:t>
            </a:r>
            <a:r>
              <a:rPr lang="en-US" i="1" dirty="0"/>
              <a:t>Spirit of St. Louis</a:t>
            </a:r>
            <a:r>
              <a:rPr lang="en-US" dirty="0"/>
              <a:t>, across the Atlantic in the first transatlantic solo flight.</a:t>
            </a:r>
          </a:p>
        </p:txBody>
      </p:sp>
      <p:sp>
        <p:nvSpPr>
          <p:cNvPr id="11" name="Rectangle 10"/>
          <p:cNvSpPr/>
          <p:nvPr/>
        </p:nvSpPr>
        <p:spPr>
          <a:xfrm>
            <a:off x="6515099" y="3135178"/>
            <a:ext cx="2545770" cy="646331"/>
          </a:xfrm>
          <a:prstGeom prst="rect">
            <a:avLst/>
          </a:prstGeom>
        </p:spPr>
        <p:txBody>
          <a:bodyPr wrap="square">
            <a:spAutoFit/>
          </a:bodyPr>
          <a:lstStyle/>
          <a:p>
            <a:pPr algn="ctr"/>
            <a:r>
              <a:rPr lang="en-US" b="1" i="1" u="sng" dirty="0"/>
              <a:t>Charles Lindbergh (1902-1974</a:t>
            </a:r>
            <a:r>
              <a:rPr lang="en-US" b="1" i="1" u="sng" dirty="0" smtClean="0"/>
              <a:t>) </a:t>
            </a:r>
            <a:endParaRPr lang="en-US" b="1" i="1" u="sng" dirty="0"/>
          </a:p>
        </p:txBody>
      </p:sp>
      <p:sp>
        <p:nvSpPr>
          <p:cNvPr id="16" name="Rectangle 15"/>
          <p:cNvSpPr/>
          <p:nvPr/>
        </p:nvSpPr>
        <p:spPr>
          <a:xfrm>
            <a:off x="6567055" y="3886200"/>
            <a:ext cx="2576945" cy="923330"/>
          </a:xfrm>
          <a:prstGeom prst="rect">
            <a:avLst/>
          </a:prstGeom>
        </p:spPr>
        <p:txBody>
          <a:bodyPr wrap="square">
            <a:spAutoFit/>
          </a:bodyPr>
          <a:lstStyle/>
          <a:p>
            <a:pPr algn="ctr"/>
            <a:r>
              <a:rPr lang="en-US" b="1" i="1" u="sng" dirty="0"/>
              <a:t>Babe </a:t>
            </a:r>
            <a:r>
              <a:rPr lang="en-US" b="1" i="1" u="sng" dirty="0" smtClean="0"/>
              <a:t>Ruth</a:t>
            </a:r>
          </a:p>
          <a:p>
            <a:pPr algn="ctr"/>
            <a:r>
              <a:rPr lang="en-US" b="1" i="1" u="sng" dirty="0" smtClean="0"/>
              <a:t>&amp;</a:t>
            </a:r>
          </a:p>
          <a:p>
            <a:pPr algn="ctr"/>
            <a:r>
              <a:rPr lang="en-US" b="1" i="1" u="sng" dirty="0"/>
              <a:t>Jack Dempsey</a:t>
            </a:r>
          </a:p>
        </p:txBody>
      </p:sp>
      <p:sp>
        <p:nvSpPr>
          <p:cNvPr id="17" name="Rectangle 16"/>
          <p:cNvSpPr/>
          <p:nvPr/>
        </p:nvSpPr>
        <p:spPr>
          <a:xfrm>
            <a:off x="-13855" y="3883967"/>
            <a:ext cx="6528954" cy="646331"/>
          </a:xfrm>
          <a:prstGeom prst="rect">
            <a:avLst/>
          </a:prstGeom>
        </p:spPr>
        <p:txBody>
          <a:bodyPr wrap="square">
            <a:spAutoFit/>
          </a:bodyPr>
          <a:lstStyle/>
          <a:p>
            <a:r>
              <a:rPr lang="en-US" dirty="0"/>
              <a:t>1920's sports </a:t>
            </a:r>
            <a:r>
              <a:rPr lang="en-US" dirty="0" smtClean="0"/>
              <a:t>heroes, </a:t>
            </a:r>
            <a:r>
              <a:rPr lang="en-US" dirty="0"/>
              <a:t>Ruth set the baseball record of 60 home runs in one season and Dempsey was the heavyweight boxing champion.</a:t>
            </a:r>
          </a:p>
        </p:txBody>
      </p:sp>
      <p:sp>
        <p:nvSpPr>
          <p:cNvPr id="20" name="Rectangle 19"/>
          <p:cNvSpPr/>
          <p:nvPr/>
        </p:nvSpPr>
        <p:spPr>
          <a:xfrm>
            <a:off x="6553201" y="5562600"/>
            <a:ext cx="2590800" cy="369332"/>
          </a:xfrm>
          <a:prstGeom prst="rect">
            <a:avLst/>
          </a:prstGeom>
        </p:spPr>
        <p:txBody>
          <a:bodyPr wrap="square">
            <a:spAutoFit/>
          </a:bodyPr>
          <a:lstStyle/>
          <a:p>
            <a:pPr algn="ctr"/>
            <a:r>
              <a:rPr lang="en-US" b="1" i="1" u="sng" dirty="0"/>
              <a:t>Twenty-One Demands</a:t>
            </a:r>
          </a:p>
        </p:txBody>
      </p:sp>
      <p:sp>
        <p:nvSpPr>
          <p:cNvPr id="21" name="Rectangle 20"/>
          <p:cNvSpPr/>
          <p:nvPr/>
        </p:nvSpPr>
        <p:spPr>
          <a:xfrm>
            <a:off x="1" y="5054769"/>
            <a:ext cx="6515098" cy="1200329"/>
          </a:xfrm>
          <a:prstGeom prst="rect">
            <a:avLst/>
          </a:prstGeom>
        </p:spPr>
        <p:txBody>
          <a:bodyPr wrap="square">
            <a:spAutoFit/>
          </a:bodyPr>
          <a:lstStyle/>
          <a:p>
            <a:r>
              <a:rPr lang="en-US" dirty="0"/>
              <a:t>Name for Japan's demands to the U.S., including its threat to close China to European and American trade. Resolved by the 1917 Lansing-Ishii Agreement, a treaty which tried to settle differences between the U.S. and Japan.</a:t>
            </a:r>
          </a:p>
        </p:txBody>
      </p:sp>
    </p:spTree>
    <p:extLst>
      <p:ext uri="{BB962C8B-B14F-4D97-AF65-F5344CB8AC3E}">
        <p14:creationId xmlns:p14="http://schemas.microsoft.com/office/powerpoint/2010/main" val="1721234258"/>
      </p:ext>
    </p:extLst>
  </p:cSld>
  <p:clrMapOvr>
    <a:masterClrMapping/>
  </p:clrMapOvr>
  <p:timing>
    <p:tnLst>
      <p:par>
        <p:cTn id="1" dur="indefinite" restart="never" nodeType="tmRoot"/>
      </p:par>
    </p:tnLst>
  </p:timing>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0668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322731"/>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313527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4888308"/>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77000" y="381000"/>
            <a:ext cx="2667000" cy="369332"/>
          </a:xfrm>
          <a:prstGeom prst="rect">
            <a:avLst/>
          </a:prstGeom>
        </p:spPr>
        <p:txBody>
          <a:bodyPr wrap="square">
            <a:spAutoFit/>
          </a:bodyPr>
          <a:lstStyle/>
          <a:p>
            <a:pPr algn="r"/>
            <a:r>
              <a:rPr lang="en-US" b="1" i="1" u="sng" dirty="0"/>
              <a:t>Kellogg-Briand Pact, 1928</a:t>
            </a:r>
          </a:p>
        </p:txBody>
      </p:sp>
      <p:sp>
        <p:nvSpPr>
          <p:cNvPr id="3" name="Rectangle 2"/>
          <p:cNvSpPr/>
          <p:nvPr/>
        </p:nvSpPr>
        <p:spPr>
          <a:xfrm>
            <a:off x="-13856" y="44118"/>
            <a:ext cx="6528955" cy="923330"/>
          </a:xfrm>
          <a:prstGeom prst="rect">
            <a:avLst/>
          </a:prstGeom>
        </p:spPr>
        <p:txBody>
          <a:bodyPr wrap="square">
            <a:spAutoFit/>
          </a:bodyPr>
          <a:lstStyle/>
          <a:p>
            <a:r>
              <a:rPr lang="en-US" dirty="0"/>
              <a:t>"Pact of Paris" or "Treaty for the Renunciation of War," it made war illegal as a tool of national policy, allowing only defensive war. The Treaty was generally believed to be useless.</a:t>
            </a:r>
          </a:p>
        </p:txBody>
      </p:sp>
      <p:sp>
        <p:nvSpPr>
          <p:cNvPr id="4" name="Rectangle 3"/>
          <p:cNvSpPr/>
          <p:nvPr/>
        </p:nvSpPr>
        <p:spPr>
          <a:xfrm>
            <a:off x="6528955" y="1353234"/>
            <a:ext cx="2615045" cy="369332"/>
          </a:xfrm>
          <a:prstGeom prst="rect">
            <a:avLst/>
          </a:prstGeom>
        </p:spPr>
        <p:txBody>
          <a:bodyPr wrap="square">
            <a:spAutoFit/>
          </a:bodyPr>
          <a:lstStyle/>
          <a:p>
            <a:pPr algn="ctr"/>
            <a:r>
              <a:rPr lang="en-US" b="1" i="1" u="sng" dirty="0"/>
              <a:t>Causes of the depression</a:t>
            </a:r>
          </a:p>
        </p:txBody>
      </p:sp>
      <p:sp>
        <p:nvSpPr>
          <p:cNvPr id="6" name="Rectangle 5"/>
          <p:cNvSpPr/>
          <p:nvPr/>
        </p:nvSpPr>
        <p:spPr>
          <a:xfrm>
            <a:off x="0" y="1122402"/>
            <a:ext cx="6477000" cy="1200329"/>
          </a:xfrm>
          <a:prstGeom prst="rect">
            <a:avLst/>
          </a:prstGeom>
        </p:spPr>
        <p:txBody>
          <a:bodyPr wrap="square">
            <a:spAutoFit/>
          </a:bodyPr>
          <a:lstStyle/>
          <a:p>
            <a:r>
              <a:rPr lang="en-US" dirty="0"/>
              <a:t>Much debt, stock prices </a:t>
            </a:r>
            <a:r>
              <a:rPr lang="en-US" dirty="0" err="1"/>
              <a:t>spiralling</a:t>
            </a:r>
            <a:r>
              <a:rPr lang="en-US" dirty="0"/>
              <a:t> up, over-production and under-consuming - the stock market crashed. Germany's default on reparations caused European bank failures, which spread to the U.S.</a:t>
            </a:r>
          </a:p>
        </p:txBody>
      </p:sp>
      <p:sp>
        <p:nvSpPr>
          <p:cNvPr id="7" name="Rectangle 6"/>
          <p:cNvSpPr/>
          <p:nvPr/>
        </p:nvSpPr>
        <p:spPr>
          <a:xfrm>
            <a:off x="6542808" y="2468157"/>
            <a:ext cx="2576945" cy="646331"/>
          </a:xfrm>
          <a:prstGeom prst="rect">
            <a:avLst/>
          </a:prstGeom>
        </p:spPr>
        <p:txBody>
          <a:bodyPr wrap="square">
            <a:spAutoFit/>
          </a:bodyPr>
          <a:lstStyle/>
          <a:p>
            <a:pPr algn="ctr"/>
            <a:r>
              <a:rPr lang="en-US" b="1" i="1" u="sng" dirty="0"/>
              <a:t>Hawley-Smoot Tariff, 1930</a:t>
            </a:r>
          </a:p>
        </p:txBody>
      </p:sp>
      <p:sp>
        <p:nvSpPr>
          <p:cNvPr id="8" name="Rectangle 7"/>
          <p:cNvSpPr/>
          <p:nvPr/>
        </p:nvSpPr>
        <p:spPr>
          <a:xfrm>
            <a:off x="-1" y="2329658"/>
            <a:ext cx="6528955" cy="923330"/>
          </a:xfrm>
          <a:prstGeom prst="rect">
            <a:avLst/>
          </a:prstGeom>
        </p:spPr>
        <p:txBody>
          <a:bodyPr wrap="square">
            <a:spAutoFit/>
          </a:bodyPr>
          <a:lstStyle/>
          <a:p>
            <a:r>
              <a:rPr lang="en-US" dirty="0"/>
              <a:t>Congressional compromise serving special interest, it raised duties on agricultural and manufactured imports. It may have contributed to the spread of the international depression.</a:t>
            </a:r>
          </a:p>
        </p:txBody>
      </p:sp>
      <p:sp>
        <p:nvSpPr>
          <p:cNvPr id="9" name="Rectangle 8"/>
          <p:cNvSpPr/>
          <p:nvPr/>
        </p:nvSpPr>
        <p:spPr>
          <a:xfrm>
            <a:off x="6553200" y="3429000"/>
            <a:ext cx="2628901" cy="646331"/>
          </a:xfrm>
          <a:prstGeom prst="rect">
            <a:avLst/>
          </a:prstGeom>
        </p:spPr>
        <p:txBody>
          <a:bodyPr wrap="square">
            <a:spAutoFit/>
          </a:bodyPr>
          <a:lstStyle/>
          <a:p>
            <a:pPr algn="ctr"/>
            <a:r>
              <a:rPr lang="en-US" b="1" i="1" u="sng" dirty="0"/>
              <a:t>Bonus Army</a:t>
            </a:r>
            <a:br>
              <a:rPr lang="en-US" b="1" i="1" u="sng" dirty="0"/>
            </a:br>
            <a:endParaRPr lang="en-US" b="1" i="1" u="sng" dirty="0"/>
          </a:p>
        </p:txBody>
      </p:sp>
      <p:sp>
        <p:nvSpPr>
          <p:cNvPr id="11" name="Rectangle 10"/>
          <p:cNvSpPr/>
          <p:nvPr/>
        </p:nvSpPr>
        <p:spPr>
          <a:xfrm>
            <a:off x="31172" y="3135270"/>
            <a:ext cx="6511636" cy="1754326"/>
          </a:xfrm>
          <a:prstGeom prst="rect">
            <a:avLst/>
          </a:prstGeom>
        </p:spPr>
        <p:txBody>
          <a:bodyPr wrap="square">
            <a:spAutoFit/>
          </a:bodyPr>
          <a:lstStyle/>
          <a:p>
            <a:r>
              <a:rPr lang="en-US" dirty="0"/>
              <a:t>1932 - Facing the financial crisis of the Depression, WW I veterans tried to pressure Congress to pay them their retirement bonuses early. Congress considered a bill authorizing immediate assurance of $2.4 billion, but it was not approved. Angry veterans marched on Washington, D.C., and Hoover called in the army to get the veterans out of there.</a:t>
            </a:r>
          </a:p>
        </p:txBody>
      </p:sp>
      <p:sp>
        <p:nvSpPr>
          <p:cNvPr id="16" name="Rectangle 15"/>
          <p:cNvSpPr/>
          <p:nvPr/>
        </p:nvSpPr>
        <p:spPr>
          <a:xfrm>
            <a:off x="6542808" y="4894428"/>
            <a:ext cx="2628901" cy="646331"/>
          </a:xfrm>
          <a:prstGeom prst="rect">
            <a:avLst/>
          </a:prstGeom>
        </p:spPr>
        <p:txBody>
          <a:bodyPr wrap="square">
            <a:spAutoFit/>
          </a:bodyPr>
          <a:lstStyle/>
          <a:p>
            <a:pPr algn="ctr"/>
            <a:r>
              <a:rPr lang="en-US" b="1" i="1" u="sng" dirty="0" smtClean="0"/>
              <a:t>“</a:t>
            </a:r>
            <a:r>
              <a:rPr lang="en-US" b="1" i="1" u="sng" dirty="0" err="1" smtClean="0"/>
              <a:t>Hooverville</a:t>
            </a:r>
            <a:r>
              <a:rPr lang="en-US" b="1" i="1" u="sng" dirty="0"/>
              <a:t>"</a:t>
            </a:r>
            <a:br>
              <a:rPr lang="en-US" b="1" i="1" u="sng" dirty="0"/>
            </a:br>
            <a:endParaRPr lang="en-US" b="1" i="1" u="sng" dirty="0"/>
          </a:p>
        </p:txBody>
      </p:sp>
      <p:sp>
        <p:nvSpPr>
          <p:cNvPr id="17" name="Rectangle 16"/>
          <p:cNvSpPr/>
          <p:nvPr/>
        </p:nvSpPr>
        <p:spPr>
          <a:xfrm>
            <a:off x="-27711" y="4894428"/>
            <a:ext cx="4572000" cy="646331"/>
          </a:xfrm>
          <a:prstGeom prst="rect">
            <a:avLst/>
          </a:prstGeom>
        </p:spPr>
        <p:txBody>
          <a:bodyPr>
            <a:spAutoFit/>
          </a:bodyPr>
          <a:lstStyle/>
          <a:p>
            <a:r>
              <a:rPr lang="en-US" dirty="0"/>
              <a:t>Name given to the makeshift shanty towns built in vacant lots during the Depression.</a:t>
            </a:r>
          </a:p>
        </p:txBody>
      </p:sp>
      <p:cxnSp>
        <p:nvCxnSpPr>
          <p:cNvPr id="19" name="Straight Connector 18"/>
          <p:cNvCxnSpPr/>
          <p:nvPr/>
        </p:nvCxnSpPr>
        <p:spPr>
          <a:xfrm>
            <a:off x="41564" y="5540759"/>
            <a:ext cx="9140537"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6553200" y="6096000"/>
            <a:ext cx="2566553" cy="369332"/>
          </a:xfrm>
          <a:prstGeom prst="rect">
            <a:avLst/>
          </a:prstGeom>
        </p:spPr>
        <p:txBody>
          <a:bodyPr wrap="square">
            <a:spAutoFit/>
          </a:bodyPr>
          <a:lstStyle/>
          <a:p>
            <a:pPr algn="ctr"/>
            <a:r>
              <a:rPr lang="en-US" b="1" i="1" u="sng" dirty="0"/>
              <a:t>Good Neighbor Policy</a:t>
            </a:r>
          </a:p>
        </p:txBody>
      </p:sp>
      <p:sp>
        <p:nvSpPr>
          <p:cNvPr id="21" name="Rectangle 20"/>
          <p:cNvSpPr/>
          <p:nvPr/>
        </p:nvSpPr>
        <p:spPr>
          <a:xfrm>
            <a:off x="-27712" y="5557261"/>
            <a:ext cx="6556665" cy="1077218"/>
          </a:xfrm>
          <a:prstGeom prst="rect">
            <a:avLst/>
          </a:prstGeom>
        </p:spPr>
        <p:txBody>
          <a:bodyPr wrap="square">
            <a:spAutoFit/>
          </a:bodyPr>
          <a:lstStyle/>
          <a:p>
            <a:r>
              <a:rPr lang="en-US" sz="1600" dirty="0"/>
              <a:t>Franklin Roosevelt described his foreign policy as that of a "good neighbor." The phrase came to be used to describe the U.S. attitude toward the countries of Latin America. Under Roosevelt's "Good Neighbor Policy," the U.S. took the lead in promoting good will among these nations.</a:t>
            </a:r>
          </a:p>
        </p:txBody>
      </p:sp>
    </p:spTree>
    <p:extLst>
      <p:ext uri="{BB962C8B-B14F-4D97-AF65-F5344CB8AC3E}">
        <p14:creationId xmlns:p14="http://schemas.microsoft.com/office/powerpoint/2010/main" val="1414674456"/>
      </p:ext>
    </p:extLst>
  </p:cSld>
  <p:clrMapOvr>
    <a:masterClrMapping/>
  </p:clrMapOvr>
  <p:timing>
    <p:tnLst>
      <p:par>
        <p:cTn id="1" dur="indefinite" restart="never" nodeType="tmRoot"/>
      </p:par>
    </p:tn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932811"/>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7318" y="2421578"/>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657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7322" y="4195189"/>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3855" y="5949699"/>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45030" y="2554"/>
            <a:ext cx="6522029" cy="923330"/>
          </a:xfrm>
          <a:prstGeom prst="rect">
            <a:avLst/>
          </a:prstGeom>
        </p:spPr>
        <p:txBody>
          <a:bodyPr wrap="square">
            <a:spAutoFit/>
          </a:bodyPr>
          <a:lstStyle/>
          <a:p>
            <a:r>
              <a:rPr lang="en-US" dirty="0"/>
              <a:t>Democrat Franklin D. Roosevelt, beat the Republican, Herbert Hoover, who was running for reelection. FDR promised relief for the unemployed, help for farmers, and a balanced budget.</a:t>
            </a:r>
          </a:p>
        </p:txBody>
      </p:sp>
      <p:sp>
        <p:nvSpPr>
          <p:cNvPr id="3" name="Rectangle 2"/>
          <p:cNvSpPr/>
          <p:nvPr/>
        </p:nvSpPr>
        <p:spPr>
          <a:xfrm>
            <a:off x="6511636" y="245008"/>
            <a:ext cx="2632364" cy="369332"/>
          </a:xfrm>
          <a:prstGeom prst="rect">
            <a:avLst/>
          </a:prstGeom>
        </p:spPr>
        <p:txBody>
          <a:bodyPr wrap="square">
            <a:spAutoFit/>
          </a:bodyPr>
          <a:lstStyle/>
          <a:p>
            <a:pPr algn="ctr"/>
            <a:r>
              <a:rPr lang="en-US" b="1" i="1" u="sng" dirty="0"/>
              <a:t>Election of 1932</a:t>
            </a:r>
          </a:p>
        </p:txBody>
      </p:sp>
      <p:sp>
        <p:nvSpPr>
          <p:cNvPr id="4" name="Rectangle 3"/>
          <p:cNvSpPr/>
          <p:nvPr/>
        </p:nvSpPr>
        <p:spPr>
          <a:xfrm>
            <a:off x="6494317" y="1408607"/>
            <a:ext cx="2667001" cy="369332"/>
          </a:xfrm>
          <a:prstGeom prst="rect">
            <a:avLst/>
          </a:prstGeom>
        </p:spPr>
        <p:txBody>
          <a:bodyPr wrap="square">
            <a:spAutoFit/>
          </a:bodyPr>
          <a:lstStyle/>
          <a:p>
            <a:pPr algn="ctr"/>
            <a:r>
              <a:rPr lang="en-US" b="1" i="1" u="sng" dirty="0"/>
              <a:t>Twentieth Amendment</a:t>
            </a:r>
          </a:p>
        </p:txBody>
      </p:sp>
      <p:sp>
        <p:nvSpPr>
          <p:cNvPr id="6" name="Rectangle 5"/>
          <p:cNvSpPr/>
          <p:nvPr/>
        </p:nvSpPr>
        <p:spPr>
          <a:xfrm>
            <a:off x="-45031" y="925884"/>
            <a:ext cx="6522029" cy="1477328"/>
          </a:xfrm>
          <a:prstGeom prst="rect">
            <a:avLst/>
          </a:prstGeom>
        </p:spPr>
        <p:txBody>
          <a:bodyPr wrap="square">
            <a:spAutoFit/>
          </a:bodyPr>
          <a:lstStyle/>
          <a:p>
            <a:r>
              <a:rPr lang="en-US" dirty="0"/>
              <a:t>Written by George Norris and also called the "Lame Duck Amendment," it changed the inauguration date from March 4 to January 20 for president and vice president, and to January 3 for senators and representatives. It also said Congress must assemble at least once a year.</a:t>
            </a:r>
          </a:p>
        </p:txBody>
      </p:sp>
      <p:sp>
        <p:nvSpPr>
          <p:cNvPr id="7" name="Rectangle 6"/>
          <p:cNvSpPr/>
          <p:nvPr/>
        </p:nvSpPr>
        <p:spPr>
          <a:xfrm>
            <a:off x="6537116" y="2743200"/>
            <a:ext cx="2624202" cy="369332"/>
          </a:xfrm>
          <a:prstGeom prst="rect">
            <a:avLst/>
          </a:prstGeom>
        </p:spPr>
        <p:txBody>
          <a:bodyPr wrap="square">
            <a:spAutoFit/>
          </a:bodyPr>
          <a:lstStyle/>
          <a:p>
            <a:pPr algn="ctr"/>
            <a:r>
              <a:rPr lang="en-US" b="1" i="1" u="sng" dirty="0"/>
              <a:t>Twenty-First Amendment</a:t>
            </a:r>
          </a:p>
        </p:txBody>
      </p:sp>
      <p:sp>
        <p:nvSpPr>
          <p:cNvPr id="8" name="Rectangle 7"/>
          <p:cNvSpPr/>
          <p:nvPr/>
        </p:nvSpPr>
        <p:spPr>
          <a:xfrm>
            <a:off x="-13856" y="2410324"/>
            <a:ext cx="6528955" cy="1200329"/>
          </a:xfrm>
          <a:prstGeom prst="rect">
            <a:avLst/>
          </a:prstGeom>
        </p:spPr>
        <p:txBody>
          <a:bodyPr wrap="square">
            <a:spAutoFit/>
          </a:bodyPr>
          <a:lstStyle/>
          <a:p>
            <a:r>
              <a:rPr lang="en-US" dirty="0"/>
              <a:t>Passed February, 1933 to repeal the 18th Amendment (Prohibition). Congress legalized light beer. Took effect December, 1933. Based on recommendation of the Wickersham Commission that Prohibition had lead to a vast increase in crime.</a:t>
            </a:r>
          </a:p>
        </p:txBody>
      </p:sp>
      <p:sp>
        <p:nvSpPr>
          <p:cNvPr id="9" name="Rectangle 8"/>
          <p:cNvSpPr/>
          <p:nvPr/>
        </p:nvSpPr>
        <p:spPr>
          <a:xfrm>
            <a:off x="6544043" y="3810000"/>
            <a:ext cx="2554928" cy="369332"/>
          </a:xfrm>
          <a:prstGeom prst="rect">
            <a:avLst/>
          </a:prstGeom>
        </p:spPr>
        <p:txBody>
          <a:bodyPr wrap="square">
            <a:spAutoFit/>
          </a:bodyPr>
          <a:lstStyle/>
          <a:p>
            <a:pPr algn="ctr"/>
            <a:r>
              <a:rPr lang="en-US" b="1" i="1" u="sng" dirty="0"/>
              <a:t>"Bank Holiday"</a:t>
            </a:r>
          </a:p>
        </p:txBody>
      </p:sp>
      <p:sp>
        <p:nvSpPr>
          <p:cNvPr id="11" name="Rectangle 10"/>
          <p:cNvSpPr/>
          <p:nvPr/>
        </p:nvSpPr>
        <p:spPr>
          <a:xfrm>
            <a:off x="-13856" y="3610653"/>
            <a:ext cx="6550971" cy="646331"/>
          </a:xfrm>
          <a:prstGeom prst="rect">
            <a:avLst/>
          </a:prstGeom>
        </p:spPr>
        <p:txBody>
          <a:bodyPr wrap="square">
            <a:spAutoFit/>
          </a:bodyPr>
          <a:lstStyle/>
          <a:p>
            <a:r>
              <a:rPr lang="en-US" dirty="0"/>
              <a:t>March 11, 1933 - Roosevelt closed all banks and forbade the export of gold or redemption of currency in gold.</a:t>
            </a:r>
          </a:p>
        </p:txBody>
      </p:sp>
      <p:sp>
        <p:nvSpPr>
          <p:cNvPr id="16" name="Rectangle 15"/>
          <p:cNvSpPr/>
          <p:nvPr/>
        </p:nvSpPr>
        <p:spPr>
          <a:xfrm>
            <a:off x="-13856" y="4195373"/>
            <a:ext cx="6528955" cy="1754326"/>
          </a:xfrm>
          <a:prstGeom prst="rect">
            <a:avLst/>
          </a:prstGeom>
        </p:spPr>
        <p:txBody>
          <a:bodyPr wrap="square">
            <a:spAutoFit/>
          </a:bodyPr>
          <a:lstStyle/>
          <a:p>
            <a:r>
              <a:rPr lang="en-US" dirty="0" smtClean="0">
                <a:effectLst/>
                <a:latin typeface="Times New Roman"/>
                <a:ea typeface="Times New Roman"/>
              </a:rPr>
              <a:t>The first step in FDR's relief program was to establish the Civilian Conservation Corps in April, 1933. The chief measure designed to promote recovery was the National Industrial Recovery Act. The New Deal acts most often classified as reform measures were those designed to guarantee the rights of labor and limit the powers of businesses.</a:t>
            </a:r>
            <a:endParaRPr lang="en-US" dirty="0">
              <a:effectLst/>
              <a:latin typeface="Times New Roman"/>
              <a:ea typeface="Times New Roman"/>
            </a:endParaRPr>
          </a:p>
        </p:txBody>
      </p:sp>
      <p:sp>
        <p:nvSpPr>
          <p:cNvPr id="17" name="Rectangle 16"/>
          <p:cNvSpPr/>
          <p:nvPr/>
        </p:nvSpPr>
        <p:spPr>
          <a:xfrm>
            <a:off x="6545996" y="4703204"/>
            <a:ext cx="2611677" cy="369332"/>
          </a:xfrm>
          <a:prstGeom prst="rect">
            <a:avLst/>
          </a:prstGeom>
        </p:spPr>
        <p:txBody>
          <a:bodyPr wrap="none">
            <a:spAutoFit/>
          </a:bodyPr>
          <a:lstStyle/>
          <a:p>
            <a:pPr algn="ctr"/>
            <a:r>
              <a:rPr lang="en-US" b="1" i="1" u="sng" dirty="0" smtClean="0"/>
              <a:t>"</a:t>
            </a:r>
            <a:r>
              <a:rPr lang="en-US" b="1" i="1" u="sng" dirty="0"/>
              <a:t>Relief, recovery, reform"</a:t>
            </a:r>
          </a:p>
        </p:txBody>
      </p:sp>
      <p:sp>
        <p:nvSpPr>
          <p:cNvPr id="18" name="Rectangle 17"/>
          <p:cNvSpPr/>
          <p:nvPr/>
        </p:nvSpPr>
        <p:spPr>
          <a:xfrm>
            <a:off x="6537116" y="6136782"/>
            <a:ext cx="2593029" cy="923330"/>
          </a:xfrm>
          <a:prstGeom prst="rect">
            <a:avLst/>
          </a:prstGeom>
        </p:spPr>
        <p:txBody>
          <a:bodyPr wrap="square">
            <a:spAutoFit/>
          </a:bodyPr>
          <a:lstStyle/>
          <a:p>
            <a:pPr algn="ctr"/>
            <a:r>
              <a:rPr lang="en-US" b="1" i="1" u="sng" dirty="0"/>
              <a:t>Glass-</a:t>
            </a:r>
            <a:r>
              <a:rPr lang="en-US" b="1" i="1" u="sng" dirty="0" err="1"/>
              <a:t>Steagall</a:t>
            </a:r>
            <a:r>
              <a:rPr lang="en-US" b="1" i="1" u="sng" dirty="0"/>
              <a:t> Banking Reform Act, 1933</a:t>
            </a:r>
            <a:br>
              <a:rPr lang="en-US" b="1" i="1" u="sng" dirty="0"/>
            </a:br>
            <a:endParaRPr lang="en-US" b="1" i="1" u="sng" dirty="0"/>
          </a:p>
        </p:txBody>
      </p:sp>
      <p:sp>
        <p:nvSpPr>
          <p:cNvPr id="19" name="Rectangle 18"/>
          <p:cNvSpPr/>
          <p:nvPr/>
        </p:nvSpPr>
        <p:spPr>
          <a:xfrm>
            <a:off x="-17322" y="5974209"/>
            <a:ext cx="6646722" cy="923330"/>
          </a:xfrm>
          <a:prstGeom prst="rect">
            <a:avLst/>
          </a:prstGeom>
        </p:spPr>
        <p:txBody>
          <a:bodyPr wrap="square">
            <a:spAutoFit/>
          </a:bodyPr>
          <a:lstStyle/>
          <a:p>
            <a:r>
              <a:rPr lang="en-US" dirty="0"/>
              <a:t>Created the Federal Deposit Insurance Corporation, which insures the accounts of depositors of its member banks. It outlawed banks investing in the stock market.</a:t>
            </a:r>
          </a:p>
        </p:txBody>
      </p:sp>
    </p:spTree>
    <p:extLst>
      <p:ext uri="{BB962C8B-B14F-4D97-AF65-F5344CB8AC3E}">
        <p14:creationId xmlns:p14="http://schemas.microsoft.com/office/powerpoint/2010/main" val="1414674456"/>
      </p:ext>
    </p:extLst>
  </p:cSld>
  <p:clrMapOvr>
    <a:masterClrMapping/>
  </p:clrMapOvr>
  <p:timing>
    <p:tnLst>
      <p:par>
        <p:cTn id="1" dur="indefinite" restart="never" nodeType="tmRoot"/>
      </p:par>
    </p:tn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237141"/>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3724457"/>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7095" y="5334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11636" y="381000"/>
            <a:ext cx="2632364" cy="369332"/>
          </a:xfrm>
          <a:prstGeom prst="rect">
            <a:avLst/>
          </a:prstGeom>
        </p:spPr>
        <p:txBody>
          <a:bodyPr wrap="square">
            <a:spAutoFit/>
          </a:bodyPr>
          <a:lstStyle/>
          <a:p>
            <a:pPr algn="ctr"/>
            <a:r>
              <a:rPr lang="en-US" b="1" i="1" u="sng" dirty="0"/>
              <a:t>Brain trust</a:t>
            </a:r>
          </a:p>
        </p:txBody>
      </p:sp>
      <p:sp>
        <p:nvSpPr>
          <p:cNvPr id="3" name="Rectangle 2"/>
          <p:cNvSpPr/>
          <p:nvPr/>
        </p:nvSpPr>
        <p:spPr>
          <a:xfrm>
            <a:off x="-13856" y="0"/>
            <a:ext cx="6525491" cy="1200329"/>
          </a:xfrm>
          <a:prstGeom prst="rect">
            <a:avLst/>
          </a:prstGeom>
        </p:spPr>
        <p:txBody>
          <a:bodyPr wrap="square">
            <a:spAutoFit/>
          </a:bodyPr>
          <a:lstStyle/>
          <a:p>
            <a:r>
              <a:rPr lang="en-US" dirty="0"/>
              <a:t>Many of the advisers who helped Roosevelt during his presidential candidacy continued to aid him after he entered the White House. A newspaperman once described the group as "Roosevelt's Brain Trust." They were more influential than the Cabinet.</a:t>
            </a:r>
          </a:p>
        </p:txBody>
      </p:sp>
      <p:sp>
        <p:nvSpPr>
          <p:cNvPr id="4" name="Rectangle 3"/>
          <p:cNvSpPr/>
          <p:nvPr/>
        </p:nvSpPr>
        <p:spPr>
          <a:xfrm>
            <a:off x="6511635" y="1309300"/>
            <a:ext cx="2632365" cy="923330"/>
          </a:xfrm>
          <a:prstGeom prst="rect">
            <a:avLst/>
          </a:prstGeom>
        </p:spPr>
        <p:txBody>
          <a:bodyPr wrap="square">
            <a:spAutoFit/>
          </a:bodyPr>
          <a:lstStyle/>
          <a:p>
            <a:pPr algn="ctr"/>
            <a:r>
              <a:rPr lang="en-US" b="1" i="1" u="sng" dirty="0"/>
              <a:t>Federal Deposit Insurance Corporation (FDIC)</a:t>
            </a:r>
          </a:p>
        </p:txBody>
      </p:sp>
      <p:sp>
        <p:nvSpPr>
          <p:cNvPr id="6" name="Rectangle 5"/>
          <p:cNvSpPr/>
          <p:nvPr/>
        </p:nvSpPr>
        <p:spPr>
          <a:xfrm>
            <a:off x="-1" y="1447800"/>
            <a:ext cx="6511635" cy="646331"/>
          </a:xfrm>
          <a:prstGeom prst="rect">
            <a:avLst/>
          </a:prstGeom>
        </p:spPr>
        <p:txBody>
          <a:bodyPr wrap="square">
            <a:spAutoFit/>
          </a:bodyPr>
          <a:lstStyle/>
          <a:p>
            <a:r>
              <a:rPr lang="en-US" dirty="0"/>
              <a:t>A federal agency which insures bank deposits, created by the Glass-</a:t>
            </a:r>
            <a:r>
              <a:rPr lang="en-US" dirty="0" err="1"/>
              <a:t>Strengall</a:t>
            </a:r>
            <a:r>
              <a:rPr lang="en-US" dirty="0"/>
              <a:t> Banking Reform Act of 1933</a:t>
            </a:r>
          </a:p>
        </p:txBody>
      </p:sp>
      <p:sp>
        <p:nvSpPr>
          <p:cNvPr id="7" name="Rectangle 6"/>
          <p:cNvSpPr/>
          <p:nvPr/>
        </p:nvSpPr>
        <p:spPr>
          <a:xfrm>
            <a:off x="6518729" y="2438400"/>
            <a:ext cx="2632366" cy="646331"/>
          </a:xfrm>
          <a:prstGeom prst="rect">
            <a:avLst/>
          </a:prstGeom>
        </p:spPr>
        <p:txBody>
          <a:bodyPr wrap="square">
            <a:spAutoFit/>
          </a:bodyPr>
          <a:lstStyle/>
          <a:p>
            <a:pPr algn="ctr"/>
            <a:r>
              <a:rPr lang="en-US" b="1" i="1" u="sng" dirty="0"/>
              <a:t>National Industry Recovery Act (NIRA)</a:t>
            </a:r>
          </a:p>
        </p:txBody>
      </p:sp>
      <p:sp>
        <p:nvSpPr>
          <p:cNvPr id="8" name="Rectangle 7"/>
          <p:cNvSpPr/>
          <p:nvPr/>
        </p:nvSpPr>
        <p:spPr>
          <a:xfrm>
            <a:off x="-45030" y="2247129"/>
            <a:ext cx="6556663" cy="1477328"/>
          </a:xfrm>
          <a:prstGeom prst="rect">
            <a:avLst/>
          </a:prstGeom>
        </p:spPr>
        <p:txBody>
          <a:bodyPr wrap="square">
            <a:spAutoFit/>
          </a:bodyPr>
          <a:lstStyle/>
          <a:p>
            <a:r>
              <a:rPr lang="en-US" dirty="0"/>
              <a:t>The chief measure to promote recovery was the NIRA. It set up the National Recovery </a:t>
            </a:r>
            <a:r>
              <a:rPr lang="en-US" dirty="0" smtClean="0"/>
              <a:t>Administration </a:t>
            </a:r>
            <a:r>
              <a:rPr lang="en-US" dirty="0"/>
              <a:t>and set prices, wages, work hours, and production for each industry. Based on theory that regulation of the economy would allow industries to return to full production, thereby leading to full employment and a return of prosperity.</a:t>
            </a:r>
          </a:p>
        </p:txBody>
      </p:sp>
      <p:sp>
        <p:nvSpPr>
          <p:cNvPr id="9" name="Rectangle 8"/>
          <p:cNvSpPr/>
          <p:nvPr/>
        </p:nvSpPr>
        <p:spPr>
          <a:xfrm>
            <a:off x="6553201" y="4010707"/>
            <a:ext cx="2590800" cy="646331"/>
          </a:xfrm>
          <a:prstGeom prst="rect">
            <a:avLst/>
          </a:prstGeom>
        </p:spPr>
        <p:txBody>
          <a:bodyPr wrap="square">
            <a:spAutoFit/>
          </a:bodyPr>
          <a:lstStyle/>
          <a:p>
            <a:pPr algn="ctr"/>
            <a:r>
              <a:rPr lang="en-US" b="1" i="1" u="sng" dirty="0"/>
              <a:t>National Recovery Administration</a:t>
            </a:r>
          </a:p>
        </p:txBody>
      </p:sp>
      <p:sp>
        <p:nvSpPr>
          <p:cNvPr id="11" name="Rectangle 10"/>
          <p:cNvSpPr/>
          <p:nvPr/>
        </p:nvSpPr>
        <p:spPr>
          <a:xfrm>
            <a:off x="-13856" y="3779875"/>
            <a:ext cx="6567056" cy="1477328"/>
          </a:xfrm>
          <a:prstGeom prst="rect">
            <a:avLst/>
          </a:prstGeom>
        </p:spPr>
        <p:txBody>
          <a:bodyPr wrap="square">
            <a:spAutoFit/>
          </a:bodyPr>
          <a:lstStyle/>
          <a:p>
            <a:r>
              <a:rPr lang="en-US" dirty="0"/>
              <a:t>The NRA Blue Eagle was a symbol Hugh Johnson devised to generate enthusiasm for the NRA codes. Employers who accepted the provisions of NRA could display it in their windows. The symbol showed up everywhere, along with the NRA slogan "We Do Our Part."</a:t>
            </a:r>
          </a:p>
        </p:txBody>
      </p:sp>
      <p:sp>
        <p:nvSpPr>
          <p:cNvPr id="16" name="Rectangle 15"/>
          <p:cNvSpPr/>
          <p:nvPr/>
        </p:nvSpPr>
        <p:spPr>
          <a:xfrm>
            <a:off x="6564088" y="5638800"/>
            <a:ext cx="2587008" cy="646331"/>
          </a:xfrm>
          <a:prstGeom prst="rect">
            <a:avLst/>
          </a:prstGeom>
        </p:spPr>
        <p:txBody>
          <a:bodyPr wrap="square">
            <a:spAutoFit/>
          </a:bodyPr>
          <a:lstStyle/>
          <a:p>
            <a:pPr algn="ctr"/>
            <a:r>
              <a:rPr lang="en-US" b="1" i="1" u="sng" dirty="0"/>
              <a:t>Agricultural Adjustment Act (AAA)</a:t>
            </a:r>
          </a:p>
        </p:txBody>
      </p:sp>
      <p:sp>
        <p:nvSpPr>
          <p:cNvPr id="17" name="Rectangle 16"/>
          <p:cNvSpPr/>
          <p:nvPr/>
        </p:nvSpPr>
        <p:spPr>
          <a:xfrm>
            <a:off x="-45031" y="5389602"/>
            <a:ext cx="6563759" cy="1200329"/>
          </a:xfrm>
          <a:prstGeom prst="rect">
            <a:avLst/>
          </a:prstGeom>
        </p:spPr>
        <p:txBody>
          <a:bodyPr wrap="square">
            <a:spAutoFit/>
          </a:bodyPr>
          <a:lstStyle/>
          <a:p>
            <a:r>
              <a:rPr lang="en-US" dirty="0"/>
              <a:t>1933 - The AAA offered contracts to farmers to reduce their output of designated products. It paid farmers for processing taxes on these products, and made loans to farmers who stored crops on their farms. The Supreme Court declared it unconstitutional.</a:t>
            </a:r>
          </a:p>
        </p:txBody>
      </p:sp>
    </p:spTree>
    <p:extLst>
      <p:ext uri="{BB962C8B-B14F-4D97-AF65-F5344CB8AC3E}">
        <p14:creationId xmlns:p14="http://schemas.microsoft.com/office/powerpoint/2010/main" val="1414674456"/>
      </p:ext>
    </p:extLst>
  </p:cSld>
  <p:clrMapOvr>
    <a:masterClrMapping/>
  </p:clrMapOvr>
  <p:timing>
    <p:tnLst>
      <p:par>
        <p:cTn id="1" dur="indefinite" restart="never" nodeType="tmRoot"/>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3075295"/>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029" y="41148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5552659"/>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77000" y="228600"/>
            <a:ext cx="2621971" cy="646331"/>
          </a:xfrm>
          <a:prstGeom prst="rect">
            <a:avLst/>
          </a:prstGeom>
        </p:spPr>
        <p:txBody>
          <a:bodyPr wrap="square">
            <a:spAutoFit/>
          </a:bodyPr>
          <a:lstStyle/>
          <a:p>
            <a:pPr algn="ctr"/>
            <a:r>
              <a:rPr lang="en-US" b="1" i="1" u="sng" dirty="0"/>
              <a:t>Civilian Conservation Corps (CCC)</a:t>
            </a:r>
          </a:p>
        </p:txBody>
      </p:sp>
      <p:sp>
        <p:nvSpPr>
          <p:cNvPr id="3" name="Rectangle 2"/>
          <p:cNvSpPr/>
          <p:nvPr/>
        </p:nvSpPr>
        <p:spPr>
          <a:xfrm>
            <a:off x="-38102" y="0"/>
            <a:ext cx="6553202" cy="1200329"/>
          </a:xfrm>
          <a:prstGeom prst="rect">
            <a:avLst/>
          </a:prstGeom>
        </p:spPr>
        <p:txBody>
          <a:bodyPr wrap="square">
            <a:spAutoFit/>
          </a:bodyPr>
          <a:lstStyle/>
          <a:p>
            <a:r>
              <a:rPr lang="en-US" dirty="0"/>
              <a:t>Created in April 1933. Within 4 months, 1300 CCC camps were in operation and 300,000 men between ages 18 and 25 worked for the reconstruction of cities. More than 2.5 million men lived and/or worked in CCC camps.</a:t>
            </a:r>
          </a:p>
        </p:txBody>
      </p:sp>
      <p:sp>
        <p:nvSpPr>
          <p:cNvPr id="4" name="Rectangle 3"/>
          <p:cNvSpPr/>
          <p:nvPr/>
        </p:nvSpPr>
        <p:spPr>
          <a:xfrm>
            <a:off x="6494318" y="1828800"/>
            <a:ext cx="2604653" cy="646331"/>
          </a:xfrm>
          <a:prstGeom prst="rect">
            <a:avLst/>
          </a:prstGeom>
        </p:spPr>
        <p:txBody>
          <a:bodyPr wrap="square">
            <a:spAutoFit/>
          </a:bodyPr>
          <a:lstStyle/>
          <a:p>
            <a:pPr algn="ctr"/>
            <a:r>
              <a:rPr lang="en-US" b="1" i="1" u="sng" dirty="0"/>
              <a:t>Works Progress Administration (WPA</a:t>
            </a:r>
            <a:r>
              <a:rPr lang="en-US" b="1" i="1" u="sng" dirty="0" smtClean="0"/>
              <a:t>) </a:t>
            </a:r>
            <a:endParaRPr lang="en-US" b="1" i="1" u="sng" dirty="0"/>
          </a:p>
        </p:txBody>
      </p:sp>
      <p:sp>
        <p:nvSpPr>
          <p:cNvPr id="6" name="Rectangle 5"/>
          <p:cNvSpPr/>
          <p:nvPr/>
        </p:nvSpPr>
        <p:spPr>
          <a:xfrm>
            <a:off x="0" y="1320969"/>
            <a:ext cx="6477000" cy="1754326"/>
          </a:xfrm>
          <a:prstGeom prst="rect">
            <a:avLst/>
          </a:prstGeom>
        </p:spPr>
        <p:txBody>
          <a:bodyPr wrap="square">
            <a:spAutoFit/>
          </a:bodyPr>
          <a:lstStyle/>
          <a:p>
            <a:r>
              <a:rPr lang="en-US" dirty="0"/>
              <a:t>The WPA started in May 1935 and was headed by Harold Hopkins. It employed people for 30 hours a week (so it could hire all the unemployed). The Federal Arts Project had unemployed artists painting murals in public buildings; actors, musicians, and dancers performing in poor neighborhood; and writers compiling guide books and local histories.</a:t>
            </a:r>
          </a:p>
        </p:txBody>
      </p:sp>
      <p:sp>
        <p:nvSpPr>
          <p:cNvPr id="7" name="Rectangle 6"/>
          <p:cNvSpPr/>
          <p:nvPr/>
        </p:nvSpPr>
        <p:spPr>
          <a:xfrm>
            <a:off x="6515100" y="3213794"/>
            <a:ext cx="2618014" cy="646331"/>
          </a:xfrm>
          <a:prstGeom prst="rect">
            <a:avLst/>
          </a:prstGeom>
        </p:spPr>
        <p:txBody>
          <a:bodyPr wrap="square">
            <a:spAutoFit/>
          </a:bodyPr>
          <a:lstStyle/>
          <a:p>
            <a:pPr algn="ctr"/>
            <a:r>
              <a:rPr lang="en-US" b="1" i="1" u="sng" dirty="0"/>
              <a:t>Tennessee Valley Authority (TVA</a:t>
            </a:r>
            <a:r>
              <a:rPr lang="en-US" b="1" i="1" u="sng" dirty="0" smtClean="0"/>
              <a:t>) </a:t>
            </a:r>
            <a:endParaRPr lang="en-US" b="1" i="1" u="sng" dirty="0"/>
          </a:p>
        </p:txBody>
      </p:sp>
      <p:sp>
        <p:nvSpPr>
          <p:cNvPr id="8" name="Rectangle 7"/>
          <p:cNvSpPr/>
          <p:nvPr/>
        </p:nvSpPr>
        <p:spPr>
          <a:xfrm>
            <a:off x="10886" y="3075295"/>
            <a:ext cx="6466114" cy="923330"/>
          </a:xfrm>
          <a:prstGeom prst="rect">
            <a:avLst/>
          </a:prstGeom>
        </p:spPr>
        <p:txBody>
          <a:bodyPr wrap="square">
            <a:spAutoFit/>
          </a:bodyPr>
          <a:lstStyle/>
          <a:p>
            <a:r>
              <a:rPr lang="en-US" dirty="0"/>
              <a:t>A public corporation headed by a 3-member board. The TVA built 20 dams, conducted demonstration projects for farmers, and engaged in reforestation to rehabilitate the area.</a:t>
            </a:r>
          </a:p>
        </p:txBody>
      </p:sp>
      <p:sp>
        <p:nvSpPr>
          <p:cNvPr id="9" name="Rectangle 8"/>
          <p:cNvSpPr/>
          <p:nvPr/>
        </p:nvSpPr>
        <p:spPr>
          <a:xfrm>
            <a:off x="6553200" y="4572000"/>
            <a:ext cx="2590800" cy="646331"/>
          </a:xfrm>
          <a:prstGeom prst="rect">
            <a:avLst/>
          </a:prstGeom>
        </p:spPr>
        <p:txBody>
          <a:bodyPr wrap="square">
            <a:spAutoFit/>
          </a:bodyPr>
          <a:lstStyle/>
          <a:p>
            <a:pPr algn="ctr"/>
            <a:r>
              <a:rPr lang="en-US" b="1" i="1" u="sng" dirty="0"/>
              <a:t>Recognition of the U.S.S.R.</a:t>
            </a:r>
          </a:p>
        </p:txBody>
      </p:sp>
      <p:sp>
        <p:nvSpPr>
          <p:cNvPr id="11" name="Rectangle 10"/>
          <p:cNvSpPr/>
          <p:nvPr/>
        </p:nvSpPr>
        <p:spPr>
          <a:xfrm>
            <a:off x="6559104" y="5943600"/>
            <a:ext cx="2584896" cy="369332"/>
          </a:xfrm>
          <a:prstGeom prst="rect">
            <a:avLst/>
          </a:prstGeom>
        </p:spPr>
        <p:txBody>
          <a:bodyPr wrap="square">
            <a:spAutoFit/>
          </a:bodyPr>
          <a:lstStyle/>
          <a:p>
            <a:pPr algn="ctr"/>
            <a:r>
              <a:rPr lang="en-US" b="1" i="1" u="sng" dirty="0"/>
              <a:t>Wagner Act</a:t>
            </a:r>
          </a:p>
        </p:txBody>
      </p:sp>
      <p:sp>
        <p:nvSpPr>
          <p:cNvPr id="16" name="Rectangle 15"/>
          <p:cNvSpPr/>
          <p:nvPr/>
        </p:nvSpPr>
        <p:spPr>
          <a:xfrm>
            <a:off x="-8744" y="4295000"/>
            <a:ext cx="6503061" cy="923330"/>
          </a:xfrm>
          <a:prstGeom prst="rect">
            <a:avLst/>
          </a:prstGeom>
        </p:spPr>
        <p:txBody>
          <a:bodyPr wrap="square">
            <a:spAutoFit/>
          </a:bodyPr>
          <a:lstStyle/>
          <a:p>
            <a:r>
              <a:rPr lang="en-US" dirty="0"/>
              <a:t>November 1933 - In an effort to open trade with Russia, mutual recognition was negotiated. The financial results were disappointing.</a:t>
            </a:r>
          </a:p>
        </p:txBody>
      </p:sp>
      <p:sp>
        <p:nvSpPr>
          <p:cNvPr id="17" name="Rectangle 16"/>
          <p:cNvSpPr/>
          <p:nvPr/>
        </p:nvSpPr>
        <p:spPr>
          <a:xfrm>
            <a:off x="10886" y="5712767"/>
            <a:ext cx="6542314" cy="923330"/>
          </a:xfrm>
          <a:prstGeom prst="rect">
            <a:avLst/>
          </a:prstGeom>
        </p:spPr>
        <p:txBody>
          <a:bodyPr wrap="square">
            <a:spAutoFit/>
          </a:bodyPr>
          <a:lstStyle/>
          <a:p>
            <a:r>
              <a:rPr lang="en-US" dirty="0"/>
              <a:t>May 1935 - Replaced Section 7A of the NIRA. It reaffirmed labor's right to unionize, prohibited unfair labor practices, and created the National Labor Relations Board.</a:t>
            </a:r>
          </a:p>
        </p:txBody>
      </p:sp>
    </p:spTree>
    <p:extLst>
      <p:ext uri="{BB962C8B-B14F-4D97-AF65-F5344CB8AC3E}">
        <p14:creationId xmlns:p14="http://schemas.microsoft.com/office/powerpoint/2010/main" val="1414674456"/>
      </p:ext>
    </p:extLst>
  </p:cSld>
  <p:clrMapOvr>
    <a:masterClrMapping/>
  </p:clrMapOvr>
  <p:timing>
    <p:tnLst>
      <p:par>
        <p:cTn id="1" dur="indefinite" restart="never" nodeType="tmRoot"/>
      </p:par>
    </p:tnLst>
  </p:timing>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5029" y="1733544"/>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761566"/>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3657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44958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5715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01245" y="228600"/>
            <a:ext cx="2642755" cy="646331"/>
          </a:xfrm>
          <a:prstGeom prst="rect">
            <a:avLst/>
          </a:prstGeom>
        </p:spPr>
        <p:txBody>
          <a:bodyPr wrap="square">
            <a:spAutoFit/>
          </a:bodyPr>
          <a:lstStyle/>
          <a:p>
            <a:pPr algn="ctr"/>
            <a:r>
              <a:rPr lang="en-US" b="1" i="1" u="sng" dirty="0"/>
              <a:t>Congress of Industrial Organizations (CIO)</a:t>
            </a:r>
          </a:p>
        </p:txBody>
      </p:sp>
      <p:sp>
        <p:nvSpPr>
          <p:cNvPr id="3" name="Rectangle 2"/>
          <p:cNvSpPr/>
          <p:nvPr/>
        </p:nvSpPr>
        <p:spPr>
          <a:xfrm>
            <a:off x="0" y="0"/>
            <a:ext cx="6515100" cy="1754326"/>
          </a:xfrm>
          <a:prstGeom prst="rect">
            <a:avLst/>
          </a:prstGeom>
        </p:spPr>
        <p:txBody>
          <a:bodyPr wrap="square">
            <a:spAutoFit/>
          </a:bodyPr>
          <a:lstStyle/>
          <a:p>
            <a:r>
              <a:rPr lang="en-US" dirty="0"/>
              <a:t>Originally formed by leaders within the AFL who wanted to expand its principles to include workers in mass </a:t>
            </a:r>
            <a:r>
              <a:rPr lang="en-US" dirty="0" smtClean="0"/>
              <a:t>production </a:t>
            </a:r>
            <a:r>
              <a:rPr lang="en-US" dirty="0"/>
              <a:t>industries. In 1935, they created </a:t>
            </a:r>
            <a:r>
              <a:rPr lang="en-US" dirty="0" smtClean="0"/>
              <a:t>coalition </a:t>
            </a:r>
            <a:r>
              <a:rPr lang="en-US" dirty="0"/>
              <a:t>of the 8 unions comprising the AFL and the United Mine Workers of America, led by John L. Lewis. After a split within the organization in 1938, the CIO was established as a separate entity.</a:t>
            </a:r>
          </a:p>
        </p:txBody>
      </p:sp>
      <p:sp>
        <p:nvSpPr>
          <p:cNvPr id="6" name="Rectangle 5"/>
          <p:cNvSpPr/>
          <p:nvPr/>
        </p:nvSpPr>
        <p:spPr>
          <a:xfrm>
            <a:off x="6501244" y="1981200"/>
            <a:ext cx="2642755" cy="369332"/>
          </a:xfrm>
          <a:prstGeom prst="rect">
            <a:avLst/>
          </a:prstGeom>
        </p:spPr>
        <p:txBody>
          <a:bodyPr wrap="square">
            <a:spAutoFit/>
          </a:bodyPr>
          <a:lstStyle/>
          <a:p>
            <a:pPr algn="ctr"/>
            <a:r>
              <a:rPr lang="en-US" b="1" i="1" u="sng" dirty="0"/>
              <a:t>The Grapes of Wrath</a:t>
            </a:r>
            <a:endParaRPr lang="en-US" b="1" u="sng" dirty="0"/>
          </a:p>
        </p:txBody>
      </p:sp>
      <p:sp>
        <p:nvSpPr>
          <p:cNvPr id="7" name="Rectangle 6"/>
          <p:cNvSpPr/>
          <p:nvPr/>
        </p:nvSpPr>
        <p:spPr>
          <a:xfrm>
            <a:off x="-45030" y="1754326"/>
            <a:ext cx="6522029" cy="923330"/>
          </a:xfrm>
          <a:prstGeom prst="rect">
            <a:avLst/>
          </a:prstGeom>
        </p:spPr>
        <p:txBody>
          <a:bodyPr wrap="square">
            <a:spAutoFit/>
          </a:bodyPr>
          <a:lstStyle/>
          <a:p>
            <a:r>
              <a:rPr lang="en-US" dirty="0"/>
              <a:t>1939 - </a:t>
            </a:r>
            <a:r>
              <a:rPr lang="en-US" dirty="0" smtClean="0"/>
              <a:t> his book </a:t>
            </a:r>
            <a:r>
              <a:rPr lang="en-US" i="1" dirty="0" smtClean="0"/>
              <a:t>The </a:t>
            </a:r>
            <a:r>
              <a:rPr lang="en-US" i="1" dirty="0"/>
              <a:t>Grapes of Wrath</a:t>
            </a:r>
            <a:r>
              <a:rPr lang="en-US" dirty="0"/>
              <a:t> was about "Okies" from Oklahoma migrating from the Dust Bowl to California in the midst of the Depression.</a:t>
            </a:r>
          </a:p>
        </p:txBody>
      </p:sp>
      <p:sp>
        <p:nvSpPr>
          <p:cNvPr id="8" name="Rectangle 7"/>
          <p:cNvSpPr/>
          <p:nvPr/>
        </p:nvSpPr>
        <p:spPr>
          <a:xfrm>
            <a:off x="0" y="2895600"/>
            <a:ext cx="6515100" cy="369332"/>
          </a:xfrm>
          <a:prstGeom prst="rect">
            <a:avLst/>
          </a:prstGeom>
        </p:spPr>
        <p:txBody>
          <a:bodyPr wrap="square">
            <a:spAutoFit/>
          </a:bodyPr>
          <a:lstStyle/>
          <a:p>
            <a:r>
              <a:rPr lang="en-US" dirty="0"/>
              <a:t>The nation's first woman cabinet </a:t>
            </a:r>
            <a:r>
              <a:rPr lang="en-US" dirty="0" smtClean="0"/>
              <a:t>member</a:t>
            </a:r>
            <a:r>
              <a:rPr lang="en-US" dirty="0"/>
              <a:t> </a:t>
            </a:r>
            <a:r>
              <a:rPr lang="en-US" dirty="0" smtClean="0"/>
              <a:t>(</a:t>
            </a:r>
            <a:r>
              <a:rPr lang="en-US" dirty="0"/>
              <a:t>Secretary of </a:t>
            </a:r>
            <a:r>
              <a:rPr lang="en-US" dirty="0" smtClean="0"/>
              <a:t>Labor).</a:t>
            </a:r>
            <a:endParaRPr lang="en-US" dirty="0"/>
          </a:p>
        </p:txBody>
      </p:sp>
      <p:sp>
        <p:nvSpPr>
          <p:cNvPr id="9" name="Rectangle 8"/>
          <p:cNvSpPr/>
          <p:nvPr/>
        </p:nvSpPr>
        <p:spPr>
          <a:xfrm>
            <a:off x="6501244" y="3057481"/>
            <a:ext cx="2597727" cy="369332"/>
          </a:xfrm>
          <a:prstGeom prst="rect">
            <a:avLst/>
          </a:prstGeom>
        </p:spPr>
        <p:txBody>
          <a:bodyPr wrap="square">
            <a:spAutoFit/>
          </a:bodyPr>
          <a:lstStyle/>
          <a:p>
            <a:pPr algn="ctr"/>
            <a:r>
              <a:rPr lang="en-US" b="1" i="1" u="sng" dirty="0"/>
              <a:t>Frances Perkins</a:t>
            </a:r>
          </a:p>
        </p:txBody>
      </p:sp>
      <p:sp>
        <p:nvSpPr>
          <p:cNvPr id="11" name="Rectangle 10"/>
          <p:cNvSpPr/>
          <p:nvPr/>
        </p:nvSpPr>
        <p:spPr>
          <a:xfrm>
            <a:off x="-6927" y="3886200"/>
            <a:ext cx="4359078" cy="369332"/>
          </a:xfrm>
          <a:prstGeom prst="rect">
            <a:avLst/>
          </a:prstGeom>
        </p:spPr>
        <p:txBody>
          <a:bodyPr wrap="none">
            <a:spAutoFit/>
          </a:bodyPr>
          <a:lstStyle/>
          <a:p>
            <a:r>
              <a:rPr lang="en-US" dirty="0"/>
              <a:t>A strong first lady who supported civil rights.</a:t>
            </a:r>
          </a:p>
        </p:txBody>
      </p:sp>
      <p:sp>
        <p:nvSpPr>
          <p:cNvPr id="16" name="Rectangle 15"/>
          <p:cNvSpPr/>
          <p:nvPr/>
        </p:nvSpPr>
        <p:spPr>
          <a:xfrm>
            <a:off x="6553200" y="3886383"/>
            <a:ext cx="2590799" cy="369332"/>
          </a:xfrm>
          <a:prstGeom prst="rect">
            <a:avLst/>
          </a:prstGeom>
        </p:spPr>
        <p:txBody>
          <a:bodyPr wrap="square">
            <a:spAutoFit/>
          </a:bodyPr>
          <a:lstStyle/>
          <a:p>
            <a:pPr algn="ctr"/>
            <a:r>
              <a:rPr lang="en-US" b="1" i="1" u="sng" dirty="0" err="1"/>
              <a:t>Elanor</a:t>
            </a:r>
            <a:r>
              <a:rPr lang="en-US" b="1" i="1" u="sng" dirty="0"/>
              <a:t> Roosevelt</a:t>
            </a:r>
          </a:p>
        </p:txBody>
      </p:sp>
      <p:sp>
        <p:nvSpPr>
          <p:cNvPr id="17" name="Rectangle 16"/>
          <p:cNvSpPr/>
          <p:nvPr/>
        </p:nvSpPr>
        <p:spPr>
          <a:xfrm>
            <a:off x="6553200" y="4953000"/>
            <a:ext cx="2545771" cy="369332"/>
          </a:xfrm>
          <a:prstGeom prst="rect">
            <a:avLst/>
          </a:prstGeom>
        </p:spPr>
        <p:txBody>
          <a:bodyPr wrap="square">
            <a:spAutoFit/>
          </a:bodyPr>
          <a:lstStyle/>
          <a:p>
            <a:pPr algn="ctr"/>
            <a:r>
              <a:rPr lang="en-US" b="1" i="1" u="sng" dirty="0"/>
              <a:t>Keynesian Economics</a:t>
            </a:r>
          </a:p>
        </p:txBody>
      </p:sp>
      <p:sp>
        <p:nvSpPr>
          <p:cNvPr id="18" name="Rectangle 17"/>
          <p:cNvSpPr/>
          <p:nvPr/>
        </p:nvSpPr>
        <p:spPr>
          <a:xfrm>
            <a:off x="90054" y="4537501"/>
            <a:ext cx="6463146" cy="1200329"/>
          </a:xfrm>
          <a:prstGeom prst="rect">
            <a:avLst/>
          </a:prstGeom>
        </p:spPr>
        <p:txBody>
          <a:bodyPr wrap="square">
            <a:spAutoFit/>
          </a:bodyPr>
          <a:lstStyle/>
          <a:p>
            <a:r>
              <a:rPr lang="en-US" dirty="0"/>
              <a:t>The British economist John Maynard Keynes believed that the government could pull the economy out of a depression by increasing government spending, thus creating jobs and increasing consumer buying power.</a:t>
            </a:r>
          </a:p>
        </p:txBody>
      </p:sp>
      <p:sp>
        <p:nvSpPr>
          <p:cNvPr id="19" name="Rectangle 18"/>
          <p:cNvSpPr/>
          <p:nvPr/>
        </p:nvSpPr>
        <p:spPr>
          <a:xfrm>
            <a:off x="6553199" y="6019800"/>
            <a:ext cx="2545771" cy="369332"/>
          </a:xfrm>
          <a:prstGeom prst="rect">
            <a:avLst/>
          </a:prstGeom>
        </p:spPr>
        <p:txBody>
          <a:bodyPr wrap="square">
            <a:spAutoFit/>
          </a:bodyPr>
          <a:lstStyle/>
          <a:p>
            <a:pPr algn="ctr"/>
            <a:r>
              <a:rPr lang="en-US" b="1" i="1" u="sng" dirty="0"/>
              <a:t>Huey Long</a:t>
            </a:r>
          </a:p>
        </p:txBody>
      </p:sp>
      <p:sp>
        <p:nvSpPr>
          <p:cNvPr id="20" name="Rectangle 19"/>
          <p:cNvSpPr/>
          <p:nvPr/>
        </p:nvSpPr>
        <p:spPr>
          <a:xfrm>
            <a:off x="-6928" y="5740431"/>
            <a:ext cx="6560127" cy="1200329"/>
          </a:xfrm>
          <a:prstGeom prst="rect">
            <a:avLst/>
          </a:prstGeom>
        </p:spPr>
        <p:txBody>
          <a:bodyPr wrap="square">
            <a:spAutoFit/>
          </a:bodyPr>
          <a:lstStyle/>
          <a:p>
            <a:r>
              <a:rPr lang="en-US" dirty="0"/>
              <a:t>He called for the confiscation of all fortunes over $5 million and a 100% tax on annual incomes over $1 million. He was assassinated in 1935 and his successor Gerald K. Smith lacked the ability to be a strong head of the society.</a:t>
            </a:r>
          </a:p>
        </p:txBody>
      </p:sp>
    </p:spTree>
    <p:extLst>
      <p:ext uri="{BB962C8B-B14F-4D97-AF65-F5344CB8AC3E}">
        <p14:creationId xmlns:p14="http://schemas.microsoft.com/office/powerpoint/2010/main" val="1414674456"/>
      </p:ext>
    </p:extLst>
  </p:cSld>
  <p:clrMapOvr>
    <a:masterClrMapping/>
  </p:clrMapOvr>
  <p:timing>
    <p:tnLst>
      <p:par>
        <p:cTn id="1" dur="indefinite" restart="never" nodeType="tmRoot"/>
      </p:par>
    </p:tnLst>
  </p:timing>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25045"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179547"/>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926" y="239578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5029" y="3890666"/>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029" y="48768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5943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01245" y="457200"/>
            <a:ext cx="2597726" cy="369332"/>
          </a:xfrm>
          <a:prstGeom prst="rect">
            <a:avLst/>
          </a:prstGeom>
        </p:spPr>
        <p:txBody>
          <a:bodyPr wrap="square">
            <a:spAutoFit/>
          </a:bodyPr>
          <a:lstStyle/>
          <a:p>
            <a:pPr algn="ctr"/>
            <a:r>
              <a:rPr lang="en-US" b="1" i="1" u="sng" dirty="0" smtClean="0"/>
              <a:t>Father </a:t>
            </a:r>
            <a:r>
              <a:rPr lang="en-US" b="1" i="1" u="sng" dirty="0"/>
              <a:t>Charles Coughlin</a:t>
            </a:r>
          </a:p>
        </p:txBody>
      </p:sp>
      <p:sp>
        <p:nvSpPr>
          <p:cNvPr id="3" name="Rectangle 2"/>
          <p:cNvSpPr/>
          <p:nvPr/>
        </p:nvSpPr>
        <p:spPr>
          <a:xfrm>
            <a:off x="6926" y="0"/>
            <a:ext cx="6470073" cy="1200329"/>
          </a:xfrm>
          <a:prstGeom prst="rect">
            <a:avLst/>
          </a:prstGeom>
        </p:spPr>
        <p:txBody>
          <a:bodyPr wrap="square">
            <a:spAutoFit/>
          </a:bodyPr>
          <a:lstStyle/>
          <a:p>
            <a:r>
              <a:rPr lang="en-US" dirty="0"/>
              <a:t>Headed the National Union for Social Justice. Began as a religious radio broadcaster, but turned to politics and finance and attracted an </a:t>
            </a:r>
            <a:r>
              <a:rPr lang="en-US" dirty="0" smtClean="0"/>
              <a:t>audience </a:t>
            </a:r>
            <a:r>
              <a:rPr lang="en-US" dirty="0"/>
              <a:t>of millions from many faiths. Promoted inflationary currency, anti-</a:t>
            </a:r>
            <a:r>
              <a:rPr lang="en-US" dirty="0" err="1"/>
              <a:t>sematism</a:t>
            </a:r>
            <a:r>
              <a:rPr lang="en-US" dirty="0"/>
              <a:t>.</a:t>
            </a:r>
          </a:p>
        </p:txBody>
      </p:sp>
      <p:sp>
        <p:nvSpPr>
          <p:cNvPr id="4" name="Rectangle 3"/>
          <p:cNvSpPr/>
          <p:nvPr/>
        </p:nvSpPr>
        <p:spPr>
          <a:xfrm>
            <a:off x="6553200" y="1353234"/>
            <a:ext cx="2646220" cy="646331"/>
          </a:xfrm>
          <a:prstGeom prst="rect">
            <a:avLst/>
          </a:prstGeom>
        </p:spPr>
        <p:txBody>
          <a:bodyPr wrap="square">
            <a:spAutoFit/>
          </a:bodyPr>
          <a:lstStyle/>
          <a:p>
            <a:pPr algn="ctr"/>
            <a:r>
              <a:rPr lang="en-US" b="1" i="1" u="sng" dirty="0"/>
              <a:t>Dr. Francis Townsend</a:t>
            </a:r>
            <a:br>
              <a:rPr lang="en-US" b="1" i="1" u="sng" dirty="0"/>
            </a:br>
            <a:endParaRPr lang="en-US" b="1" i="1" u="sng" dirty="0"/>
          </a:p>
        </p:txBody>
      </p:sp>
      <p:sp>
        <p:nvSpPr>
          <p:cNvPr id="6" name="Rectangle 5"/>
          <p:cNvSpPr/>
          <p:nvPr/>
        </p:nvSpPr>
        <p:spPr>
          <a:xfrm>
            <a:off x="6925" y="1200329"/>
            <a:ext cx="6470073" cy="1200329"/>
          </a:xfrm>
          <a:prstGeom prst="rect">
            <a:avLst/>
          </a:prstGeom>
        </p:spPr>
        <p:txBody>
          <a:bodyPr wrap="square">
            <a:spAutoFit/>
          </a:bodyPr>
          <a:lstStyle/>
          <a:p>
            <a:r>
              <a:rPr lang="en-US" dirty="0"/>
              <a:t>Advanced the Old Age Revolving Pension Plan, which proposed that every retired person over 60 receive a pension of $200 a month (about twice the average week's salary). It required that the money be spent within the month.</a:t>
            </a:r>
          </a:p>
        </p:txBody>
      </p:sp>
      <p:sp>
        <p:nvSpPr>
          <p:cNvPr id="7" name="Rectangle 6"/>
          <p:cNvSpPr/>
          <p:nvPr/>
        </p:nvSpPr>
        <p:spPr>
          <a:xfrm>
            <a:off x="6515100" y="2782670"/>
            <a:ext cx="2698175" cy="369332"/>
          </a:xfrm>
          <a:prstGeom prst="rect">
            <a:avLst/>
          </a:prstGeom>
        </p:spPr>
        <p:txBody>
          <a:bodyPr wrap="square">
            <a:spAutoFit/>
          </a:bodyPr>
          <a:lstStyle/>
          <a:p>
            <a:pPr algn="ctr"/>
            <a:r>
              <a:rPr lang="en-US" b="1" i="1" u="sng" dirty="0"/>
              <a:t>Second New Deal</a:t>
            </a:r>
          </a:p>
        </p:txBody>
      </p:sp>
      <p:sp>
        <p:nvSpPr>
          <p:cNvPr id="8" name="Rectangle 7"/>
          <p:cNvSpPr/>
          <p:nvPr/>
        </p:nvSpPr>
        <p:spPr>
          <a:xfrm>
            <a:off x="0" y="2413338"/>
            <a:ext cx="6501245" cy="1477328"/>
          </a:xfrm>
          <a:prstGeom prst="rect">
            <a:avLst/>
          </a:prstGeom>
        </p:spPr>
        <p:txBody>
          <a:bodyPr wrap="square">
            <a:spAutoFit/>
          </a:bodyPr>
          <a:lstStyle/>
          <a:p>
            <a:r>
              <a:rPr lang="en-US" dirty="0"/>
              <a:t>Some thought the first New Deal (legislation passed in 1933) did too much and created a big deficit, while others, mostly the elderly, thought it did not do enough. Most of the 1933 legislation was ineffective in stopping the Depression, which led F. D. R. to propose a second series of initiatives in 1935</a:t>
            </a:r>
          </a:p>
        </p:txBody>
      </p:sp>
      <p:sp>
        <p:nvSpPr>
          <p:cNvPr id="9" name="Rectangle 8"/>
          <p:cNvSpPr/>
          <p:nvPr/>
        </p:nvSpPr>
        <p:spPr>
          <a:xfrm>
            <a:off x="6553200" y="4038600"/>
            <a:ext cx="2590800" cy="646331"/>
          </a:xfrm>
          <a:prstGeom prst="rect">
            <a:avLst/>
          </a:prstGeom>
        </p:spPr>
        <p:txBody>
          <a:bodyPr wrap="square">
            <a:spAutoFit/>
          </a:bodyPr>
          <a:lstStyle/>
          <a:p>
            <a:pPr algn="ctr"/>
            <a:r>
              <a:rPr lang="en-US" b="1" i="1" u="sng" dirty="0"/>
              <a:t>Social Security Act</a:t>
            </a:r>
            <a:br>
              <a:rPr lang="en-US" b="1" i="1" u="sng" dirty="0"/>
            </a:br>
            <a:endParaRPr lang="en-US" b="1" i="1" u="sng" dirty="0"/>
          </a:p>
        </p:txBody>
      </p:sp>
      <p:sp>
        <p:nvSpPr>
          <p:cNvPr id="11" name="Rectangle 10"/>
          <p:cNvSpPr/>
          <p:nvPr/>
        </p:nvSpPr>
        <p:spPr>
          <a:xfrm>
            <a:off x="-1" y="3902427"/>
            <a:ext cx="6463145" cy="923330"/>
          </a:xfrm>
          <a:prstGeom prst="rect">
            <a:avLst/>
          </a:prstGeom>
        </p:spPr>
        <p:txBody>
          <a:bodyPr wrap="square">
            <a:spAutoFit/>
          </a:bodyPr>
          <a:lstStyle/>
          <a:p>
            <a:r>
              <a:rPr lang="en-US" dirty="0"/>
              <a:t>One of the most important features of the Second New Deal established a retirement for persons over 65 funded by a tax on wages paid equally by employee and employer.</a:t>
            </a:r>
          </a:p>
        </p:txBody>
      </p:sp>
      <p:sp>
        <p:nvSpPr>
          <p:cNvPr id="16" name="Rectangle 15"/>
          <p:cNvSpPr/>
          <p:nvPr/>
        </p:nvSpPr>
        <p:spPr>
          <a:xfrm>
            <a:off x="6456218" y="5181600"/>
            <a:ext cx="2694708" cy="646331"/>
          </a:xfrm>
          <a:prstGeom prst="rect">
            <a:avLst/>
          </a:prstGeom>
        </p:spPr>
        <p:txBody>
          <a:bodyPr wrap="square">
            <a:spAutoFit/>
          </a:bodyPr>
          <a:lstStyle/>
          <a:p>
            <a:pPr algn="ctr"/>
            <a:r>
              <a:rPr lang="en-US" b="1" i="1" u="sng" dirty="0"/>
              <a:t>Chief Justice Charles Evans Hughes</a:t>
            </a:r>
          </a:p>
        </p:txBody>
      </p:sp>
      <p:sp>
        <p:nvSpPr>
          <p:cNvPr id="17" name="Rectangle 16"/>
          <p:cNvSpPr/>
          <p:nvPr/>
        </p:nvSpPr>
        <p:spPr>
          <a:xfrm>
            <a:off x="6926" y="4814503"/>
            <a:ext cx="6546274" cy="1200329"/>
          </a:xfrm>
          <a:prstGeom prst="rect">
            <a:avLst/>
          </a:prstGeom>
        </p:spPr>
        <p:txBody>
          <a:bodyPr wrap="square">
            <a:spAutoFit/>
          </a:bodyPr>
          <a:lstStyle/>
          <a:p>
            <a:r>
              <a:rPr lang="en-US" dirty="0"/>
              <a:t>Began to vote with the more liberal members in the liberal-dominated Supreme Court. In June a conservative justice retired and Roosevelt had an opportunity to make an appointment, shifting the Court's stance to support of New Deal legislation.</a:t>
            </a:r>
          </a:p>
        </p:txBody>
      </p:sp>
      <p:sp>
        <p:nvSpPr>
          <p:cNvPr id="18" name="Rectangle 17"/>
          <p:cNvSpPr/>
          <p:nvPr/>
        </p:nvSpPr>
        <p:spPr>
          <a:xfrm>
            <a:off x="6519272" y="6172200"/>
            <a:ext cx="2631654" cy="369332"/>
          </a:xfrm>
          <a:prstGeom prst="rect">
            <a:avLst/>
          </a:prstGeom>
        </p:spPr>
        <p:txBody>
          <a:bodyPr wrap="square">
            <a:spAutoFit/>
          </a:bodyPr>
          <a:lstStyle/>
          <a:p>
            <a:pPr algn="ctr"/>
            <a:r>
              <a:rPr lang="en-US" b="1" i="1" u="sng" dirty="0"/>
              <a:t>Revenue Act</a:t>
            </a:r>
          </a:p>
        </p:txBody>
      </p:sp>
      <p:sp>
        <p:nvSpPr>
          <p:cNvPr id="19" name="Rectangle 18"/>
          <p:cNvSpPr/>
          <p:nvPr/>
        </p:nvSpPr>
        <p:spPr>
          <a:xfrm>
            <a:off x="0" y="5973771"/>
            <a:ext cx="6553200" cy="646331"/>
          </a:xfrm>
          <a:prstGeom prst="rect">
            <a:avLst/>
          </a:prstGeom>
        </p:spPr>
        <p:txBody>
          <a:bodyPr wrap="square">
            <a:spAutoFit/>
          </a:bodyPr>
          <a:lstStyle/>
          <a:p>
            <a:r>
              <a:rPr lang="en-US" dirty="0"/>
              <a:t>1935 - Increased income taxes on higher incomes and also increased inheritance, large </a:t>
            </a:r>
            <a:r>
              <a:rPr lang="en-US" dirty="0" smtClean="0"/>
              <a:t>gift, </a:t>
            </a:r>
            <a:r>
              <a:rPr lang="en-US" dirty="0"/>
              <a:t>and capital gains taxes.</a:t>
            </a:r>
          </a:p>
        </p:txBody>
      </p:sp>
    </p:spTree>
    <p:extLst>
      <p:ext uri="{BB962C8B-B14F-4D97-AF65-F5344CB8AC3E}">
        <p14:creationId xmlns:p14="http://schemas.microsoft.com/office/powerpoint/2010/main" val="1414674456"/>
      </p:ext>
    </p:extLst>
  </p:cSld>
  <p:clrMapOvr>
    <a:masterClrMapping/>
  </p:clrMapOvr>
  <p:timing>
    <p:tnLst>
      <p:par>
        <p:cTn id="1" dur="indefinite" restart="never" nodeType="tmRoot"/>
      </p:par>
    </p:tn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 Untied States History Flash Cards</a:t>
            </a:r>
            <a:endParaRPr lang="en-US" dirty="0"/>
          </a:p>
        </p:txBody>
      </p:sp>
      <p:sp>
        <p:nvSpPr>
          <p:cNvPr id="3" name="Subtitle 2"/>
          <p:cNvSpPr>
            <a:spLocks noGrp="1"/>
          </p:cNvSpPr>
          <p:nvPr>
            <p:ph type="subTitle" idx="1"/>
          </p:nvPr>
        </p:nvSpPr>
        <p:spPr>
          <a:xfrm>
            <a:off x="1371600" y="3886200"/>
            <a:ext cx="6400800" cy="2286000"/>
          </a:xfrm>
        </p:spPr>
        <p:txBody>
          <a:bodyPr>
            <a:normAutofit/>
          </a:bodyPr>
          <a:lstStyle/>
          <a:p>
            <a:r>
              <a:rPr lang="en-US" dirty="0" smtClean="0"/>
              <a:t>Set XIII</a:t>
            </a:r>
          </a:p>
          <a:p>
            <a:r>
              <a:rPr lang="en-US" dirty="0" smtClean="0"/>
              <a:t>Events leading to WWII and WWII abroad and at home</a:t>
            </a:r>
          </a:p>
          <a:p>
            <a:r>
              <a:rPr lang="en-US" dirty="0" smtClean="0"/>
              <a:t>(1930- 1945)</a:t>
            </a:r>
          </a:p>
          <a:p>
            <a:endParaRPr lang="en-US" dirty="0"/>
          </a:p>
        </p:txBody>
      </p:sp>
    </p:spTree>
    <p:extLst>
      <p:ext uri="{BB962C8B-B14F-4D97-AF65-F5344CB8AC3E}">
        <p14:creationId xmlns:p14="http://schemas.microsoft.com/office/powerpoint/2010/main" val="16348821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5908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6" y="34290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5181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76999" y="457200"/>
            <a:ext cx="2653145" cy="369332"/>
          </a:xfrm>
          <a:prstGeom prst="rect">
            <a:avLst/>
          </a:prstGeom>
        </p:spPr>
        <p:txBody>
          <a:bodyPr wrap="square">
            <a:spAutoFit/>
          </a:bodyPr>
          <a:lstStyle/>
          <a:p>
            <a:pPr algn="ctr"/>
            <a:r>
              <a:rPr lang="en-US" b="1" i="1" u="sng" dirty="0" smtClean="0"/>
              <a:t>Pontiac’s </a:t>
            </a:r>
            <a:r>
              <a:rPr lang="en-US" b="1" i="1" u="sng" dirty="0"/>
              <a:t>Rebellion</a:t>
            </a:r>
          </a:p>
        </p:txBody>
      </p:sp>
      <p:sp>
        <p:nvSpPr>
          <p:cNvPr id="3" name="Rectangle 2"/>
          <p:cNvSpPr/>
          <p:nvPr/>
        </p:nvSpPr>
        <p:spPr>
          <a:xfrm>
            <a:off x="0" y="2601"/>
            <a:ext cx="6515100" cy="1200329"/>
          </a:xfrm>
          <a:prstGeom prst="rect">
            <a:avLst/>
          </a:prstGeom>
        </p:spPr>
        <p:txBody>
          <a:bodyPr wrap="square">
            <a:spAutoFit/>
          </a:bodyPr>
          <a:lstStyle/>
          <a:p>
            <a:r>
              <a:rPr lang="en-US" dirty="0"/>
              <a:t>1763 - An Indian uprising after the French and Indian War, led by an </a:t>
            </a:r>
            <a:r>
              <a:rPr lang="en-US" dirty="0" smtClean="0"/>
              <a:t>Ottawa </a:t>
            </a:r>
            <a:r>
              <a:rPr lang="en-US" dirty="0"/>
              <a:t>chief named Pontiac. They opposed British expansion into the western Ohio Valley and began destroying British forts in the area. The attacks ended when Pontiac was killed.</a:t>
            </a:r>
          </a:p>
        </p:txBody>
      </p:sp>
      <p:sp>
        <p:nvSpPr>
          <p:cNvPr id="4" name="Rectangle 3"/>
          <p:cNvSpPr/>
          <p:nvPr/>
        </p:nvSpPr>
        <p:spPr>
          <a:xfrm>
            <a:off x="6515100" y="1676400"/>
            <a:ext cx="2615044" cy="369332"/>
          </a:xfrm>
          <a:prstGeom prst="rect">
            <a:avLst/>
          </a:prstGeom>
        </p:spPr>
        <p:txBody>
          <a:bodyPr wrap="square">
            <a:spAutoFit/>
          </a:bodyPr>
          <a:lstStyle/>
          <a:p>
            <a:pPr algn="ctr"/>
            <a:r>
              <a:rPr lang="en-US" b="1" i="1" u="sng" dirty="0"/>
              <a:t>Proclamation of 1763</a:t>
            </a:r>
          </a:p>
        </p:txBody>
      </p:sp>
      <p:sp>
        <p:nvSpPr>
          <p:cNvPr id="6" name="Rectangle 5"/>
          <p:cNvSpPr/>
          <p:nvPr/>
        </p:nvSpPr>
        <p:spPr>
          <a:xfrm>
            <a:off x="-13856" y="1307068"/>
            <a:ext cx="6567055" cy="1200329"/>
          </a:xfrm>
          <a:prstGeom prst="rect">
            <a:avLst/>
          </a:prstGeom>
        </p:spPr>
        <p:txBody>
          <a:bodyPr wrap="square">
            <a:spAutoFit/>
          </a:bodyPr>
          <a:lstStyle/>
          <a:p>
            <a:r>
              <a:rPr lang="en-US" dirty="0"/>
              <a:t>A proclamation from the British government which forbade British colonists from settling west of the </a:t>
            </a:r>
            <a:r>
              <a:rPr lang="en-US" dirty="0" smtClean="0"/>
              <a:t>Appalachian </a:t>
            </a:r>
            <a:r>
              <a:rPr lang="en-US" dirty="0"/>
              <a:t>Mountains, and which required any settlers already living west of the mountains to move back east.</a:t>
            </a:r>
          </a:p>
        </p:txBody>
      </p:sp>
      <p:sp>
        <p:nvSpPr>
          <p:cNvPr id="7" name="Rectangle 6"/>
          <p:cNvSpPr/>
          <p:nvPr/>
        </p:nvSpPr>
        <p:spPr>
          <a:xfrm>
            <a:off x="6539344" y="2745616"/>
            <a:ext cx="2590800" cy="369332"/>
          </a:xfrm>
          <a:prstGeom prst="rect">
            <a:avLst/>
          </a:prstGeom>
        </p:spPr>
        <p:txBody>
          <a:bodyPr wrap="square">
            <a:spAutoFit/>
          </a:bodyPr>
          <a:lstStyle/>
          <a:p>
            <a:pPr algn="ctr"/>
            <a:r>
              <a:rPr lang="en-US" b="1" i="1" u="sng" dirty="0"/>
              <a:t>Paxton Boys</a:t>
            </a:r>
          </a:p>
        </p:txBody>
      </p:sp>
      <p:sp>
        <p:nvSpPr>
          <p:cNvPr id="8" name="Rectangle 7"/>
          <p:cNvSpPr/>
          <p:nvPr/>
        </p:nvSpPr>
        <p:spPr>
          <a:xfrm>
            <a:off x="-13856" y="2607117"/>
            <a:ext cx="6567055" cy="646331"/>
          </a:xfrm>
          <a:prstGeom prst="rect">
            <a:avLst/>
          </a:prstGeom>
        </p:spPr>
        <p:txBody>
          <a:bodyPr wrap="square">
            <a:spAutoFit/>
          </a:bodyPr>
          <a:lstStyle/>
          <a:p>
            <a:r>
              <a:rPr lang="en-US" dirty="0"/>
              <a:t>A mob of Pennsylvania frontiersmen led by the </a:t>
            </a:r>
            <a:r>
              <a:rPr lang="en-US" dirty="0" err="1"/>
              <a:t>Paxtons</a:t>
            </a:r>
            <a:r>
              <a:rPr lang="en-US" dirty="0"/>
              <a:t> who massacred a group of non-hostile Indians.</a:t>
            </a:r>
          </a:p>
        </p:txBody>
      </p:sp>
      <p:sp>
        <p:nvSpPr>
          <p:cNvPr id="9" name="Rectangle 8"/>
          <p:cNvSpPr/>
          <p:nvPr/>
        </p:nvSpPr>
        <p:spPr>
          <a:xfrm>
            <a:off x="6539344" y="4114800"/>
            <a:ext cx="2590800" cy="369332"/>
          </a:xfrm>
          <a:prstGeom prst="rect">
            <a:avLst/>
          </a:prstGeom>
        </p:spPr>
        <p:txBody>
          <a:bodyPr wrap="square">
            <a:spAutoFit/>
          </a:bodyPr>
          <a:lstStyle/>
          <a:p>
            <a:pPr algn="ctr"/>
            <a:r>
              <a:rPr lang="en-US" b="1" i="1" u="sng" dirty="0" smtClean="0"/>
              <a:t>Sugar </a:t>
            </a:r>
            <a:r>
              <a:rPr lang="en-US" b="1" i="1" u="sng" dirty="0"/>
              <a:t>Act, 1764</a:t>
            </a:r>
          </a:p>
        </p:txBody>
      </p:sp>
      <p:sp>
        <p:nvSpPr>
          <p:cNvPr id="11" name="Rectangle 10"/>
          <p:cNvSpPr/>
          <p:nvPr/>
        </p:nvSpPr>
        <p:spPr>
          <a:xfrm>
            <a:off x="-13856" y="3429000"/>
            <a:ext cx="6528956" cy="1815882"/>
          </a:xfrm>
          <a:prstGeom prst="rect">
            <a:avLst/>
          </a:prstGeom>
        </p:spPr>
        <p:txBody>
          <a:bodyPr wrap="square">
            <a:spAutoFit/>
          </a:bodyPr>
          <a:lstStyle/>
          <a:p>
            <a:r>
              <a:rPr lang="en-US" sz="1600" dirty="0"/>
              <a:t>Part of Prime Minister Grenville's revenue program, the act replaced the Molasses Act of 1733, and actually lowered the tax on sugar and molasses (which the New England colonies imported to make rum as part of the triangular trade) from 6 cents to 3 cents a barrel, but for the first time adopted provisions that would insure that the tax was strictly enforced; created the vice-admiralty courts; and made it illegal for the colonies to buy goods from non-British Caribbean colonies.</a:t>
            </a:r>
          </a:p>
        </p:txBody>
      </p:sp>
      <p:sp>
        <p:nvSpPr>
          <p:cNvPr id="16" name="Rectangle 15"/>
          <p:cNvSpPr/>
          <p:nvPr/>
        </p:nvSpPr>
        <p:spPr>
          <a:xfrm>
            <a:off x="6553199" y="5685104"/>
            <a:ext cx="2604656" cy="369332"/>
          </a:xfrm>
          <a:prstGeom prst="rect">
            <a:avLst/>
          </a:prstGeom>
        </p:spPr>
        <p:txBody>
          <a:bodyPr wrap="square">
            <a:spAutoFit/>
          </a:bodyPr>
          <a:lstStyle/>
          <a:p>
            <a:pPr algn="ctr"/>
            <a:r>
              <a:rPr lang="en-US" b="1" i="1" u="sng" dirty="0"/>
              <a:t>Stamp Act</a:t>
            </a:r>
          </a:p>
        </p:txBody>
      </p:sp>
      <p:sp>
        <p:nvSpPr>
          <p:cNvPr id="17" name="Rectangle 16"/>
          <p:cNvSpPr/>
          <p:nvPr/>
        </p:nvSpPr>
        <p:spPr>
          <a:xfrm>
            <a:off x="-13856" y="5244882"/>
            <a:ext cx="6553200" cy="1569660"/>
          </a:xfrm>
          <a:prstGeom prst="rect">
            <a:avLst/>
          </a:prstGeom>
        </p:spPr>
        <p:txBody>
          <a:bodyPr wrap="square">
            <a:spAutoFit/>
          </a:bodyPr>
          <a:lstStyle/>
          <a:p>
            <a:r>
              <a:rPr lang="en-US" sz="1600" dirty="0"/>
              <a:t>March 22, 1765 - British legislation passed as part of Prime Minister Grenville's revenue measures which required that all legal or official documents used in the colonies, such as wills, deeds and contracts, had to be written on special, stamped British paper. It was so unpopular in the colonies that it caused riots, and most of the stamped paper sent to the colonies from Britain was burned by angry mobs. </a:t>
            </a:r>
          </a:p>
        </p:txBody>
      </p:sp>
    </p:spTree>
    <p:extLst>
      <p:ext uri="{BB962C8B-B14F-4D97-AF65-F5344CB8AC3E}">
        <p14:creationId xmlns:p14="http://schemas.microsoft.com/office/powerpoint/2010/main" val="2386881004"/>
      </p:ext>
    </p:extLst>
  </p:cSld>
  <p:clrMapOvr>
    <a:masterClrMapping/>
  </p:clrMapOvr>
  <p:timing>
    <p:tnLst>
      <p:par>
        <p:cTn id="1" dur="indefinite" restart="never" nodeType="tmRoot"/>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381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38102" y="909613"/>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8100" y="2403442"/>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401291"/>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029" y="4380039"/>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5552659"/>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77000" y="381000"/>
            <a:ext cx="2667000" cy="369332"/>
          </a:xfrm>
          <a:prstGeom prst="rect">
            <a:avLst/>
          </a:prstGeom>
        </p:spPr>
        <p:txBody>
          <a:bodyPr wrap="square">
            <a:spAutoFit/>
          </a:bodyPr>
          <a:lstStyle/>
          <a:p>
            <a:pPr algn="ctr"/>
            <a:r>
              <a:rPr lang="en-US" b="1" i="1" u="sng" dirty="0"/>
              <a:t>Nye Committee</a:t>
            </a:r>
          </a:p>
        </p:txBody>
      </p:sp>
      <p:sp>
        <p:nvSpPr>
          <p:cNvPr id="7" name="Rectangle 6"/>
          <p:cNvSpPr/>
          <p:nvPr/>
        </p:nvSpPr>
        <p:spPr>
          <a:xfrm>
            <a:off x="-38102" y="242500"/>
            <a:ext cx="6515102" cy="646331"/>
          </a:xfrm>
          <a:prstGeom prst="rect">
            <a:avLst/>
          </a:prstGeom>
        </p:spPr>
        <p:txBody>
          <a:bodyPr wrap="square">
            <a:spAutoFit/>
          </a:bodyPr>
          <a:lstStyle/>
          <a:p>
            <a:r>
              <a:rPr lang="en-US" dirty="0"/>
              <a:t>Gerald Nye of North Dakota believed that the U.S. should stay out of foreign wars.</a:t>
            </a:r>
          </a:p>
        </p:txBody>
      </p:sp>
      <p:sp>
        <p:nvSpPr>
          <p:cNvPr id="8" name="Rectangle 7"/>
          <p:cNvSpPr/>
          <p:nvPr/>
        </p:nvSpPr>
        <p:spPr>
          <a:xfrm>
            <a:off x="6515100" y="1337101"/>
            <a:ext cx="2667000" cy="646331"/>
          </a:xfrm>
          <a:prstGeom prst="rect">
            <a:avLst/>
          </a:prstGeom>
        </p:spPr>
        <p:txBody>
          <a:bodyPr wrap="square">
            <a:spAutoFit/>
          </a:bodyPr>
          <a:lstStyle/>
          <a:p>
            <a:pPr algn="ctr"/>
            <a:r>
              <a:rPr lang="en-US" b="1" i="1" u="sng" dirty="0"/>
              <a:t>Spanish Civil War (1936-1935)</a:t>
            </a:r>
          </a:p>
        </p:txBody>
      </p:sp>
      <p:sp>
        <p:nvSpPr>
          <p:cNvPr id="9" name="Rectangle 8"/>
          <p:cNvSpPr/>
          <p:nvPr/>
        </p:nvSpPr>
        <p:spPr>
          <a:xfrm>
            <a:off x="6926" y="921603"/>
            <a:ext cx="6489123" cy="1477328"/>
          </a:xfrm>
          <a:prstGeom prst="rect">
            <a:avLst/>
          </a:prstGeom>
        </p:spPr>
        <p:txBody>
          <a:bodyPr wrap="square">
            <a:spAutoFit/>
          </a:bodyPr>
          <a:lstStyle/>
          <a:p>
            <a:r>
              <a:rPr lang="en-US" dirty="0"/>
              <a:t>Spain had established a leftist, democratic government in the 1930s. In July, 1936, Gen. </a:t>
            </a:r>
            <a:r>
              <a:rPr lang="en-US" dirty="0" err="1"/>
              <a:t>Fransisco</a:t>
            </a:r>
            <a:r>
              <a:rPr lang="en-US" dirty="0"/>
              <a:t> Franco and other army leaders staged a coup and installed a right-wing fascist government, touching off a civil war between loyalist Republican forces (aided by Russia) and Franco's Fascist party (aided by Mussolini and Hitler).</a:t>
            </a:r>
          </a:p>
        </p:txBody>
      </p:sp>
      <p:sp>
        <p:nvSpPr>
          <p:cNvPr id="11" name="Rectangle 10"/>
          <p:cNvSpPr/>
          <p:nvPr/>
        </p:nvSpPr>
        <p:spPr>
          <a:xfrm>
            <a:off x="6496049" y="2459503"/>
            <a:ext cx="2667001" cy="646331"/>
          </a:xfrm>
          <a:prstGeom prst="rect">
            <a:avLst/>
          </a:prstGeom>
        </p:spPr>
        <p:txBody>
          <a:bodyPr wrap="square">
            <a:spAutoFit/>
          </a:bodyPr>
          <a:lstStyle/>
          <a:p>
            <a:pPr algn="ctr"/>
            <a:r>
              <a:rPr lang="en-US" b="1" i="1" u="sng" dirty="0"/>
              <a:t>Ethiopia</a:t>
            </a:r>
            <a:br>
              <a:rPr lang="en-US" b="1" i="1" u="sng" dirty="0"/>
            </a:br>
            <a:endParaRPr lang="en-US" b="1" i="1" u="sng" dirty="0"/>
          </a:p>
        </p:txBody>
      </p:sp>
      <p:sp>
        <p:nvSpPr>
          <p:cNvPr id="16" name="Rectangle 15"/>
          <p:cNvSpPr/>
          <p:nvPr/>
        </p:nvSpPr>
        <p:spPr>
          <a:xfrm>
            <a:off x="38100" y="2398931"/>
            <a:ext cx="6438900" cy="923330"/>
          </a:xfrm>
          <a:prstGeom prst="rect">
            <a:avLst/>
          </a:prstGeom>
        </p:spPr>
        <p:txBody>
          <a:bodyPr wrap="square">
            <a:spAutoFit/>
          </a:bodyPr>
          <a:lstStyle/>
          <a:p>
            <a:r>
              <a:rPr lang="en-US" dirty="0"/>
              <a:t>Mussolini invaded, conquering it in 1936. The League of Nations failed to take any effective action against Mussolini, and the U.S. just looked on.</a:t>
            </a:r>
          </a:p>
        </p:txBody>
      </p:sp>
      <p:sp>
        <p:nvSpPr>
          <p:cNvPr id="17" name="Rectangle 16"/>
          <p:cNvSpPr/>
          <p:nvPr/>
        </p:nvSpPr>
        <p:spPr>
          <a:xfrm>
            <a:off x="-24248" y="3445270"/>
            <a:ext cx="6539347" cy="646331"/>
          </a:xfrm>
          <a:prstGeom prst="rect">
            <a:avLst/>
          </a:prstGeom>
        </p:spPr>
        <p:txBody>
          <a:bodyPr wrap="square">
            <a:spAutoFit/>
          </a:bodyPr>
          <a:lstStyle/>
          <a:p>
            <a:r>
              <a:rPr lang="en-US" dirty="0"/>
              <a:t>Fascist dictator of Italy from 1922-1943. Wanted to recreate the Roman Empire.</a:t>
            </a:r>
          </a:p>
        </p:txBody>
      </p:sp>
      <p:sp>
        <p:nvSpPr>
          <p:cNvPr id="18" name="Rectangle 17"/>
          <p:cNvSpPr/>
          <p:nvPr/>
        </p:nvSpPr>
        <p:spPr>
          <a:xfrm>
            <a:off x="6477000" y="3583769"/>
            <a:ext cx="2705100" cy="369332"/>
          </a:xfrm>
          <a:prstGeom prst="rect">
            <a:avLst/>
          </a:prstGeom>
        </p:spPr>
        <p:txBody>
          <a:bodyPr wrap="square">
            <a:spAutoFit/>
          </a:bodyPr>
          <a:lstStyle/>
          <a:p>
            <a:pPr algn="ctr"/>
            <a:r>
              <a:rPr lang="en-US" b="1" i="1" u="sng" dirty="0"/>
              <a:t>Mussolini (1883-1945)</a:t>
            </a:r>
          </a:p>
        </p:txBody>
      </p:sp>
      <p:sp>
        <p:nvSpPr>
          <p:cNvPr id="19" name="Rectangle 18"/>
          <p:cNvSpPr/>
          <p:nvPr/>
        </p:nvSpPr>
        <p:spPr>
          <a:xfrm>
            <a:off x="6477000" y="4495800"/>
            <a:ext cx="2705100" cy="646331"/>
          </a:xfrm>
          <a:prstGeom prst="rect">
            <a:avLst/>
          </a:prstGeom>
        </p:spPr>
        <p:txBody>
          <a:bodyPr wrap="square">
            <a:spAutoFit/>
          </a:bodyPr>
          <a:lstStyle/>
          <a:p>
            <a:pPr algn="ctr"/>
            <a:r>
              <a:rPr lang="en-US" b="1" i="1" u="sng" dirty="0"/>
              <a:t>Quarantine Speech</a:t>
            </a:r>
            <a:br>
              <a:rPr lang="en-US" b="1" i="1" u="sng" dirty="0"/>
            </a:br>
            <a:endParaRPr lang="en-US" b="1" i="1" u="sng" dirty="0"/>
          </a:p>
        </p:txBody>
      </p:sp>
      <p:sp>
        <p:nvSpPr>
          <p:cNvPr id="20" name="Rectangle 19"/>
          <p:cNvSpPr/>
          <p:nvPr/>
        </p:nvSpPr>
        <p:spPr>
          <a:xfrm>
            <a:off x="-27710" y="4380039"/>
            <a:ext cx="6504710" cy="923330"/>
          </a:xfrm>
          <a:prstGeom prst="rect">
            <a:avLst/>
          </a:prstGeom>
        </p:spPr>
        <p:txBody>
          <a:bodyPr wrap="square">
            <a:spAutoFit/>
          </a:bodyPr>
          <a:lstStyle/>
          <a:p>
            <a:r>
              <a:rPr lang="en-US" dirty="0"/>
              <a:t>1937 - In this speech Franklin D. Roosevelt compared Fascist </a:t>
            </a:r>
            <a:r>
              <a:rPr lang="en-US" dirty="0" smtClean="0"/>
              <a:t>aggression </a:t>
            </a:r>
            <a:r>
              <a:rPr lang="en-US" dirty="0"/>
              <a:t>to a contagious disease, saying democracies must unite to quarantine </a:t>
            </a:r>
            <a:r>
              <a:rPr lang="en-US" dirty="0" smtClean="0"/>
              <a:t>aggressor </a:t>
            </a:r>
            <a:r>
              <a:rPr lang="en-US" dirty="0"/>
              <a:t>nations.</a:t>
            </a:r>
          </a:p>
        </p:txBody>
      </p:sp>
      <p:sp>
        <p:nvSpPr>
          <p:cNvPr id="21" name="Rectangle 20"/>
          <p:cNvSpPr/>
          <p:nvPr/>
        </p:nvSpPr>
        <p:spPr>
          <a:xfrm>
            <a:off x="-27711" y="5657671"/>
            <a:ext cx="6542809" cy="923330"/>
          </a:xfrm>
          <a:prstGeom prst="rect">
            <a:avLst/>
          </a:prstGeom>
        </p:spPr>
        <p:txBody>
          <a:bodyPr wrap="square">
            <a:spAutoFit/>
          </a:bodyPr>
          <a:lstStyle/>
          <a:p>
            <a:r>
              <a:rPr lang="en-US" dirty="0"/>
              <a:t>German </a:t>
            </a:r>
            <a:r>
              <a:rPr lang="en-US" dirty="0" smtClean="0"/>
              <a:t>fascist </a:t>
            </a:r>
            <a:r>
              <a:rPr lang="en-US" dirty="0"/>
              <a:t>dictator. Leader of the National Socialist Workers Party, or Nazis. Elected Chancellor of Germany in 1933, he quickly established himself as an absolute dictator.</a:t>
            </a:r>
          </a:p>
        </p:txBody>
      </p:sp>
      <p:sp>
        <p:nvSpPr>
          <p:cNvPr id="22" name="Rectangle 21"/>
          <p:cNvSpPr/>
          <p:nvPr/>
        </p:nvSpPr>
        <p:spPr>
          <a:xfrm>
            <a:off x="6489122" y="5934670"/>
            <a:ext cx="2673928" cy="369332"/>
          </a:xfrm>
          <a:prstGeom prst="rect">
            <a:avLst/>
          </a:prstGeom>
        </p:spPr>
        <p:txBody>
          <a:bodyPr wrap="square">
            <a:spAutoFit/>
          </a:bodyPr>
          <a:lstStyle/>
          <a:p>
            <a:pPr algn="ctr"/>
            <a:r>
              <a:rPr lang="en-US" b="1" i="1" u="sng" dirty="0"/>
              <a:t>Adolf Hitler (1889-1945)</a:t>
            </a:r>
          </a:p>
        </p:txBody>
      </p:sp>
    </p:spTree>
    <p:extLst>
      <p:ext uri="{BB962C8B-B14F-4D97-AF65-F5344CB8AC3E}">
        <p14:creationId xmlns:p14="http://schemas.microsoft.com/office/powerpoint/2010/main" val="1414674456"/>
      </p:ext>
    </p:extLst>
  </p:cSld>
  <p:clrMapOvr>
    <a:masterClrMapping/>
  </p:clrMapOvr>
  <p:timing>
    <p:tnLst>
      <p:par>
        <p:cTn id="1" dur="indefinite" restart="never" nodeType="tmRoot"/>
      </p:par>
    </p:tn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38099"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3855" y="1747399"/>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401291"/>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029" y="4380039"/>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3855" y="52578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11638" y="692497"/>
            <a:ext cx="2618507" cy="369332"/>
          </a:xfrm>
          <a:prstGeom prst="rect">
            <a:avLst/>
          </a:prstGeom>
        </p:spPr>
        <p:txBody>
          <a:bodyPr wrap="square">
            <a:spAutoFit/>
          </a:bodyPr>
          <a:lstStyle/>
          <a:p>
            <a:pPr algn="ctr"/>
            <a:r>
              <a:rPr lang="en-US" b="1" i="1" u="sng" dirty="0"/>
              <a:t>Munich Conference</a:t>
            </a:r>
          </a:p>
        </p:txBody>
      </p:sp>
      <p:sp>
        <p:nvSpPr>
          <p:cNvPr id="3" name="Rectangle 2"/>
          <p:cNvSpPr/>
          <p:nvPr/>
        </p:nvSpPr>
        <p:spPr>
          <a:xfrm>
            <a:off x="-45030" y="0"/>
            <a:ext cx="6560129" cy="1754326"/>
          </a:xfrm>
          <a:prstGeom prst="rect">
            <a:avLst/>
          </a:prstGeom>
        </p:spPr>
        <p:txBody>
          <a:bodyPr wrap="square">
            <a:spAutoFit/>
          </a:bodyPr>
          <a:lstStyle/>
          <a:p>
            <a:r>
              <a:rPr lang="en-US" dirty="0"/>
              <a:t>1938 - Hitler wanted to annex the Sudetenland, a portion of Czechoslovakia whose </a:t>
            </a:r>
            <a:r>
              <a:rPr lang="en-US" dirty="0" smtClean="0"/>
              <a:t>inhabitants </a:t>
            </a:r>
            <a:r>
              <a:rPr lang="en-US" dirty="0"/>
              <a:t>were mostly German-speaking. On Sept. 29, Germany, Italy, France, and Great Britain signed the Munich Pact, which gave Germany the Sudetenland. British Prime Minister Chamberlain justified the pact with the belief that appeasing Germany would prevent war.</a:t>
            </a:r>
          </a:p>
        </p:txBody>
      </p:sp>
      <p:sp>
        <p:nvSpPr>
          <p:cNvPr id="9" name="Rectangle 8"/>
          <p:cNvSpPr/>
          <p:nvPr/>
        </p:nvSpPr>
        <p:spPr>
          <a:xfrm>
            <a:off x="6515099" y="2057400"/>
            <a:ext cx="2615046" cy="369332"/>
          </a:xfrm>
          <a:prstGeom prst="rect">
            <a:avLst/>
          </a:prstGeom>
        </p:spPr>
        <p:txBody>
          <a:bodyPr wrap="square">
            <a:spAutoFit/>
          </a:bodyPr>
          <a:lstStyle/>
          <a:p>
            <a:pPr algn="ctr"/>
            <a:r>
              <a:rPr lang="en-US" b="1" i="1" u="sng" dirty="0" smtClean="0"/>
              <a:t>Nonaggression </a:t>
            </a:r>
            <a:r>
              <a:rPr lang="en-US" b="1" i="1" u="sng" dirty="0"/>
              <a:t>pact</a:t>
            </a:r>
          </a:p>
        </p:txBody>
      </p:sp>
      <p:sp>
        <p:nvSpPr>
          <p:cNvPr id="11" name="Rectangle 10"/>
          <p:cNvSpPr/>
          <p:nvPr/>
        </p:nvSpPr>
        <p:spPr>
          <a:xfrm>
            <a:off x="0" y="1757019"/>
            <a:ext cx="6477000" cy="1477328"/>
          </a:xfrm>
          <a:prstGeom prst="rect">
            <a:avLst/>
          </a:prstGeom>
        </p:spPr>
        <p:txBody>
          <a:bodyPr wrap="square">
            <a:spAutoFit/>
          </a:bodyPr>
          <a:lstStyle/>
          <a:p>
            <a:r>
              <a:rPr lang="en-US" dirty="0"/>
              <a:t>August 23, 1939 - Germany and Russia agreed not to attack each other, which allowed Hitler to open up a second front in the West without worrying about defending against Russia. Granted Western Poland </a:t>
            </a:r>
            <a:r>
              <a:rPr lang="en-US" dirty="0" smtClean="0"/>
              <a:t>to </a:t>
            </a:r>
            <a:r>
              <a:rPr lang="en-US" dirty="0"/>
              <a:t>Germany, but allowed Russia to occupy Finland, Estonia, Latvia, and Eastern Poland. Hitler intended to break the pact.</a:t>
            </a:r>
          </a:p>
        </p:txBody>
      </p:sp>
      <p:sp>
        <p:nvSpPr>
          <p:cNvPr id="16" name="Rectangle 15"/>
          <p:cNvSpPr/>
          <p:nvPr/>
        </p:nvSpPr>
        <p:spPr>
          <a:xfrm>
            <a:off x="6502975" y="3733800"/>
            <a:ext cx="2627169" cy="369332"/>
          </a:xfrm>
          <a:prstGeom prst="rect">
            <a:avLst/>
          </a:prstGeom>
        </p:spPr>
        <p:txBody>
          <a:bodyPr wrap="square">
            <a:spAutoFit/>
          </a:bodyPr>
          <a:lstStyle/>
          <a:p>
            <a:pPr algn="ctr"/>
            <a:r>
              <a:rPr lang="en-US" b="1" i="1" u="sng" dirty="0" smtClean="0"/>
              <a:t>Invasion </a:t>
            </a:r>
            <a:r>
              <a:rPr lang="en-US" b="1" i="1" u="sng" dirty="0"/>
              <a:t>of Poland</a:t>
            </a:r>
          </a:p>
        </p:txBody>
      </p:sp>
      <p:sp>
        <p:nvSpPr>
          <p:cNvPr id="17" name="Rectangle 16"/>
          <p:cNvSpPr/>
          <p:nvPr/>
        </p:nvSpPr>
        <p:spPr>
          <a:xfrm>
            <a:off x="-13856" y="3426492"/>
            <a:ext cx="6490855" cy="923330"/>
          </a:xfrm>
          <a:prstGeom prst="rect">
            <a:avLst/>
          </a:prstGeom>
        </p:spPr>
        <p:txBody>
          <a:bodyPr wrap="square">
            <a:spAutoFit/>
          </a:bodyPr>
          <a:lstStyle/>
          <a:p>
            <a:r>
              <a:rPr lang="en-US" dirty="0"/>
              <a:t>September, 1939 - Germany used series of "lightning campaigns" </a:t>
            </a:r>
            <a:r>
              <a:rPr lang="en-US" dirty="0" smtClean="0"/>
              <a:t>(Blitzkrieg) to </a:t>
            </a:r>
            <a:r>
              <a:rPr lang="en-US" dirty="0"/>
              <a:t>conquer Poland. The invasion caused Great Britain and France to declare war on Germany.</a:t>
            </a:r>
          </a:p>
        </p:txBody>
      </p:sp>
      <p:sp>
        <p:nvSpPr>
          <p:cNvPr id="18" name="Rectangle 17"/>
          <p:cNvSpPr/>
          <p:nvPr/>
        </p:nvSpPr>
        <p:spPr>
          <a:xfrm>
            <a:off x="6516831" y="4539734"/>
            <a:ext cx="2582140" cy="369332"/>
          </a:xfrm>
          <a:prstGeom prst="rect">
            <a:avLst/>
          </a:prstGeom>
        </p:spPr>
        <p:txBody>
          <a:bodyPr wrap="square">
            <a:spAutoFit/>
          </a:bodyPr>
          <a:lstStyle/>
          <a:p>
            <a:pPr algn="ctr"/>
            <a:r>
              <a:rPr lang="en-US" b="1" i="1" u="sng" dirty="0"/>
              <a:t>Axis Powers</a:t>
            </a:r>
          </a:p>
        </p:txBody>
      </p:sp>
      <p:sp>
        <p:nvSpPr>
          <p:cNvPr id="19" name="Rectangle 18"/>
          <p:cNvSpPr/>
          <p:nvPr/>
        </p:nvSpPr>
        <p:spPr>
          <a:xfrm>
            <a:off x="20780" y="4410210"/>
            <a:ext cx="6490858" cy="646331"/>
          </a:xfrm>
          <a:prstGeom prst="rect">
            <a:avLst/>
          </a:prstGeom>
        </p:spPr>
        <p:txBody>
          <a:bodyPr wrap="square">
            <a:spAutoFit/>
          </a:bodyPr>
          <a:lstStyle/>
          <a:p>
            <a:r>
              <a:rPr lang="en-US" dirty="0"/>
              <a:t>A series of treaties in 1936 and 37 between Germany, Italy, and Japan created what was called the "Rome-Berlin-Tokyo Axis."</a:t>
            </a:r>
          </a:p>
        </p:txBody>
      </p:sp>
      <p:sp>
        <p:nvSpPr>
          <p:cNvPr id="20" name="Rectangle 19"/>
          <p:cNvSpPr/>
          <p:nvPr/>
        </p:nvSpPr>
        <p:spPr>
          <a:xfrm>
            <a:off x="6516831" y="5791200"/>
            <a:ext cx="2582140" cy="369332"/>
          </a:xfrm>
          <a:prstGeom prst="rect">
            <a:avLst/>
          </a:prstGeom>
        </p:spPr>
        <p:txBody>
          <a:bodyPr wrap="square">
            <a:spAutoFit/>
          </a:bodyPr>
          <a:lstStyle/>
          <a:p>
            <a:pPr algn="ctr"/>
            <a:r>
              <a:rPr lang="en-US" b="1" i="1" u="sng" dirty="0"/>
              <a:t>"Cash and carry" </a:t>
            </a:r>
          </a:p>
        </p:txBody>
      </p:sp>
      <p:sp>
        <p:nvSpPr>
          <p:cNvPr id="21" name="Rectangle 20"/>
          <p:cNvSpPr/>
          <p:nvPr/>
        </p:nvSpPr>
        <p:spPr>
          <a:xfrm>
            <a:off x="-45031" y="5421868"/>
            <a:ext cx="6541079" cy="1200329"/>
          </a:xfrm>
          <a:prstGeom prst="rect">
            <a:avLst/>
          </a:prstGeom>
        </p:spPr>
        <p:txBody>
          <a:bodyPr wrap="square">
            <a:spAutoFit/>
          </a:bodyPr>
          <a:lstStyle/>
          <a:p>
            <a:r>
              <a:rPr lang="en-US" dirty="0"/>
              <a:t>Stated the warring nations wishing to trade with the U.S. would have to pay cash and carry the goods away in their own ships. Benefitted the Allies, since German ships could not reach the U.S. due to the Allied blockades.</a:t>
            </a:r>
          </a:p>
        </p:txBody>
      </p:sp>
    </p:spTree>
    <p:extLst>
      <p:ext uri="{BB962C8B-B14F-4D97-AF65-F5344CB8AC3E}">
        <p14:creationId xmlns:p14="http://schemas.microsoft.com/office/powerpoint/2010/main" val="1414674456"/>
      </p:ext>
    </p:extLst>
  </p:cSld>
  <p:clrMapOvr>
    <a:masterClrMapping/>
  </p:clrMapOvr>
  <p:timing>
    <p:tnLst>
      <p:par>
        <p:cTn id="1" dur="indefinite" restart="never" nodeType="tmRoot"/>
      </p:par>
    </p:tn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5532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92333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8288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6" y="34290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029" y="4895166"/>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582151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6567055" y="106188"/>
            <a:ext cx="2576945" cy="369332"/>
          </a:xfrm>
          <a:prstGeom prst="rect">
            <a:avLst/>
          </a:prstGeom>
        </p:spPr>
        <p:txBody>
          <a:bodyPr wrap="square">
            <a:spAutoFit/>
          </a:bodyPr>
          <a:lstStyle/>
          <a:p>
            <a:pPr algn="ctr"/>
            <a:r>
              <a:rPr lang="en-US" b="1" i="1" u="sng" dirty="0"/>
              <a:t>Isolationism</a:t>
            </a:r>
          </a:p>
        </p:txBody>
      </p:sp>
      <p:sp>
        <p:nvSpPr>
          <p:cNvPr id="8" name="Rectangle 7"/>
          <p:cNvSpPr/>
          <p:nvPr/>
        </p:nvSpPr>
        <p:spPr>
          <a:xfrm>
            <a:off x="0" y="0"/>
            <a:ext cx="6553200" cy="923330"/>
          </a:xfrm>
          <a:prstGeom prst="rect">
            <a:avLst/>
          </a:prstGeom>
        </p:spPr>
        <p:txBody>
          <a:bodyPr wrap="square">
            <a:spAutoFit/>
          </a:bodyPr>
          <a:lstStyle/>
          <a:p>
            <a:r>
              <a:rPr lang="en-US" dirty="0"/>
              <a:t>Lindbergh, known for making the first solo flight across the Atlantic, became politically controversial because he was an isolationist and pro-Germany.</a:t>
            </a:r>
          </a:p>
        </p:txBody>
      </p:sp>
      <p:sp>
        <p:nvSpPr>
          <p:cNvPr id="9" name="Rectangle 8"/>
          <p:cNvSpPr/>
          <p:nvPr/>
        </p:nvSpPr>
        <p:spPr>
          <a:xfrm>
            <a:off x="6591299" y="1061829"/>
            <a:ext cx="2538845" cy="369332"/>
          </a:xfrm>
          <a:prstGeom prst="rect">
            <a:avLst/>
          </a:prstGeom>
        </p:spPr>
        <p:txBody>
          <a:bodyPr wrap="square">
            <a:spAutoFit/>
          </a:bodyPr>
          <a:lstStyle/>
          <a:p>
            <a:pPr algn="ctr"/>
            <a:r>
              <a:rPr lang="en-US" b="1" i="1" u="sng" dirty="0" err="1" smtClean="0"/>
              <a:t>Tojo</a:t>
            </a:r>
            <a:r>
              <a:rPr lang="en-US" b="1" i="1" u="sng" dirty="0" smtClean="0"/>
              <a:t> </a:t>
            </a:r>
            <a:r>
              <a:rPr lang="en-US" b="1" i="1" u="sng" dirty="0"/>
              <a:t>(Hideki)</a:t>
            </a:r>
          </a:p>
        </p:txBody>
      </p:sp>
      <p:sp>
        <p:nvSpPr>
          <p:cNvPr id="11" name="Rectangle 10"/>
          <p:cNvSpPr/>
          <p:nvPr/>
        </p:nvSpPr>
        <p:spPr>
          <a:xfrm>
            <a:off x="6927" y="923330"/>
            <a:ext cx="6584372" cy="646331"/>
          </a:xfrm>
          <a:prstGeom prst="rect">
            <a:avLst/>
          </a:prstGeom>
        </p:spPr>
        <p:txBody>
          <a:bodyPr wrap="square">
            <a:spAutoFit/>
          </a:bodyPr>
          <a:lstStyle/>
          <a:p>
            <a:r>
              <a:rPr lang="en-US" dirty="0"/>
              <a:t>Prime Minister of Japan (1941-1944) and leading advocate of Japanese military conquest during World War II.</a:t>
            </a:r>
          </a:p>
        </p:txBody>
      </p:sp>
      <p:sp>
        <p:nvSpPr>
          <p:cNvPr id="16" name="Rectangle 15"/>
          <p:cNvSpPr/>
          <p:nvPr/>
        </p:nvSpPr>
        <p:spPr>
          <a:xfrm>
            <a:off x="6567055" y="2438400"/>
            <a:ext cx="2563090" cy="369332"/>
          </a:xfrm>
          <a:prstGeom prst="rect">
            <a:avLst/>
          </a:prstGeom>
        </p:spPr>
        <p:txBody>
          <a:bodyPr wrap="square">
            <a:spAutoFit/>
          </a:bodyPr>
          <a:lstStyle/>
          <a:p>
            <a:pPr algn="ctr"/>
            <a:r>
              <a:rPr lang="en-US" b="1" i="1" u="sng" dirty="0"/>
              <a:t>"Lend lease" </a:t>
            </a:r>
          </a:p>
        </p:txBody>
      </p:sp>
      <p:sp>
        <p:nvSpPr>
          <p:cNvPr id="17" name="Rectangle 16"/>
          <p:cNvSpPr/>
          <p:nvPr/>
        </p:nvSpPr>
        <p:spPr>
          <a:xfrm>
            <a:off x="0" y="1828800"/>
            <a:ext cx="6629400" cy="1477328"/>
          </a:xfrm>
          <a:prstGeom prst="rect">
            <a:avLst/>
          </a:prstGeom>
        </p:spPr>
        <p:txBody>
          <a:bodyPr wrap="square">
            <a:spAutoFit/>
          </a:bodyPr>
          <a:lstStyle/>
          <a:p>
            <a:r>
              <a:rPr lang="en-US" dirty="0"/>
              <a:t>"Lend lease" March 1941 - Authorized the president to transfer, lend, or lease any article of defense equipment </a:t>
            </a:r>
            <a:r>
              <a:rPr lang="en-US" dirty="0" smtClean="0"/>
              <a:t>to </a:t>
            </a:r>
            <a:r>
              <a:rPr lang="en-US" dirty="0"/>
              <a:t>any government whose defense was deemed vital to the defense of the U.S. Allowed the U.S. to send supplies and ammunition to the Allies without technically becoming a co-belligerent.</a:t>
            </a:r>
          </a:p>
        </p:txBody>
      </p:sp>
      <p:sp>
        <p:nvSpPr>
          <p:cNvPr id="18" name="Rectangle 17"/>
          <p:cNvSpPr/>
          <p:nvPr/>
        </p:nvSpPr>
        <p:spPr>
          <a:xfrm>
            <a:off x="6591300" y="3733800"/>
            <a:ext cx="2538844" cy="369332"/>
          </a:xfrm>
          <a:prstGeom prst="rect">
            <a:avLst/>
          </a:prstGeom>
        </p:spPr>
        <p:txBody>
          <a:bodyPr wrap="square">
            <a:spAutoFit/>
          </a:bodyPr>
          <a:lstStyle/>
          <a:p>
            <a:pPr algn="ctr"/>
            <a:r>
              <a:rPr lang="en-US" dirty="0" smtClean="0"/>
              <a:t> </a:t>
            </a:r>
            <a:r>
              <a:rPr lang="en-US" b="1" i="1" u="sng" dirty="0"/>
              <a:t>Pearl Harbor</a:t>
            </a:r>
          </a:p>
        </p:txBody>
      </p:sp>
      <p:sp>
        <p:nvSpPr>
          <p:cNvPr id="19" name="Rectangle 18"/>
          <p:cNvSpPr/>
          <p:nvPr/>
        </p:nvSpPr>
        <p:spPr>
          <a:xfrm>
            <a:off x="-13857" y="3417838"/>
            <a:ext cx="6605155" cy="1477328"/>
          </a:xfrm>
          <a:prstGeom prst="rect">
            <a:avLst/>
          </a:prstGeom>
        </p:spPr>
        <p:txBody>
          <a:bodyPr wrap="square">
            <a:spAutoFit/>
          </a:bodyPr>
          <a:lstStyle/>
          <a:p>
            <a:r>
              <a:rPr lang="en-US" dirty="0"/>
              <a:t>7:50-10:00 AM, December 7, 1941 - Surprise attack by the Japanese on the main U.S. Pacific Fleet harbored in Pearl Harbor, Hawaii destroyed 18 U.S. ships and 200 aircraft. American losses were 3000, Japanese losses less than 100. In response, the U.S. declared war on Japan and Germany, entering World War II</a:t>
            </a:r>
          </a:p>
        </p:txBody>
      </p:sp>
      <p:sp>
        <p:nvSpPr>
          <p:cNvPr id="20" name="Rectangle 19"/>
          <p:cNvSpPr/>
          <p:nvPr/>
        </p:nvSpPr>
        <p:spPr>
          <a:xfrm>
            <a:off x="6629400" y="5257800"/>
            <a:ext cx="2500745" cy="369332"/>
          </a:xfrm>
          <a:prstGeom prst="rect">
            <a:avLst/>
          </a:prstGeom>
        </p:spPr>
        <p:txBody>
          <a:bodyPr wrap="square">
            <a:spAutoFit/>
          </a:bodyPr>
          <a:lstStyle/>
          <a:p>
            <a:pPr algn="ctr"/>
            <a:r>
              <a:rPr lang="en-US" b="1" i="1" u="sng" dirty="0"/>
              <a:t>Bond drives</a:t>
            </a:r>
          </a:p>
        </p:txBody>
      </p:sp>
      <p:sp>
        <p:nvSpPr>
          <p:cNvPr id="21" name="Rectangle 20"/>
          <p:cNvSpPr/>
          <p:nvPr/>
        </p:nvSpPr>
        <p:spPr>
          <a:xfrm>
            <a:off x="6926" y="4898180"/>
            <a:ext cx="6584373" cy="923330"/>
          </a:xfrm>
          <a:prstGeom prst="rect">
            <a:avLst/>
          </a:prstGeom>
        </p:spPr>
        <p:txBody>
          <a:bodyPr wrap="square">
            <a:spAutoFit/>
          </a:bodyPr>
          <a:lstStyle/>
          <a:p>
            <a:r>
              <a:rPr lang="en-US" dirty="0"/>
              <a:t>Celebrities and government representatives traveled around the U.S. selling government bonds </a:t>
            </a:r>
            <a:r>
              <a:rPr lang="en-US" dirty="0" smtClean="0"/>
              <a:t>to </a:t>
            </a:r>
            <a:r>
              <a:rPr lang="en-US" dirty="0"/>
              <a:t>raise money for the war effort. Extremely successful in raising funds.</a:t>
            </a:r>
          </a:p>
        </p:txBody>
      </p:sp>
      <p:sp>
        <p:nvSpPr>
          <p:cNvPr id="22" name="Rectangle 21"/>
          <p:cNvSpPr/>
          <p:nvPr/>
        </p:nvSpPr>
        <p:spPr>
          <a:xfrm>
            <a:off x="6629399" y="6096000"/>
            <a:ext cx="2500745" cy="369332"/>
          </a:xfrm>
          <a:prstGeom prst="rect">
            <a:avLst/>
          </a:prstGeom>
        </p:spPr>
        <p:txBody>
          <a:bodyPr wrap="square">
            <a:spAutoFit/>
          </a:bodyPr>
          <a:lstStyle/>
          <a:p>
            <a:pPr algn="ctr"/>
            <a:r>
              <a:rPr lang="en-US" b="1" i="1" u="sng" dirty="0"/>
              <a:t>War Production Board</a:t>
            </a:r>
          </a:p>
        </p:txBody>
      </p:sp>
      <p:sp>
        <p:nvSpPr>
          <p:cNvPr id="23" name="Rectangle 22"/>
          <p:cNvSpPr/>
          <p:nvPr/>
        </p:nvSpPr>
        <p:spPr>
          <a:xfrm>
            <a:off x="-20784" y="5957500"/>
            <a:ext cx="6612084" cy="646331"/>
          </a:xfrm>
          <a:prstGeom prst="rect">
            <a:avLst/>
          </a:prstGeom>
        </p:spPr>
        <p:txBody>
          <a:bodyPr wrap="square">
            <a:spAutoFit/>
          </a:bodyPr>
          <a:lstStyle/>
          <a:p>
            <a:r>
              <a:rPr lang="en-US" dirty="0"/>
              <a:t>Converted factories from civilian to military production. Manufacturing output tripled.</a:t>
            </a:r>
          </a:p>
        </p:txBody>
      </p:sp>
    </p:spTree>
    <p:extLst>
      <p:ext uri="{BB962C8B-B14F-4D97-AF65-F5344CB8AC3E}">
        <p14:creationId xmlns:p14="http://schemas.microsoft.com/office/powerpoint/2010/main" val="1414674456"/>
      </p:ext>
    </p:extLst>
  </p:cSld>
  <p:clrMapOvr>
    <a:masterClrMapping/>
  </p:clrMapOvr>
  <p:timing>
    <p:tnLst>
      <p:par>
        <p:cTn id="1" dur="indefinite" restart="never" nodeType="tmRoot"/>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5532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3855" y="1007055"/>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3855" y="2057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3371073"/>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42672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56388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60127" y="134034"/>
            <a:ext cx="2570018" cy="646331"/>
          </a:xfrm>
          <a:prstGeom prst="rect">
            <a:avLst/>
          </a:prstGeom>
        </p:spPr>
        <p:txBody>
          <a:bodyPr wrap="square">
            <a:spAutoFit/>
          </a:bodyPr>
          <a:lstStyle/>
          <a:p>
            <a:pPr algn="ctr"/>
            <a:r>
              <a:rPr lang="en-US" b="1" i="1" u="sng" dirty="0"/>
              <a:t>Office of Price Administration (OPA)</a:t>
            </a:r>
          </a:p>
        </p:txBody>
      </p:sp>
      <p:sp>
        <p:nvSpPr>
          <p:cNvPr id="3" name="Rectangle 2"/>
          <p:cNvSpPr/>
          <p:nvPr/>
        </p:nvSpPr>
        <p:spPr>
          <a:xfrm>
            <a:off x="6927" y="83725"/>
            <a:ext cx="6567056" cy="923330"/>
          </a:xfrm>
          <a:prstGeom prst="rect">
            <a:avLst/>
          </a:prstGeom>
        </p:spPr>
        <p:txBody>
          <a:bodyPr wrap="square">
            <a:spAutoFit/>
          </a:bodyPr>
          <a:lstStyle/>
          <a:p>
            <a:r>
              <a:rPr lang="en-US" dirty="0"/>
              <a:t>Government agency which successful combatted inflation by fixing price ceilings on commodities and introducing rationing programs during World War II.</a:t>
            </a:r>
          </a:p>
        </p:txBody>
      </p:sp>
      <p:sp>
        <p:nvSpPr>
          <p:cNvPr id="4" name="Rectangle 3"/>
          <p:cNvSpPr/>
          <p:nvPr/>
        </p:nvSpPr>
        <p:spPr>
          <a:xfrm>
            <a:off x="6560127" y="1145554"/>
            <a:ext cx="2597727" cy="646331"/>
          </a:xfrm>
          <a:prstGeom prst="rect">
            <a:avLst/>
          </a:prstGeom>
        </p:spPr>
        <p:txBody>
          <a:bodyPr wrap="square">
            <a:spAutoFit/>
          </a:bodyPr>
          <a:lstStyle/>
          <a:p>
            <a:pPr algn="ctr"/>
            <a:r>
              <a:rPr lang="en-US" b="1" i="1" u="sng" dirty="0"/>
              <a:t>General Dwight D. Eisenhower (1870-1969)</a:t>
            </a:r>
          </a:p>
        </p:txBody>
      </p:sp>
      <p:sp>
        <p:nvSpPr>
          <p:cNvPr id="6" name="Rectangle 5"/>
          <p:cNvSpPr/>
          <p:nvPr/>
        </p:nvSpPr>
        <p:spPr>
          <a:xfrm>
            <a:off x="-17320" y="1007055"/>
            <a:ext cx="6570520" cy="923330"/>
          </a:xfrm>
          <a:prstGeom prst="rect">
            <a:avLst/>
          </a:prstGeom>
        </p:spPr>
        <p:txBody>
          <a:bodyPr wrap="square">
            <a:spAutoFit/>
          </a:bodyPr>
          <a:lstStyle/>
          <a:p>
            <a:r>
              <a:rPr lang="en-US" dirty="0"/>
              <a:t>Served as the supreme commander of the western Allied forces and became chief of staff in 1941. Sent to Great Britain in 1942 as the U.S. commander in Europe.</a:t>
            </a:r>
          </a:p>
        </p:txBody>
      </p:sp>
      <p:sp>
        <p:nvSpPr>
          <p:cNvPr id="7" name="Rectangle 6"/>
          <p:cNvSpPr/>
          <p:nvPr/>
        </p:nvSpPr>
        <p:spPr>
          <a:xfrm>
            <a:off x="6598227" y="2156889"/>
            <a:ext cx="2559627" cy="646331"/>
          </a:xfrm>
          <a:prstGeom prst="rect">
            <a:avLst/>
          </a:prstGeom>
        </p:spPr>
        <p:txBody>
          <a:bodyPr wrap="square">
            <a:spAutoFit/>
          </a:bodyPr>
          <a:lstStyle/>
          <a:p>
            <a:pPr algn="ctr"/>
            <a:r>
              <a:rPr lang="en-US" b="1" i="1" u="sng" dirty="0"/>
              <a:t>General Douglas MacArthur</a:t>
            </a:r>
          </a:p>
        </p:txBody>
      </p:sp>
      <p:sp>
        <p:nvSpPr>
          <p:cNvPr id="8" name="Rectangle 7"/>
          <p:cNvSpPr/>
          <p:nvPr/>
        </p:nvSpPr>
        <p:spPr>
          <a:xfrm>
            <a:off x="-27712" y="2143035"/>
            <a:ext cx="6619012" cy="1200329"/>
          </a:xfrm>
          <a:prstGeom prst="rect">
            <a:avLst/>
          </a:prstGeom>
        </p:spPr>
        <p:txBody>
          <a:bodyPr wrap="square">
            <a:spAutoFit/>
          </a:bodyPr>
          <a:lstStyle/>
          <a:p>
            <a:r>
              <a:rPr lang="en-US" dirty="0"/>
              <a:t>Military governor of the Philippines, which Japan invaded a few days after the Pearl Harbor attack. MacArthur escaped to Australia in March 1942 and was appointed supreme commander of the Allied forces in the Pacific. </a:t>
            </a:r>
            <a:r>
              <a:rPr lang="en-US" dirty="0" smtClean="0"/>
              <a:t>Received </a:t>
            </a:r>
            <a:r>
              <a:rPr lang="en-US" dirty="0"/>
              <a:t>the Medal of Honor.</a:t>
            </a:r>
          </a:p>
        </p:txBody>
      </p:sp>
      <p:sp>
        <p:nvSpPr>
          <p:cNvPr id="9" name="Rectangle 8"/>
          <p:cNvSpPr/>
          <p:nvPr/>
        </p:nvSpPr>
        <p:spPr>
          <a:xfrm>
            <a:off x="6594764" y="3452244"/>
            <a:ext cx="2549236" cy="646331"/>
          </a:xfrm>
          <a:prstGeom prst="rect">
            <a:avLst/>
          </a:prstGeom>
        </p:spPr>
        <p:txBody>
          <a:bodyPr wrap="square">
            <a:spAutoFit/>
          </a:bodyPr>
          <a:lstStyle/>
          <a:p>
            <a:pPr algn="ctr"/>
            <a:r>
              <a:rPr lang="en-US" b="1" u="sng" dirty="0" smtClean="0"/>
              <a:t>Holocaust</a:t>
            </a:r>
          </a:p>
          <a:p>
            <a:pPr algn="ctr"/>
            <a:r>
              <a:rPr lang="en-US" b="1" u="sng" dirty="0" smtClean="0"/>
              <a:t>The "Final Solution”</a:t>
            </a:r>
            <a:endParaRPr lang="en-US" b="1" u="sng" dirty="0"/>
          </a:p>
        </p:txBody>
      </p:sp>
      <p:sp>
        <p:nvSpPr>
          <p:cNvPr id="11" name="Rectangle 10"/>
          <p:cNvSpPr/>
          <p:nvPr/>
        </p:nvSpPr>
        <p:spPr>
          <a:xfrm>
            <a:off x="6927" y="3445317"/>
            <a:ext cx="6591300" cy="646331"/>
          </a:xfrm>
          <a:prstGeom prst="rect">
            <a:avLst/>
          </a:prstGeom>
        </p:spPr>
        <p:txBody>
          <a:bodyPr wrap="square">
            <a:spAutoFit/>
          </a:bodyPr>
          <a:lstStyle/>
          <a:p>
            <a:r>
              <a:rPr lang="en-US" dirty="0"/>
              <a:t>Genocide is destruction of a racial group. Hitler's "Final Solution" was the genocide of non-Aryan peoples.</a:t>
            </a:r>
          </a:p>
        </p:txBody>
      </p:sp>
      <p:sp>
        <p:nvSpPr>
          <p:cNvPr id="16" name="Rectangle 15"/>
          <p:cNvSpPr/>
          <p:nvPr/>
        </p:nvSpPr>
        <p:spPr>
          <a:xfrm>
            <a:off x="6577445" y="4609007"/>
            <a:ext cx="2535381" cy="369332"/>
          </a:xfrm>
          <a:prstGeom prst="rect">
            <a:avLst/>
          </a:prstGeom>
        </p:spPr>
        <p:txBody>
          <a:bodyPr wrap="square">
            <a:spAutoFit/>
          </a:bodyPr>
          <a:lstStyle/>
          <a:p>
            <a:pPr algn="ctr"/>
            <a:r>
              <a:rPr lang="en-US" b="1" i="1" u="sng" dirty="0"/>
              <a:t>D-Day</a:t>
            </a:r>
          </a:p>
        </p:txBody>
      </p:sp>
      <p:sp>
        <p:nvSpPr>
          <p:cNvPr id="17" name="Rectangle 16"/>
          <p:cNvSpPr/>
          <p:nvPr/>
        </p:nvSpPr>
        <p:spPr>
          <a:xfrm>
            <a:off x="-27713" y="4269754"/>
            <a:ext cx="6625939" cy="1200329"/>
          </a:xfrm>
          <a:prstGeom prst="rect">
            <a:avLst/>
          </a:prstGeom>
        </p:spPr>
        <p:txBody>
          <a:bodyPr wrap="square">
            <a:spAutoFit/>
          </a:bodyPr>
          <a:lstStyle/>
          <a:p>
            <a:r>
              <a:rPr lang="en-US" dirty="0"/>
              <a:t>June 6, 1944 - Led by Eisenhower, over a million troops (the largest invasion force in history) stormed the beaches at Normandy and began the process of re-taking France. The turning point of World War II.</a:t>
            </a:r>
          </a:p>
        </p:txBody>
      </p:sp>
      <p:sp>
        <p:nvSpPr>
          <p:cNvPr id="18" name="Rectangle 17"/>
          <p:cNvSpPr/>
          <p:nvPr/>
        </p:nvSpPr>
        <p:spPr>
          <a:xfrm>
            <a:off x="6629400" y="6096000"/>
            <a:ext cx="2483426" cy="369332"/>
          </a:xfrm>
          <a:prstGeom prst="rect">
            <a:avLst/>
          </a:prstGeom>
        </p:spPr>
        <p:txBody>
          <a:bodyPr wrap="square">
            <a:spAutoFit/>
          </a:bodyPr>
          <a:lstStyle/>
          <a:p>
            <a:pPr algn="ctr"/>
            <a:r>
              <a:rPr lang="en-US" b="1" i="1" u="sng" dirty="0"/>
              <a:t>Stalingrad</a:t>
            </a:r>
          </a:p>
        </p:txBody>
      </p:sp>
      <p:sp>
        <p:nvSpPr>
          <p:cNvPr id="19" name="Rectangle 18"/>
          <p:cNvSpPr/>
          <p:nvPr/>
        </p:nvSpPr>
        <p:spPr>
          <a:xfrm>
            <a:off x="-1" y="5655255"/>
            <a:ext cx="6598227" cy="1200329"/>
          </a:xfrm>
          <a:prstGeom prst="rect">
            <a:avLst/>
          </a:prstGeom>
        </p:spPr>
        <p:txBody>
          <a:bodyPr wrap="square">
            <a:spAutoFit/>
          </a:bodyPr>
          <a:lstStyle/>
          <a:p>
            <a:r>
              <a:rPr lang="en-US" dirty="0"/>
              <a:t>Site of critical World War II Soviet victory that reversed Germany's advance to the East. In late 1942, Russian forces surrounded the Germans, and on Feb. 2, 1943, the German Sixth Army surrendered. First major defeat for the Germans in World War II.</a:t>
            </a:r>
          </a:p>
        </p:txBody>
      </p:sp>
    </p:spTree>
    <p:extLst>
      <p:ext uri="{BB962C8B-B14F-4D97-AF65-F5344CB8AC3E}">
        <p14:creationId xmlns:p14="http://schemas.microsoft.com/office/powerpoint/2010/main" val="3240126489"/>
      </p:ext>
    </p:extLst>
  </p:cSld>
  <p:clrMapOvr>
    <a:masterClrMapping/>
  </p:clrMapOvr>
  <p:timing>
    <p:tnLst>
      <p:par>
        <p:cTn id="1" dur="indefinite" restart="never" nodeType="tmRoot"/>
      </p:par>
    </p:tnLst>
  </p:timing>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5532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914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438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890666"/>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3854" y="564499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39345" y="189407"/>
            <a:ext cx="2590800" cy="369332"/>
          </a:xfrm>
          <a:prstGeom prst="rect">
            <a:avLst/>
          </a:prstGeom>
        </p:spPr>
        <p:txBody>
          <a:bodyPr wrap="square">
            <a:spAutoFit/>
          </a:bodyPr>
          <a:lstStyle/>
          <a:p>
            <a:pPr algn="ctr"/>
            <a:r>
              <a:rPr lang="en-US" b="1" i="1" u="sng" dirty="0"/>
              <a:t>Winston Churchill</a:t>
            </a:r>
          </a:p>
        </p:txBody>
      </p:sp>
      <p:sp>
        <p:nvSpPr>
          <p:cNvPr id="3" name="Rectangle 2"/>
          <p:cNvSpPr/>
          <p:nvPr/>
        </p:nvSpPr>
        <p:spPr>
          <a:xfrm>
            <a:off x="13854" y="242500"/>
            <a:ext cx="6539345" cy="369332"/>
          </a:xfrm>
          <a:prstGeom prst="rect">
            <a:avLst/>
          </a:prstGeom>
        </p:spPr>
        <p:txBody>
          <a:bodyPr wrap="square">
            <a:spAutoFit/>
          </a:bodyPr>
          <a:lstStyle/>
          <a:p>
            <a:r>
              <a:rPr lang="en-US" dirty="0"/>
              <a:t>Prime minister of Great Britain during World War II.</a:t>
            </a:r>
          </a:p>
        </p:txBody>
      </p:sp>
      <p:sp>
        <p:nvSpPr>
          <p:cNvPr id="4" name="Rectangle 3"/>
          <p:cNvSpPr/>
          <p:nvPr/>
        </p:nvSpPr>
        <p:spPr>
          <a:xfrm>
            <a:off x="6591300" y="1371600"/>
            <a:ext cx="2538845" cy="369332"/>
          </a:xfrm>
          <a:prstGeom prst="rect">
            <a:avLst/>
          </a:prstGeom>
        </p:spPr>
        <p:txBody>
          <a:bodyPr wrap="square">
            <a:spAutoFit/>
          </a:bodyPr>
          <a:lstStyle/>
          <a:p>
            <a:pPr algn="ctr"/>
            <a:r>
              <a:rPr lang="en-US" b="1" i="1" u="sng" dirty="0"/>
              <a:t>Tehran Conference</a:t>
            </a:r>
          </a:p>
        </p:txBody>
      </p:sp>
      <p:sp>
        <p:nvSpPr>
          <p:cNvPr id="6" name="Rectangle 5"/>
          <p:cNvSpPr/>
          <p:nvPr/>
        </p:nvSpPr>
        <p:spPr>
          <a:xfrm>
            <a:off x="-13856" y="914400"/>
            <a:ext cx="6605155" cy="1477328"/>
          </a:xfrm>
          <a:prstGeom prst="rect">
            <a:avLst/>
          </a:prstGeom>
        </p:spPr>
        <p:txBody>
          <a:bodyPr wrap="square">
            <a:spAutoFit/>
          </a:bodyPr>
          <a:lstStyle/>
          <a:p>
            <a:r>
              <a:rPr lang="en-US" dirty="0"/>
              <a:t>December, 1943 - A meeting between FDR, Churchill and Stalin in Iran to discuss coordination of military efforts against Germany, they repeated the pledge made in the earlier Moscow Conference to create the United Nations after the war's conclusion to help ensure international peace.</a:t>
            </a:r>
          </a:p>
        </p:txBody>
      </p:sp>
      <p:sp>
        <p:nvSpPr>
          <p:cNvPr id="7" name="Rectangle 6"/>
          <p:cNvSpPr/>
          <p:nvPr/>
        </p:nvSpPr>
        <p:spPr>
          <a:xfrm>
            <a:off x="6591299" y="2782669"/>
            <a:ext cx="2552701" cy="646331"/>
          </a:xfrm>
          <a:prstGeom prst="rect">
            <a:avLst/>
          </a:prstGeom>
        </p:spPr>
        <p:txBody>
          <a:bodyPr wrap="square">
            <a:spAutoFit/>
          </a:bodyPr>
          <a:lstStyle/>
          <a:p>
            <a:pPr algn="ctr"/>
            <a:r>
              <a:rPr lang="en-US" b="1" i="1" dirty="0" smtClean="0"/>
              <a:t>The Battle of Okinawa</a:t>
            </a:r>
            <a:r>
              <a:rPr lang="en-US" b="1" i="1" dirty="0"/>
              <a:t/>
            </a:r>
            <a:br>
              <a:rPr lang="en-US" b="1" i="1" dirty="0"/>
            </a:br>
            <a:endParaRPr lang="en-US" b="1" i="1" dirty="0"/>
          </a:p>
        </p:txBody>
      </p:sp>
      <p:sp>
        <p:nvSpPr>
          <p:cNvPr id="8" name="Rectangle 7"/>
          <p:cNvSpPr/>
          <p:nvPr/>
        </p:nvSpPr>
        <p:spPr>
          <a:xfrm>
            <a:off x="13854" y="2413338"/>
            <a:ext cx="6525491" cy="1477328"/>
          </a:xfrm>
          <a:prstGeom prst="rect">
            <a:avLst/>
          </a:prstGeom>
        </p:spPr>
        <p:txBody>
          <a:bodyPr wrap="square">
            <a:spAutoFit/>
          </a:bodyPr>
          <a:lstStyle/>
          <a:p>
            <a:r>
              <a:rPr lang="en-US" dirty="0"/>
              <a:t>The U.S. Army in the Pacific had been pursuing an "island-hopping" campaign, moving north from Australia towards Japan. On April 1, 1945, they invaded </a:t>
            </a:r>
            <a:r>
              <a:rPr lang="en-US" dirty="0" smtClean="0"/>
              <a:t>this island,  </a:t>
            </a:r>
            <a:r>
              <a:rPr lang="en-US" dirty="0"/>
              <a:t>only 300 miles south of the Japanese home islands. By the time the fighting ended on June 2, 1945, the U.S. had lost 50,000 men and the Japanese 100,000.</a:t>
            </a:r>
          </a:p>
        </p:txBody>
      </p:sp>
      <p:sp>
        <p:nvSpPr>
          <p:cNvPr id="9" name="Rectangle 8"/>
          <p:cNvSpPr/>
          <p:nvPr/>
        </p:nvSpPr>
        <p:spPr>
          <a:xfrm>
            <a:off x="6629400" y="4092015"/>
            <a:ext cx="2514600" cy="369332"/>
          </a:xfrm>
          <a:prstGeom prst="rect">
            <a:avLst/>
          </a:prstGeom>
        </p:spPr>
        <p:txBody>
          <a:bodyPr wrap="square">
            <a:spAutoFit/>
          </a:bodyPr>
          <a:lstStyle/>
          <a:p>
            <a:pPr algn="ctr"/>
            <a:r>
              <a:rPr lang="en-US" b="1" i="1" u="sng" dirty="0"/>
              <a:t>Battle of the Bulge</a:t>
            </a:r>
          </a:p>
        </p:txBody>
      </p:sp>
      <p:sp>
        <p:nvSpPr>
          <p:cNvPr id="11" name="Rectangle 10"/>
          <p:cNvSpPr/>
          <p:nvPr/>
        </p:nvSpPr>
        <p:spPr>
          <a:xfrm>
            <a:off x="-3466" y="3890666"/>
            <a:ext cx="6594765" cy="1754326"/>
          </a:xfrm>
          <a:prstGeom prst="rect">
            <a:avLst/>
          </a:prstGeom>
        </p:spPr>
        <p:txBody>
          <a:bodyPr wrap="square">
            <a:spAutoFit/>
          </a:bodyPr>
          <a:lstStyle/>
          <a:p>
            <a:r>
              <a:rPr lang="en-US" dirty="0"/>
              <a:t>December, 1944-January, 1945 - After recapturing France, the Allied advance became stalled along the German border. In the winter of 1944, Germany staged a massive counterattack in Belgium and Luxembourg which pushed a 30 mile "bulge" into the Allied lines. The Allies stopped the German advance and threw them back across the Rhine with heavy losses.</a:t>
            </a:r>
          </a:p>
        </p:txBody>
      </p:sp>
      <p:sp>
        <p:nvSpPr>
          <p:cNvPr id="16" name="Rectangle 15"/>
          <p:cNvSpPr/>
          <p:nvPr/>
        </p:nvSpPr>
        <p:spPr>
          <a:xfrm>
            <a:off x="6629400" y="6019800"/>
            <a:ext cx="2500745" cy="369332"/>
          </a:xfrm>
          <a:prstGeom prst="rect">
            <a:avLst/>
          </a:prstGeom>
        </p:spPr>
        <p:txBody>
          <a:bodyPr wrap="square">
            <a:spAutoFit/>
          </a:bodyPr>
          <a:lstStyle/>
          <a:p>
            <a:pPr algn="ctr"/>
            <a:r>
              <a:rPr lang="en-US" b="1" i="1" u="sng" dirty="0"/>
              <a:t>Manhattan Project</a:t>
            </a:r>
          </a:p>
        </p:txBody>
      </p:sp>
      <p:sp>
        <p:nvSpPr>
          <p:cNvPr id="17" name="Rectangle 16"/>
          <p:cNvSpPr/>
          <p:nvPr/>
        </p:nvSpPr>
        <p:spPr>
          <a:xfrm>
            <a:off x="-65811" y="5967027"/>
            <a:ext cx="6605155" cy="369332"/>
          </a:xfrm>
          <a:prstGeom prst="rect">
            <a:avLst/>
          </a:prstGeom>
        </p:spPr>
        <p:txBody>
          <a:bodyPr wrap="square">
            <a:spAutoFit/>
          </a:bodyPr>
          <a:lstStyle/>
          <a:p>
            <a:r>
              <a:rPr lang="en-US" dirty="0"/>
              <a:t>A secret U.S. project for the construction of the atomic bomb.</a:t>
            </a:r>
          </a:p>
        </p:txBody>
      </p:sp>
    </p:spTree>
    <p:extLst>
      <p:ext uri="{BB962C8B-B14F-4D97-AF65-F5344CB8AC3E}">
        <p14:creationId xmlns:p14="http://schemas.microsoft.com/office/powerpoint/2010/main" val="3240126489"/>
      </p:ext>
    </p:extLst>
  </p:cSld>
  <p:clrMapOvr>
    <a:masterClrMapping/>
  </p:clrMapOvr>
  <p:timing>
    <p:tnLst>
      <p:par>
        <p:cTn id="1" dur="indefinite" restart="never" nodeType="tmRoot"/>
      </p:par>
    </p:tnLst>
  </p:timing>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5532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438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3347875"/>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5670054"/>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53200" y="152400"/>
            <a:ext cx="2576945" cy="646331"/>
          </a:xfrm>
          <a:prstGeom prst="rect">
            <a:avLst/>
          </a:prstGeom>
        </p:spPr>
        <p:txBody>
          <a:bodyPr wrap="square">
            <a:spAutoFit/>
          </a:bodyPr>
          <a:lstStyle/>
          <a:p>
            <a:pPr algn="ctr"/>
            <a:r>
              <a:rPr lang="en-US" b="1" i="1" u="sng" dirty="0"/>
              <a:t>Internment of Japanese Americans</a:t>
            </a:r>
          </a:p>
        </p:txBody>
      </p:sp>
      <p:sp>
        <p:nvSpPr>
          <p:cNvPr id="3" name="Rectangle 2"/>
          <p:cNvSpPr/>
          <p:nvPr/>
        </p:nvSpPr>
        <p:spPr>
          <a:xfrm>
            <a:off x="0" y="2601"/>
            <a:ext cx="6553200" cy="1200329"/>
          </a:xfrm>
          <a:prstGeom prst="rect">
            <a:avLst/>
          </a:prstGeom>
        </p:spPr>
        <p:txBody>
          <a:bodyPr wrap="square">
            <a:spAutoFit/>
          </a:bodyPr>
          <a:lstStyle/>
          <a:p>
            <a:r>
              <a:rPr lang="en-US" dirty="0" smtClean="0"/>
              <a:t>he </a:t>
            </a:r>
            <a:r>
              <a:rPr lang="en-US" dirty="0"/>
              <a:t>Supreme Court upheld the government’s right to act against Japanese Americans living on the West Coast of the United States. A public apology was eventually issued by the United States government, and financial payment was made to survivors.</a:t>
            </a:r>
          </a:p>
        </p:txBody>
      </p:sp>
      <p:sp>
        <p:nvSpPr>
          <p:cNvPr id="4" name="Rectangle 3"/>
          <p:cNvSpPr/>
          <p:nvPr/>
        </p:nvSpPr>
        <p:spPr>
          <a:xfrm>
            <a:off x="6591300" y="1524000"/>
            <a:ext cx="2552700" cy="646331"/>
          </a:xfrm>
          <a:prstGeom prst="rect">
            <a:avLst/>
          </a:prstGeom>
        </p:spPr>
        <p:txBody>
          <a:bodyPr wrap="square">
            <a:spAutoFit/>
          </a:bodyPr>
          <a:lstStyle/>
          <a:p>
            <a:pPr algn="ctr"/>
            <a:r>
              <a:rPr lang="en-US" b="1" i="1" u="sng" dirty="0"/>
              <a:t>Atomic bomb</a:t>
            </a:r>
            <a:br>
              <a:rPr lang="en-US" b="1" i="1" u="sng" dirty="0"/>
            </a:br>
            <a:endParaRPr lang="en-US" b="1" i="1" u="sng" dirty="0"/>
          </a:p>
        </p:txBody>
      </p:sp>
      <p:sp>
        <p:nvSpPr>
          <p:cNvPr id="6" name="Rectangle 5"/>
          <p:cNvSpPr/>
          <p:nvPr/>
        </p:nvSpPr>
        <p:spPr>
          <a:xfrm>
            <a:off x="-13856" y="1282143"/>
            <a:ext cx="6567055" cy="923330"/>
          </a:xfrm>
          <a:prstGeom prst="rect">
            <a:avLst/>
          </a:prstGeom>
        </p:spPr>
        <p:txBody>
          <a:bodyPr wrap="square">
            <a:spAutoFit/>
          </a:bodyPr>
          <a:lstStyle/>
          <a:p>
            <a:r>
              <a:rPr lang="en-US" dirty="0"/>
              <a:t>A bomb that uses the fission of radioactive elements such as uranium or plutonium to create explosions equal to the force of thousands of pounds of regular explosives.</a:t>
            </a:r>
          </a:p>
        </p:txBody>
      </p:sp>
      <p:sp>
        <p:nvSpPr>
          <p:cNvPr id="7" name="Rectangle 6"/>
          <p:cNvSpPr/>
          <p:nvPr/>
        </p:nvSpPr>
        <p:spPr>
          <a:xfrm>
            <a:off x="6587835" y="2863518"/>
            <a:ext cx="2542310" cy="369332"/>
          </a:xfrm>
          <a:prstGeom prst="rect">
            <a:avLst/>
          </a:prstGeom>
        </p:spPr>
        <p:txBody>
          <a:bodyPr wrap="square">
            <a:spAutoFit/>
          </a:bodyPr>
          <a:lstStyle/>
          <a:p>
            <a:pPr algn="ctr"/>
            <a:r>
              <a:rPr lang="en-US" b="1" i="1" u="sng" dirty="0"/>
              <a:t>Hiroshima, Nagasaki</a:t>
            </a:r>
          </a:p>
        </p:txBody>
      </p:sp>
      <p:sp>
        <p:nvSpPr>
          <p:cNvPr id="8" name="Rectangle 7"/>
          <p:cNvSpPr/>
          <p:nvPr/>
        </p:nvSpPr>
        <p:spPr>
          <a:xfrm>
            <a:off x="0" y="2438400"/>
            <a:ext cx="6553200" cy="923330"/>
          </a:xfrm>
          <a:prstGeom prst="rect">
            <a:avLst/>
          </a:prstGeom>
        </p:spPr>
        <p:txBody>
          <a:bodyPr wrap="square">
            <a:spAutoFit/>
          </a:bodyPr>
          <a:lstStyle/>
          <a:p>
            <a:r>
              <a:rPr lang="en-US" dirty="0"/>
              <a:t>First and second cities to be hit by atomic bombs, they were bombed after Japan refused to surrender and accept the Potsdam Declaration. </a:t>
            </a:r>
          </a:p>
        </p:txBody>
      </p:sp>
      <p:sp>
        <p:nvSpPr>
          <p:cNvPr id="9" name="Rectangle 8"/>
          <p:cNvSpPr/>
          <p:nvPr/>
        </p:nvSpPr>
        <p:spPr>
          <a:xfrm>
            <a:off x="6622471" y="3758772"/>
            <a:ext cx="2521529" cy="646331"/>
          </a:xfrm>
          <a:prstGeom prst="rect">
            <a:avLst/>
          </a:prstGeom>
        </p:spPr>
        <p:txBody>
          <a:bodyPr wrap="square">
            <a:spAutoFit/>
          </a:bodyPr>
          <a:lstStyle/>
          <a:p>
            <a:pPr algn="ctr"/>
            <a:r>
              <a:rPr lang="en-US" b="1" i="1" u="sng" dirty="0"/>
              <a:t>Yalta Conference</a:t>
            </a:r>
            <a:br>
              <a:rPr lang="en-US" b="1" i="1" u="sng" dirty="0"/>
            </a:br>
            <a:endParaRPr lang="en-US" b="1" i="1" u="sng" dirty="0"/>
          </a:p>
        </p:txBody>
      </p:sp>
      <p:sp>
        <p:nvSpPr>
          <p:cNvPr id="11" name="Rectangle 10"/>
          <p:cNvSpPr/>
          <p:nvPr/>
        </p:nvSpPr>
        <p:spPr>
          <a:xfrm>
            <a:off x="27708" y="3375585"/>
            <a:ext cx="6587835" cy="2308324"/>
          </a:xfrm>
          <a:prstGeom prst="rect">
            <a:avLst/>
          </a:prstGeom>
        </p:spPr>
        <p:txBody>
          <a:bodyPr wrap="square">
            <a:spAutoFit/>
          </a:bodyPr>
          <a:lstStyle/>
          <a:p>
            <a:r>
              <a:rPr lang="en-US" dirty="0"/>
              <a:t>February, 1945 - Roosevelt, Churchill and Stalin met at Yalta to make final war plans, arrange the post-war fate of Germany, and discuss the proposal for creation of the United Nations as a successor to the League of Nations. They announced the decision to divide Germany into three post-war zones of occupation, although a fourth zone was later created for France. Russia also agreed to enter the war against Japan, in exchange for the Kuril Islands and half of the Sakhalin Peninsula.</a:t>
            </a:r>
          </a:p>
        </p:txBody>
      </p:sp>
      <p:sp>
        <p:nvSpPr>
          <p:cNvPr id="16" name="Rectangle 15"/>
          <p:cNvSpPr/>
          <p:nvPr/>
        </p:nvSpPr>
        <p:spPr>
          <a:xfrm>
            <a:off x="6629400" y="5943600"/>
            <a:ext cx="2500745" cy="369332"/>
          </a:xfrm>
          <a:prstGeom prst="rect">
            <a:avLst/>
          </a:prstGeom>
        </p:spPr>
        <p:txBody>
          <a:bodyPr wrap="square">
            <a:spAutoFit/>
          </a:bodyPr>
          <a:lstStyle/>
          <a:p>
            <a:pPr algn="ctr"/>
            <a:r>
              <a:rPr lang="en-US" b="1" i="1" u="sng" dirty="0"/>
              <a:t>Potsdam Conference</a:t>
            </a:r>
          </a:p>
        </p:txBody>
      </p:sp>
      <p:sp>
        <p:nvSpPr>
          <p:cNvPr id="17" name="Rectangle 16"/>
          <p:cNvSpPr/>
          <p:nvPr/>
        </p:nvSpPr>
        <p:spPr>
          <a:xfrm>
            <a:off x="-13856" y="5670054"/>
            <a:ext cx="6643256" cy="923330"/>
          </a:xfrm>
          <a:prstGeom prst="rect">
            <a:avLst/>
          </a:prstGeom>
        </p:spPr>
        <p:txBody>
          <a:bodyPr wrap="square">
            <a:spAutoFit/>
          </a:bodyPr>
          <a:lstStyle/>
          <a:p>
            <a:r>
              <a:rPr lang="en-US" dirty="0"/>
              <a:t>July 26, 1945 - Allied leaders Truman, Stalin and Churchill met in Germany to set up zones of control and to inform the Japanese that if they refused to surrender at once, they would face total destruction.</a:t>
            </a:r>
          </a:p>
        </p:txBody>
      </p:sp>
    </p:spTree>
    <p:extLst>
      <p:ext uri="{BB962C8B-B14F-4D97-AF65-F5344CB8AC3E}">
        <p14:creationId xmlns:p14="http://schemas.microsoft.com/office/powerpoint/2010/main" val="3240126489"/>
      </p:ext>
    </p:extLst>
  </p:cSld>
  <p:clrMapOvr>
    <a:masterClrMapping/>
  </p:clrMapOvr>
  <p:timing>
    <p:tnLst>
      <p:par>
        <p:cTn id="1" dur="indefinite" restart="never" nodeType="tmRoot"/>
      </p:par>
    </p:tnLst>
  </p:timing>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5532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438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3442855"/>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029" y="4680191"/>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5889955"/>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53201" y="304800"/>
            <a:ext cx="2590800" cy="646331"/>
          </a:xfrm>
          <a:prstGeom prst="rect">
            <a:avLst/>
          </a:prstGeom>
        </p:spPr>
        <p:txBody>
          <a:bodyPr wrap="square">
            <a:spAutoFit/>
          </a:bodyPr>
          <a:lstStyle/>
          <a:p>
            <a:pPr algn="ctr"/>
            <a:r>
              <a:rPr lang="en-US" b="1" i="1" u="sng" dirty="0"/>
              <a:t>Charles de Gaulle (1890-1970)</a:t>
            </a:r>
          </a:p>
        </p:txBody>
      </p:sp>
      <p:sp>
        <p:nvSpPr>
          <p:cNvPr id="3" name="Rectangle 2"/>
          <p:cNvSpPr/>
          <p:nvPr/>
        </p:nvSpPr>
        <p:spPr>
          <a:xfrm>
            <a:off x="0" y="44164"/>
            <a:ext cx="6553200" cy="1200329"/>
          </a:xfrm>
          <a:prstGeom prst="rect">
            <a:avLst/>
          </a:prstGeom>
        </p:spPr>
        <p:txBody>
          <a:bodyPr wrap="square">
            <a:spAutoFit/>
          </a:bodyPr>
          <a:lstStyle/>
          <a:p>
            <a:r>
              <a:rPr lang="en-US" dirty="0"/>
              <a:t>He formed the French resistance movement in London immediately after the French surrender at Vichy. He was elected President of the Free French government in exile during the war and he was the first provisional president of France after its liberation.</a:t>
            </a:r>
          </a:p>
        </p:txBody>
      </p:sp>
      <p:sp>
        <p:nvSpPr>
          <p:cNvPr id="4" name="Rectangle 3"/>
          <p:cNvSpPr/>
          <p:nvPr/>
        </p:nvSpPr>
        <p:spPr>
          <a:xfrm>
            <a:off x="6538710" y="1676400"/>
            <a:ext cx="2629759" cy="369332"/>
          </a:xfrm>
          <a:prstGeom prst="rect">
            <a:avLst/>
          </a:prstGeom>
        </p:spPr>
        <p:txBody>
          <a:bodyPr wrap="none">
            <a:spAutoFit/>
          </a:bodyPr>
          <a:lstStyle/>
          <a:p>
            <a:pPr algn="ctr"/>
            <a:r>
              <a:rPr lang="en-US" b="1" i="1" u="sng" dirty="0"/>
              <a:t>Joseph Stalin (1879-1953)</a:t>
            </a:r>
          </a:p>
        </p:txBody>
      </p:sp>
      <p:sp>
        <p:nvSpPr>
          <p:cNvPr id="6" name="Rectangle 5"/>
          <p:cNvSpPr/>
          <p:nvPr/>
        </p:nvSpPr>
        <p:spPr>
          <a:xfrm>
            <a:off x="13854" y="1298001"/>
            <a:ext cx="6577445" cy="1200329"/>
          </a:xfrm>
          <a:prstGeom prst="rect">
            <a:avLst/>
          </a:prstGeom>
        </p:spPr>
        <p:txBody>
          <a:bodyPr wrap="square">
            <a:spAutoFit/>
          </a:bodyPr>
          <a:lstStyle/>
          <a:p>
            <a:r>
              <a:rPr lang="en-US" dirty="0"/>
              <a:t>After Lenin died in 1924, he defeated Trotsky to gain power in the U.S.S.R. He created consecutive five year plans to expand heavy industry. He tried to crush all opposition and ruled as the absolute dictator of the U.S.S.R. until his death.</a:t>
            </a:r>
          </a:p>
        </p:txBody>
      </p:sp>
      <p:sp>
        <p:nvSpPr>
          <p:cNvPr id="7" name="Rectangle 6"/>
          <p:cNvSpPr/>
          <p:nvPr/>
        </p:nvSpPr>
        <p:spPr>
          <a:xfrm>
            <a:off x="6591299" y="2683593"/>
            <a:ext cx="2538846" cy="369332"/>
          </a:xfrm>
          <a:prstGeom prst="rect">
            <a:avLst/>
          </a:prstGeom>
        </p:spPr>
        <p:txBody>
          <a:bodyPr wrap="square">
            <a:spAutoFit/>
          </a:bodyPr>
          <a:lstStyle/>
          <a:p>
            <a:pPr algn="ctr"/>
            <a:r>
              <a:rPr lang="en-US" b="1" i="1" u="sng" dirty="0"/>
              <a:t>Nuremberg trials</a:t>
            </a:r>
          </a:p>
        </p:txBody>
      </p:sp>
      <p:sp>
        <p:nvSpPr>
          <p:cNvPr id="8" name="Rectangle 7"/>
          <p:cNvSpPr/>
          <p:nvPr/>
        </p:nvSpPr>
        <p:spPr>
          <a:xfrm>
            <a:off x="-13855" y="2486984"/>
            <a:ext cx="6605154" cy="923330"/>
          </a:xfrm>
          <a:prstGeom prst="rect">
            <a:avLst/>
          </a:prstGeom>
        </p:spPr>
        <p:txBody>
          <a:bodyPr wrap="square">
            <a:spAutoFit/>
          </a:bodyPr>
          <a:lstStyle/>
          <a:p>
            <a:r>
              <a:rPr lang="en-US" dirty="0"/>
              <a:t>19 out of 22 German civil and military leaders were found guilty of "war crimes." 12 were sentenced to death, 3 to life sentences and the rest to five to twenty year sentences.</a:t>
            </a:r>
          </a:p>
        </p:txBody>
      </p:sp>
      <p:sp>
        <p:nvSpPr>
          <p:cNvPr id="9" name="Rectangle 8"/>
          <p:cNvSpPr/>
          <p:nvPr/>
        </p:nvSpPr>
        <p:spPr>
          <a:xfrm>
            <a:off x="51954" y="3475442"/>
            <a:ext cx="6577446" cy="1200329"/>
          </a:xfrm>
          <a:prstGeom prst="rect">
            <a:avLst/>
          </a:prstGeom>
        </p:spPr>
        <p:txBody>
          <a:bodyPr wrap="square">
            <a:spAutoFit/>
          </a:bodyPr>
          <a:lstStyle/>
          <a:p>
            <a:r>
              <a:rPr lang="en-US" dirty="0" smtClean="0"/>
              <a:t>A </a:t>
            </a:r>
            <a:r>
              <a:rPr lang="en-US" dirty="0"/>
              <a:t>bloody and prolonged operation on </a:t>
            </a:r>
            <a:r>
              <a:rPr lang="en-US" dirty="0" smtClean="0"/>
              <a:t>this  </a:t>
            </a:r>
            <a:r>
              <a:rPr lang="en-US" dirty="0"/>
              <a:t>island </a:t>
            </a:r>
            <a:r>
              <a:rPr lang="en-US" dirty="0" smtClean="0"/>
              <a:t>in </a:t>
            </a:r>
            <a:r>
              <a:rPr lang="en-US" dirty="0"/>
              <a:t>which American marines landed and defeated Japanese defenders (February and March 1945</a:t>
            </a:r>
            <a:r>
              <a:rPr lang="en-US" dirty="0" smtClean="0"/>
              <a:t>). This is the island made famous by the planting of the American flag on Mount </a:t>
            </a:r>
            <a:r>
              <a:rPr lang="en-US" dirty="0" err="1" smtClean="0"/>
              <a:t>Suribachi</a:t>
            </a:r>
            <a:r>
              <a:rPr lang="en-US" dirty="0" smtClean="0"/>
              <a:t>.</a:t>
            </a:r>
            <a:endParaRPr lang="en-US" dirty="0"/>
          </a:p>
        </p:txBody>
      </p:sp>
      <p:sp>
        <p:nvSpPr>
          <p:cNvPr id="11" name="Rectangle 10"/>
          <p:cNvSpPr/>
          <p:nvPr/>
        </p:nvSpPr>
        <p:spPr>
          <a:xfrm>
            <a:off x="6591300" y="3706275"/>
            <a:ext cx="2552700" cy="369332"/>
          </a:xfrm>
          <a:prstGeom prst="rect">
            <a:avLst/>
          </a:prstGeom>
        </p:spPr>
        <p:txBody>
          <a:bodyPr wrap="square">
            <a:spAutoFit/>
          </a:bodyPr>
          <a:lstStyle/>
          <a:p>
            <a:pPr algn="ctr"/>
            <a:r>
              <a:rPr lang="en-US" b="1" i="1" u="sng" dirty="0" smtClean="0"/>
              <a:t>Battle of Iwo </a:t>
            </a:r>
            <a:r>
              <a:rPr lang="en-US" b="1" i="1" u="sng" dirty="0"/>
              <a:t>Jima</a:t>
            </a:r>
          </a:p>
        </p:txBody>
      </p:sp>
      <p:sp>
        <p:nvSpPr>
          <p:cNvPr id="16" name="Rectangle 15"/>
          <p:cNvSpPr/>
          <p:nvPr/>
        </p:nvSpPr>
        <p:spPr>
          <a:xfrm>
            <a:off x="6629400" y="5105400"/>
            <a:ext cx="2469571" cy="369332"/>
          </a:xfrm>
          <a:prstGeom prst="rect">
            <a:avLst/>
          </a:prstGeom>
        </p:spPr>
        <p:txBody>
          <a:bodyPr wrap="square">
            <a:spAutoFit/>
          </a:bodyPr>
          <a:lstStyle/>
          <a:p>
            <a:pPr algn="ctr"/>
            <a:r>
              <a:rPr lang="en-US" b="1" i="1" u="sng" dirty="0" smtClean="0"/>
              <a:t>The Battle of El </a:t>
            </a:r>
            <a:r>
              <a:rPr lang="en-US" b="1" i="1" u="sng" dirty="0"/>
              <a:t>Alamein</a:t>
            </a:r>
          </a:p>
        </p:txBody>
      </p:sp>
      <p:sp>
        <p:nvSpPr>
          <p:cNvPr id="18" name="Rectangle 17"/>
          <p:cNvSpPr/>
          <p:nvPr/>
        </p:nvSpPr>
        <p:spPr>
          <a:xfrm>
            <a:off x="-13856" y="4675771"/>
            <a:ext cx="6643255" cy="1200329"/>
          </a:xfrm>
          <a:prstGeom prst="rect">
            <a:avLst/>
          </a:prstGeom>
        </p:spPr>
        <p:txBody>
          <a:bodyPr wrap="square">
            <a:spAutoFit/>
          </a:bodyPr>
          <a:lstStyle/>
          <a:p>
            <a:r>
              <a:rPr lang="en-US" dirty="0"/>
              <a:t>German forces threatening to seize Egypt and the Suez Canal were defeated by the British. This defeat prevented Hitler from gaining access to Middle Eastern oil supplies and attacking the Soviet Union from the south.</a:t>
            </a:r>
          </a:p>
        </p:txBody>
      </p:sp>
      <p:sp>
        <p:nvSpPr>
          <p:cNvPr id="19" name="Rectangle 18"/>
          <p:cNvSpPr/>
          <p:nvPr/>
        </p:nvSpPr>
        <p:spPr>
          <a:xfrm>
            <a:off x="6629399" y="6172200"/>
            <a:ext cx="2539069" cy="369332"/>
          </a:xfrm>
          <a:prstGeom prst="rect">
            <a:avLst/>
          </a:prstGeom>
        </p:spPr>
        <p:txBody>
          <a:bodyPr wrap="square">
            <a:spAutoFit/>
          </a:bodyPr>
          <a:lstStyle/>
          <a:p>
            <a:pPr algn="ctr"/>
            <a:r>
              <a:rPr lang="en-US" b="1" i="1" u="sng" dirty="0"/>
              <a:t>Bataan Death March</a:t>
            </a:r>
          </a:p>
        </p:txBody>
      </p:sp>
      <p:sp>
        <p:nvSpPr>
          <p:cNvPr id="21" name="Rectangle 20"/>
          <p:cNvSpPr/>
          <p:nvPr/>
        </p:nvSpPr>
        <p:spPr>
          <a:xfrm>
            <a:off x="-20782" y="6033700"/>
            <a:ext cx="6674429" cy="646331"/>
          </a:xfrm>
          <a:prstGeom prst="rect">
            <a:avLst/>
          </a:prstGeom>
        </p:spPr>
        <p:txBody>
          <a:bodyPr wrap="square">
            <a:spAutoFit/>
          </a:bodyPr>
          <a:lstStyle/>
          <a:p>
            <a:r>
              <a:rPr lang="en-US" dirty="0"/>
              <a:t>In </a:t>
            </a:r>
            <a:r>
              <a:rPr lang="en-US" dirty="0" smtClean="0"/>
              <a:t>this march , </a:t>
            </a:r>
            <a:r>
              <a:rPr lang="en-US" dirty="0"/>
              <a:t>American POWs suffered brutal treatment by the Japanese after surrender of the Philippines.</a:t>
            </a:r>
          </a:p>
        </p:txBody>
      </p:sp>
    </p:spTree>
    <p:extLst>
      <p:ext uri="{BB962C8B-B14F-4D97-AF65-F5344CB8AC3E}">
        <p14:creationId xmlns:p14="http://schemas.microsoft.com/office/powerpoint/2010/main" val="3240126489"/>
      </p:ext>
    </p:extLst>
  </p:cSld>
  <p:clrMapOvr>
    <a:masterClrMapping/>
  </p:clrMapOvr>
  <p:timing>
    <p:tnLst>
      <p:par>
        <p:cTn id="1" dur="indefinite" restart="never" nodeType="tmRoot"/>
      </p:par>
    </p:tnLst>
  </p:timing>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 Untied States History Flash Cards</a:t>
            </a:r>
            <a:endParaRPr lang="en-US" dirty="0"/>
          </a:p>
        </p:txBody>
      </p:sp>
      <p:sp>
        <p:nvSpPr>
          <p:cNvPr id="3" name="Subtitle 2"/>
          <p:cNvSpPr>
            <a:spLocks noGrp="1"/>
          </p:cNvSpPr>
          <p:nvPr>
            <p:ph type="subTitle" idx="1"/>
          </p:nvPr>
        </p:nvSpPr>
        <p:spPr>
          <a:xfrm>
            <a:off x="1371600" y="3886200"/>
            <a:ext cx="6400800" cy="2286000"/>
          </a:xfrm>
        </p:spPr>
        <p:txBody>
          <a:bodyPr>
            <a:normAutofit/>
          </a:bodyPr>
          <a:lstStyle/>
          <a:p>
            <a:r>
              <a:rPr lang="en-US" dirty="0" smtClean="0"/>
              <a:t>Set XIV </a:t>
            </a:r>
          </a:p>
          <a:p>
            <a:r>
              <a:rPr lang="en-US" dirty="0" smtClean="0"/>
              <a:t>Cold War </a:t>
            </a:r>
          </a:p>
          <a:p>
            <a:r>
              <a:rPr lang="en-US" dirty="0" smtClean="0"/>
              <a:t>(1946- 1990)</a:t>
            </a:r>
          </a:p>
          <a:p>
            <a:endParaRPr lang="en-US" dirty="0"/>
          </a:p>
        </p:txBody>
      </p:sp>
    </p:spTree>
    <p:extLst>
      <p:ext uri="{BB962C8B-B14F-4D97-AF65-F5344CB8AC3E}">
        <p14:creationId xmlns:p14="http://schemas.microsoft.com/office/powerpoint/2010/main" val="1365364573"/>
      </p:ext>
    </p:extLst>
  </p:cSld>
  <p:clrMapOvr>
    <a:masterClrMapping/>
  </p:clrMapOvr>
  <p:timing>
    <p:tnLst>
      <p:par>
        <p:cTn id="1" dur="indefinite" restart="never" nodeType="tmRoot"/>
      </p:par>
    </p:tnLst>
  </p:timing>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5532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3855" y="2232585"/>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2999555"/>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41148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926" y="5592128"/>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53200" y="304800"/>
            <a:ext cx="2590800" cy="369332"/>
          </a:xfrm>
          <a:prstGeom prst="rect">
            <a:avLst/>
          </a:prstGeom>
        </p:spPr>
        <p:txBody>
          <a:bodyPr wrap="square">
            <a:spAutoFit/>
          </a:bodyPr>
          <a:lstStyle/>
          <a:p>
            <a:pPr algn="ctr"/>
            <a:r>
              <a:rPr lang="en-US" b="1" i="1" u="sng" dirty="0"/>
              <a:t>United Nations</a:t>
            </a:r>
          </a:p>
        </p:txBody>
      </p:sp>
      <p:sp>
        <p:nvSpPr>
          <p:cNvPr id="3" name="Rectangle 2"/>
          <p:cNvSpPr/>
          <p:nvPr/>
        </p:nvSpPr>
        <p:spPr>
          <a:xfrm>
            <a:off x="0" y="0"/>
            <a:ext cx="6591300" cy="1200329"/>
          </a:xfrm>
          <a:prstGeom prst="rect">
            <a:avLst/>
          </a:prstGeom>
        </p:spPr>
        <p:txBody>
          <a:bodyPr wrap="square">
            <a:spAutoFit/>
          </a:bodyPr>
          <a:lstStyle/>
          <a:p>
            <a:r>
              <a:rPr lang="en-US" dirty="0"/>
              <a:t>Only the Security Council could take action on substantive issues through investigation. The General Assembly met and talked. A secretariat, headed by a Secretary-General, was to perform the organization's administrative work.</a:t>
            </a:r>
          </a:p>
        </p:txBody>
      </p:sp>
      <p:sp>
        <p:nvSpPr>
          <p:cNvPr id="4" name="Rectangle 3"/>
          <p:cNvSpPr/>
          <p:nvPr/>
        </p:nvSpPr>
        <p:spPr>
          <a:xfrm>
            <a:off x="6591300" y="1600200"/>
            <a:ext cx="2507671" cy="369332"/>
          </a:xfrm>
          <a:prstGeom prst="rect">
            <a:avLst/>
          </a:prstGeom>
        </p:spPr>
        <p:txBody>
          <a:bodyPr wrap="square">
            <a:spAutoFit/>
          </a:bodyPr>
          <a:lstStyle/>
          <a:p>
            <a:pPr algn="ctr"/>
            <a:r>
              <a:rPr lang="en-US" b="1" i="1" u="sng" dirty="0"/>
              <a:t>Superpowers</a:t>
            </a:r>
          </a:p>
        </p:txBody>
      </p:sp>
      <p:sp>
        <p:nvSpPr>
          <p:cNvPr id="6" name="Rectangle 5"/>
          <p:cNvSpPr/>
          <p:nvPr/>
        </p:nvSpPr>
        <p:spPr>
          <a:xfrm>
            <a:off x="6926" y="1295400"/>
            <a:ext cx="6546273" cy="923330"/>
          </a:xfrm>
          <a:prstGeom prst="rect">
            <a:avLst/>
          </a:prstGeom>
        </p:spPr>
        <p:txBody>
          <a:bodyPr wrap="square">
            <a:spAutoFit/>
          </a:bodyPr>
          <a:lstStyle/>
          <a:p>
            <a:r>
              <a:rPr lang="en-US" dirty="0"/>
              <a:t>The name give to the U.S.S.R. and the U.S. because of their dominance in the arms race and economic struggle for world power. Both countries had nuclear bombs by the late 1940's and 1950's.</a:t>
            </a:r>
          </a:p>
        </p:txBody>
      </p:sp>
      <p:sp>
        <p:nvSpPr>
          <p:cNvPr id="7" name="Rectangle 6"/>
          <p:cNvSpPr/>
          <p:nvPr/>
        </p:nvSpPr>
        <p:spPr>
          <a:xfrm>
            <a:off x="6553199" y="2464014"/>
            <a:ext cx="2576946" cy="369332"/>
          </a:xfrm>
          <a:prstGeom prst="rect">
            <a:avLst/>
          </a:prstGeom>
        </p:spPr>
        <p:txBody>
          <a:bodyPr wrap="square">
            <a:spAutoFit/>
          </a:bodyPr>
          <a:lstStyle/>
          <a:p>
            <a:pPr algn="ctr"/>
            <a:r>
              <a:rPr lang="en-US" b="1" i="1" u="sng" dirty="0"/>
              <a:t>Satellites</a:t>
            </a:r>
          </a:p>
        </p:txBody>
      </p:sp>
      <p:sp>
        <p:nvSpPr>
          <p:cNvPr id="8" name="Rectangle 7"/>
          <p:cNvSpPr/>
          <p:nvPr/>
        </p:nvSpPr>
        <p:spPr>
          <a:xfrm>
            <a:off x="-13856" y="2325515"/>
            <a:ext cx="6567055" cy="646331"/>
          </a:xfrm>
          <a:prstGeom prst="rect">
            <a:avLst/>
          </a:prstGeom>
        </p:spPr>
        <p:txBody>
          <a:bodyPr wrap="square">
            <a:spAutoFit/>
          </a:bodyPr>
          <a:lstStyle/>
          <a:p>
            <a:r>
              <a:rPr lang="en-US" dirty="0"/>
              <a:t>Eastern European countries conquered by the U.S.S.R. during the Cold War.</a:t>
            </a:r>
          </a:p>
        </p:txBody>
      </p:sp>
      <p:sp>
        <p:nvSpPr>
          <p:cNvPr id="9" name="Rectangle 8"/>
          <p:cNvSpPr/>
          <p:nvPr/>
        </p:nvSpPr>
        <p:spPr>
          <a:xfrm>
            <a:off x="6553200" y="3158928"/>
            <a:ext cx="2549236" cy="646331"/>
          </a:xfrm>
          <a:prstGeom prst="rect">
            <a:avLst/>
          </a:prstGeom>
        </p:spPr>
        <p:txBody>
          <a:bodyPr wrap="square">
            <a:spAutoFit/>
          </a:bodyPr>
          <a:lstStyle/>
          <a:p>
            <a:pPr algn="ctr"/>
            <a:r>
              <a:rPr lang="en-US" b="1" i="1" u="sng" dirty="0"/>
              <a:t>Department of Defense created</a:t>
            </a:r>
          </a:p>
        </p:txBody>
      </p:sp>
      <p:sp>
        <p:nvSpPr>
          <p:cNvPr id="11" name="Rectangle 10"/>
          <p:cNvSpPr/>
          <p:nvPr/>
        </p:nvSpPr>
        <p:spPr>
          <a:xfrm>
            <a:off x="-13856" y="3152001"/>
            <a:ext cx="6567055" cy="646331"/>
          </a:xfrm>
          <a:prstGeom prst="rect">
            <a:avLst/>
          </a:prstGeom>
        </p:spPr>
        <p:txBody>
          <a:bodyPr wrap="square">
            <a:spAutoFit/>
          </a:bodyPr>
          <a:lstStyle/>
          <a:p>
            <a:r>
              <a:rPr lang="en-US" dirty="0"/>
              <a:t>Headed by McNamara, it succeeded in bringing the armed services under tight civilian control.</a:t>
            </a:r>
          </a:p>
        </p:txBody>
      </p:sp>
      <p:sp>
        <p:nvSpPr>
          <p:cNvPr id="16" name="Rectangle 15"/>
          <p:cNvSpPr/>
          <p:nvPr/>
        </p:nvSpPr>
        <p:spPr>
          <a:xfrm>
            <a:off x="6622554" y="4484132"/>
            <a:ext cx="2507591" cy="369332"/>
          </a:xfrm>
          <a:prstGeom prst="rect">
            <a:avLst/>
          </a:prstGeom>
        </p:spPr>
        <p:txBody>
          <a:bodyPr wrap="square">
            <a:spAutoFit/>
          </a:bodyPr>
          <a:lstStyle/>
          <a:p>
            <a:pPr algn="ctr"/>
            <a:r>
              <a:rPr lang="en-US" b="1" i="1" u="sng" dirty="0" smtClean="0"/>
              <a:t>Yugoslavia</a:t>
            </a:r>
            <a:endParaRPr lang="en-US" b="1" i="1" u="sng" dirty="0"/>
          </a:p>
        </p:txBody>
      </p:sp>
      <p:sp>
        <p:nvSpPr>
          <p:cNvPr id="17" name="Rectangle 16"/>
          <p:cNvSpPr/>
          <p:nvPr/>
        </p:nvSpPr>
        <p:spPr>
          <a:xfrm>
            <a:off x="0" y="4114800"/>
            <a:ext cx="6591300" cy="1477328"/>
          </a:xfrm>
          <a:prstGeom prst="rect">
            <a:avLst/>
          </a:prstGeom>
        </p:spPr>
        <p:txBody>
          <a:bodyPr wrap="square">
            <a:spAutoFit/>
          </a:bodyPr>
          <a:lstStyle/>
          <a:p>
            <a:r>
              <a:rPr lang="en-US" dirty="0"/>
              <a:t>An election was held in 1945 in which the moderate candidates were not allowed to run. On November 29, 1945, the Federal People's Republic of Yugoslavia was proclaimed. Following the adoption of a new constitution, the assembly reconstituted itself into a parliament. Tito was the Premier of the cabinet.</a:t>
            </a:r>
          </a:p>
        </p:txBody>
      </p:sp>
      <p:sp>
        <p:nvSpPr>
          <p:cNvPr id="18" name="Rectangle 17"/>
          <p:cNvSpPr/>
          <p:nvPr/>
        </p:nvSpPr>
        <p:spPr>
          <a:xfrm>
            <a:off x="6650263" y="6019800"/>
            <a:ext cx="2479882" cy="369332"/>
          </a:xfrm>
          <a:prstGeom prst="rect">
            <a:avLst/>
          </a:prstGeom>
        </p:spPr>
        <p:txBody>
          <a:bodyPr wrap="square">
            <a:spAutoFit/>
          </a:bodyPr>
          <a:lstStyle/>
          <a:p>
            <a:pPr algn="ctr"/>
            <a:r>
              <a:rPr lang="en-US" b="1" i="1" u="sng" dirty="0"/>
              <a:t>Truman Doctrine</a:t>
            </a:r>
          </a:p>
        </p:txBody>
      </p:sp>
      <p:sp>
        <p:nvSpPr>
          <p:cNvPr id="19" name="Rectangle 18"/>
          <p:cNvSpPr/>
          <p:nvPr/>
        </p:nvSpPr>
        <p:spPr>
          <a:xfrm>
            <a:off x="13852" y="5881300"/>
            <a:ext cx="6608701" cy="646331"/>
          </a:xfrm>
          <a:prstGeom prst="rect">
            <a:avLst/>
          </a:prstGeom>
        </p:spPr>
        <p:txBody>
          <a:bodyPr wrap="square">
            <a:spAutoFit/>
          </a:bodyPr>
          <a:lstStyle/>
          <a:p>
            <a:r>
              <a:rPr lang="en-US" dirty="0"/>
              <a:t>1947 - Stated that the U.S. would support any nation threatened by Communism.</a:t>
            </a:r>
          </a:p>
        </p:txBody>
      </p:sp>
    </p:spTree>
    <p:extLst>
      <p:ext uri="{BB962C8B-B14F-4D97-AF65-F5344CB8AC3E}">
        <p14:creationId xmlns:p14="http://schemas.microsoft.com/office/powerpoint/2010/main" val="3240126489"/>
      </p:ext>
    </p:extLst>
  </p:cSld>
  <p:clrMapOvr>
    <a:masterClrMapping/>
  </p:clrMapOvr>
  <p:timing>
    <p:tnLst>
      <p:par>
        <p:cTn id="1" dur="indefinite" restart="never" nodeType="tmRoot"/>
      </p:par>
    </p:tnLst>
  </p:timing>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5532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25898"/>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1173" y="2980224"/>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5976" y="5015186"/>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46273" y="533400"/>
            <a:ext cx="2552698" cy="369332"/>
          </a:xfrm>
          <a:prstGeom prst="rect">
            <a:avLst/>
          </a:prstGeom>
        </p:spPr>
        <p:txBody>
          <a:bodyPr wrap="square">
            <a:spAutoFit/>
          </a:bodyPr>
          <a:lstStyle/>
          <a:p>
            <a:pPr algn="ctr"/>
            <a:r>
              <a:rPr lang="en-US" b="1" i="1" u="sng" dirty="0"/>
              <a:t>Marshall Plan</a:t>
            </a:r>
          </a:p>
        </p:txBody>
      </p:sp>
      <p:sp>
        <p:nvSpPr>
          <p:cNvPr id="4" name="Rectangle 3"/>
          <p:cNvSpPr/>
          <p:nvPr/>
        </p:nvSpPr>
        <p:spPr>
          <a:xfrm>
            <a:off x="0" y="25569"/>
            <a:ext cx="6591300" cy="1200329"/>
          </a:xfrm>
          <a:prstGeom prst="rect">
            <a:avLst/>
          </a:prstGeom>
        </p:spPr>
        <p:txBody>
          <a:bodyPr wrap="square">
            <a:spAutoFit/>
          </a:bodyPr>
          <a:lstStyle/>
          <a:p>
            <a:r>
              <a:rPr lang="en-US" dirty="0"/>
              <a:t>Introduced by Secretary of State George G. Marshall in 1947, he proposed massive and systematic American economic aid to Europe to revitalize the European economies after WWII and help prevent the spread of Communism.</a:t>
            </a:r>
          </a:p>
        </p:txBody>
      </p:sp>
      <p:sp>
        <p:nvSpPr>
          <p:cNvPr id="6" name="Rectangle 5"/>
          <p:cNvSpPr/>
          <p:nvPr/>
        </p:nvSpPr>
        <p:spPr>
          <a:xfrm>
            <a:off x="6615547" y="2045732"/>
            <a:ext cx="2528453" cy="369332"/>
          </a:xfrm>
          <a:prstGeom prst="rect">
            <a:avLst/>
          </a:prstGeom>
        </p:spPr>
        <p:txBody>
          <a:bodyPr wrap="square">
            <a:spAutoFit/>
          </a:bodyPr>
          <a:lstStyle/>
          <a:p>
            <a:pPr algn="ctr"/>
            <a:r>
              <a:rPr lang="en-US" b="1" i="1" u="sng" dirty="0" smtClean="0"/>
              <a:t>Israel </a:t>
            </a:r>
            <a:r>
              <a:rPr lang="en-US" b="1" i="1" u="sng" dirty="0"/>
              <a:t>created</a:t>
            </a:r>
          </a:p>
        </p:txBody>
      </p:sp>
      <p:sp>
        <p:nvSpPr>
          <p:cNvPr id="7" name="Rectangle 6"/>
          <p:cNvSpPr/>
          <p:nvPr/>
        </p:nvSpPr>
        <p:spPr>
          <a:xfrm>
            <a:off x="25976" y="1225898"/>
            <a:ext cx="6553200" cy="1754326"/>
          </a:xfrm>
          <a:prstGeom prst="rect">
            <a:avLst/>
          </a:prstGeom>
        </p:spPr>
        <p:txBody>
          <a:bodyPr wrap="square">
            <a:spAutoFit/>
          </a:bodyPr>
          <a:lstStyle/>
          <a:p>
            <a:r>
              <a:rPr lang="en-US" dirty="0"/>
              <a:t>1948 - In 1947 the UN General Assembly had approved the creation of a Jewish homeland by ending the British mandate in Palestine and partitioning it into two states: one Jewish and one Arab. On May 14, 1948, the Jews proclaimed the State of Israel, and all of the surrounding Arab nations declared war and invaded. After a short war, the Israelis gained control of the country.</a:t>
            </a:r>
          </a:p>
        </p:txBody>
      </p:sp>
      <p:sp>
        <p:nvSpPr>
          <p:cNvPr id="8" name="Rectangle 7"/>
          <p:cNvSpPr/>
          <p:nvPr/>
        </p:nvSpPr>
        <p:spPr>
          <a:xfrm>
            <a:off x="6601693" y="3815685"/>
            <a:ext cx="2511133" cy="369332"/>
          </a:xfrm>
          <a:prstGeom prst="rect">
            <a:avLst/>
          </a:prstGeom>
        </p:spPr>
        <p:txBody>
          <a:bodyPr wrap="square">
            <a:spAutoFit/>
          </a:bodyPr>
          <a:lstStyle/>
          <a:p>
            <a:pPr algn="ctr"/>
            <a:r>
              <a:rPr lang="en-US" b="1" i="1" u="sng" dirty="0"/>
              <a:t>Berlin blockade</a:t>
            </a:r>
          </a:p>
        </p:txBody>
      </p:sp>
      <p:sp>
        <p:nvSpPr>
          <p:cNvPr id="9" name="Rectangle 8"/>
          <p:cNvSpPr/>
          <p:nvPr/>
        </p:nvSpPr>
        <p:spPr>
          <a:xfrm>
            <a:off x="-34636" y="2984689"/>
            <a:ext cx="6636329" cy="2031325"/>
          </a:xfrm>
          <a:prstGeom prst="rect">
            <a:avLst/>
          </a:prstGeom>
        </p:spPr>
        <p:txBody>
          <a:bodyPr wrap="square">
            <a:spAutoFit/>
          </a:bodyPr>
          <a:lstStyle/>
          <a:p>
            <a:r>
              <a:rPr lang="en-US" dirty="0"/>
              <a:t>April 1, 1948 - Russia under Stalin blockaded Berlin completely in the hopes that the West would give the entire city to the Soviets to administer. To bring in food and supplies, the U.S. and Great Britain mounted air lifts which became so intense that, at their height, an airplane was landing in West Berlin every few minutes. West Germany was a republic under Franc, the U.S. and Great Britain. Berlin was located entirely within Soviet-controlled East Germany.</a:t>
            </a:r>
          </a:p>
        </p:txBody>
      </p:sp>
      <p:sp>
        <p:nvSpPr>
          <p:cNvPr id="11" name="Rectangle 10"/>
          <p:cNvSpPr/>
          <p:nvPr/>
        </p:nvSpPr>
        <p:spPr>
          <a:xfrm>
            <a:off x="6629400" y="5059165"/>
            <a:ext cx="2545773" cy="646331"/>
          </a:xfrm>
          <a:prstGeom prst="rect">
            <a:avLst/>
          </a:prstGeom>
        </p:spPr>
        <p:txBody>
          <a:bodyPr wrap="square">
            <a:spAutoFit/>
          </a:bodyPr>
          <a:lstStyle/>
          <a:p>
            <a:pPr algn="ctr"/>
            <a:r>
              <a:rPr lang="en-US" b="1" i="1" u="sng" dirty="0"/>
              <a:t>North Atlantic Treaty Organization (NATO)</a:t>
            </a:r>
          </a:p>
        </p:txBody>
      </p:sp>
      <p:sp>
        <p:nvSpPr>
          <p:cNvPr id="16" name="Rectangle 15"/>
          <p:cNvSpPr/>
          <p:nvPr/>
        </p:nvSpPr>
        <p:spPr>
          <a:xfrm>
            <a:off x="10392" y="5022941"/>
            <a:ext cx="6591301" cy="923330"/>
          </a:xfrm>
          <a:prstGeom prst="rect">
            <a:avLst/>
          </a:prstGeom>
        </p:spPr>
        <p:txBody>
          <a:bodyPr wrap="square">
            <a:spAutoFit/>
          </a:bodyPr>
          <a:lstStyle/>
          <a:p>
            <a:r>
              <a:rPr lang="en-US" dirty="0"/>
              <a:t>Chartered April, 1949. The 11 member nations agreed to fight for each other if attacked. It is an international military force for enforcing its charter.</a:t>
            </a:r>
          </a:p>
        </p:txBody>
      </p:sp>
      <p:cxnSp>
        <p:nvCxnSpPr>
          <p:cNvPr id="18" name="Straight Connector 17"/>
          <p:cNvCxnSpPr/>
          <p:nvPr/>
        </p:nvCxnSpPr>
        <p:spPr>
          <a:xfrm>
            <a:off x="-34636" y="5946271"/>
            <a:ext cx="9098971"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6629400" y="6324600"/>
            <a:ext cx="2497280" cy="369332"/>
          </a:xfrm>
          <a:prstGeom prst="rect">
            <a:avLst/>
          </a:prstGeom>
        </p:spPr>
        <p:txBody>
          <a:bodyPr wrap="square">
            <a:spAutoFit/>
          </a:bodyPr>
          <a:lstStyle/>
          <a:p>
            <a:pPr algn="ctr"/>
            <a:r>
              <a:rPr lang="en-US" b="1" i="1" u="sng" dirty="0"/>
              <a:t>Warsaw Pact</a:t>
            </a:r>
          </a:p>
        </p:txBody>
      </p:sp>
      <p:sp>
        <p:nvSpPr>
          <p:cNvPr id="21" name="Rectangle 20"/>
          <p:cNvSpPr/>
          <p:nvPr/>
        </p:nvSpPr>
        <p:spPr>
          <a:xfrm>
            <a:off x="31173" y="5948274"/>
            <a:ext cx="6653648" cy="923330"/>
          </a:xfrm>
          <a:prstGeom prst="rect">
            <a:avLst/>
          </a:prstGeom>
        </p:spPr>
        <p:txBody>
          <a:bodyPr wrap="square">
            <a:spAutoFit/>
          </a:bodyPr>
          <a:lstStyle/>
          <a:p>
            <a:r>
              <a:rPr lang="en-US" dirty="0"/>
              <a:t>To counter the NATO buildup, the Soviets formed this military organization with the nations of Eastern Europe. Also gave Russia an excuse for garrisoning troops in these countries.</a:t>
            </a:r>
          </a:p>
        </p:txBody>
      </p:sp>
    </p:spTree>
    <p:extLst>
      <p:ext uri="{BB962C8B-B14F-4D97-AF65-F5344CB8AC3E}">
        <p14:creationId xmlns:p14="http://schemas.microsoft.com/office/powerpoint/2010/main" val="32401264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926" y="92333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5908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962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5181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3858" y="5883441"/>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90710" y="175552"/>
            <a:ext cx="2653290" cy="369332"/>
          </a:xfrm>
          <a:prstGeom prst="rect">
            <a:avLst/>
          </a:prstGeom>
        </p:spPr>
        <p:txBody>
          <a:bodyPr wrap="none">
            <a:spAutoFit/>
          </a:bodyPr>
          <a:lstStyle/>
          <a:p>
            <a:r>
              <a:rPr lang="en-US" b="1" i="1" u="sng" dirty="0"/>
              <a:t>Stamp Act Congress, 1765</a:t>
            </a:r>
          </a:p>
        </p:txBody>
      </p:sp>
      <p:sp>
        <p:nvSpPr>
          <p:cNvPr id="3" name="Rectangle 2"/>
          <p:cNvSpPr/>
          <p:nvPr/>
        </p:nvSpPr>
        <p:spPr>
          <a:xfrm>
            <a:off x="6926" y="0"/>
            <a:ext cx="6470073" cy="923330"/>
          </a:xfrm>
          <a:prstGeom prst="rect">
            <a:avLst/>
          </a:prstGeom>
        </p:spPr>
        <p:txBody>
          <a:bodyPr wrap="square">
            <a:spAutoFit/>
          </a:bodyPr>
          <a:lstStyle/>
          <a:p>
            <a:r>
              <a:rPr lang="en-US" dirty="0"/>
              <a:t>27 delegates from 9 colonies met from October 7-24, 1765, and drew up a list of declarations and petitions against the new taxes imposed on the colonies.</a:t>
            </a:r>
          </a:p>
        </p:txBody>
      </p:sp>
      <p:sp>
        <p:nvSpPr>
          <p:cNvPr id="4" name="Rectangle 3"/>
          <p:cNvSpPr/>
          <p:nvPr/>
        </p:nvSpPr>
        <p:spPr>
          <a:xfrm>
            <a:off x="6477000" y="1524000"/>
            <a:ext cx="2673361" cy="369332"/>
          </a:xfrm>
          <a:prstGeom prst="rect">
            <a:avLst/>
          </a:prstGeom>
        </p:spPr>
        <p:txBody>
          <a:bodyPr wrap="none">
            <a:spAutoFit/>
          </a:bodyPr>
          <a:lstStyle/>
          <a:p>
            <a:r>
              <a:rPr lang="en-US" b="1" i="1" u="sng" dirty="0"/>
              <a:t>Patrick Henry (1736-1799)</a:t>
            </a:r>
          </a:p>
        </p:txBody>
      </p:sp>
      <p:sp>
        <p:nvSpPr>
          <p:cNvPr id="6" name="Rectangle 5"/>
          <p:cNvSpPr/>
          <p:nvPr/>
        </p:nvSpPr>
        <p:spPr>
          <a:xfrm>
            <a:off x="-13856" y="923330"/>
            <a:ext cx="6528955" cy="1754326"/>
          </a:xfrm>
          <a:prstGeom prst="rect">
            <a:avLst/>
          </a:prstGeom>
        </p:spPr>
        <p:txBody>
          <a:bodyPr wrap="square">
            <a:spAutoFit/>
          </a:bodyPr>
          <a:lstStyle/>
          <a:p>
            <a:r>
              <a:rPr lang="en-US" dirty="0"/>
              <a:t>An American orator and member of the Virginia House of Burgesses who gave speeches against the British government and its policies urging the colonies to fight for independence. In connection with a petition to declare a "state of defense" in </a:t>
            </a:r>
            <a:r>
              <a:rPr lang="en-US" dirty="0" smtClean="0"/>
              <a:t>Virginia </a:t>
            </a:r>
            <a:r>
              <a:rPr lang="en-US" dirty="0"/>
              <a:t>in 1775, he gave his most famous speech which ends with the words, "Give me liberty or give me death." </a:t>
            </a:r>
          </a:p>
        </p:txBody>
      </p:sp>
      <p:sp>
        <p:nvSpPr>
          <p:cNvPr id="7" name="Rectangle 6"/>
          <p:cNvSpPr/>
          <p:nvPr/>
        </p:nvSpPr>
        <p:spPr>
          <a:xfrm>
            <a:off x="6515099" y="3048184"/>
            <a:ext cx="2615045" cy="369332"/>
          </a:xfrm>
          <a:prstGeom prst="rect">
            <a:avLst/>
          </a:prstGeom>
        </p:spPr>
        <p:txBody>
          <a:bodyPr wrap="square">
            <a:spAutoFit/>
          </a:bodyPr>
          <a:lstStyle/>
          <a:p>
            <a:pPr algn="ctr"/>
            <a:r>
              <a:rPr lang="en-US" b="1" i="1" u="sng" dirty="0"/>
              <a:t>Sons of Liberty</a:t>
            </a:r>
          </a:p>
        </p:txBody>
      </p:sp>
      <p:sp>
        <p:nvSpPr>
          <p:cNvPr id="8" name="Rectangle 7"/>
          <p:cNvSpPr/>
          <p:nvPr/>
        </p:nvSpPr>
        <p:spPr>
          <a:xfrm>
            <a:off x="-13857" y="2590800"/>
            <a:ext cx="6528955" cy="1384995"/>
          </a:xfrm>
          <a:prstGeom prst="rect">
            <a:avLst/>
          </a:prstGeom>
        </p:spPr>
        <p:txBody>
          <a:bodyPr wrap="square">
            <a:spAutoFit/>
          </a:bodyPr>
          <a:lstStyle/>
          <a:p>
            <a:r>
              <a:rPr lang="en-US" sz="1400" dirty="0"/>
              <a:t>A radical political organization for colonial independence which formed in 1765 after the passage of the Stamp Act. They incited riots and burned the customs houses where the stamped British paper was kept. After the repeal of the Stamp Act, many of the local chapters formed the Committees of Correspondence which continued to promote opposition to British policies towards the colonies. </a:t>
            </a:r>
            <a:r>
              <a:rPr lang="en-US" sz="1400" dirty="0" smtClean="0"/>
              <a:t>There leaders </a:t>
            </a:r>
            <a:r>
              <a:rPr lang="en-US" sz="1400" dirty="0"/>
              <a:t>included Samuel Adams and Paul Revere.</a:t>
            </a:r>
          </a:p>
        </p:txBody>
      </p:sp>
      <p:sp>
        <p:nvSpPr>
          <p:cNvPr id="9" name="Rectangle 8"/>
          <p:cNvSpPr/>
          <p:nvPr/>
        </p:nvSpPr>
        <p:spPr>
          <a:xfrm>
            <a:off x="6535882" y="4343400"/>
            <a:ext cx="2608118" cy="369332"/>
          </a:xfrm>
          <a:prstGeom prst="rect">
            <a:avLst/>
          </a:prstGeom>
        </p:spPr>
        <p:txBody>
          <a:bodyPr wrap="square">
            <a:spAutoFit/>
          </a:bodyPr>
          <a:lstStyle/>
          <a:p>
            <a:pPr algn="ctr"/>
            <a:r>
              <a:rPr lang="en-US" b="1" i="1" u="sng" dirty="0" err="1"/>
              <a:t>Declatory</a:t>
            </a:r>
            <a:r>
              <a:rPr lang="en-US" b="1" i="1" u="sng" dirty="0"/>
              <a:t> Act, 1766</a:t>
            </a:r>
          </a:p>
        </p:txBody>
      </p:sp>
      <p:sp>
        <p:nvSpPr>
          <p:cNvPr id="11" name="Rectangle 10"/>
          <p:cNvSpPr/>
          <p:nvPr/>
        </p:nvSpPr>
        <p:spPr>
          <a:xfrm>
            <a:off x="-13858" y="3978349"/>
            <a:ext cx="6567057" cy="1200329"/>
          </a:xfrm>
          <a:prstGeom prst="rect">
            <a:avLst/>
          </a:prstGeom>
        </p:spPr>
        <p:txBody>
          <a:bodyPr wrap="square">
            <a:spAutoFit/>
          </a:bodyPr>
          <a:lstStyle/>
          <a:p>
            <a:r>
              <a:rPr lang="en-US" dirty="0"/>
              <a:t>Passed at the same time that the Stamp Act was repealed, the Act declared that Parliament had the power to tax the colonies both internally and externally, and had absolute power over the colonial legislatures.</a:t>
            </a:r>
          </a:p>
        </p:txBody>
      </p:sp>
      <p:sp>
        <p:nvSpPr>
          <p:cNvPr id="16" name="Rectangle 15"/>
          <p:cNvSpPr/>
          <p:nvPr/>
        </p:nvSpPr>
        <p:spPr>
          <a:xfrm>
            <a:off x="6539345" y="5320099"/>
            <a:ext cx="2590800" cy="369332"/>
          </a:xfrm>
          <a:prstGeom prst="rect">
            <a:avLst/>
          </a:prstGeom>
        </p:spPr>
        <p:txBody>
          <a:bodyPr wrap="square">
            <a:spAutoFit/>
          </a:bodyPr>
          <a:lstStyle/>
          <a:p>
            <a:pPr algn="ctr"/>
            <a:r>
              <a:rPr lang="en-US" b="1" i="1" u="sng" dirty="0"/>
              <a:t>Quartering Act</a:t>
            </a:r>
          </a:p>
        </p:txBody>
      </p:sp>
      <p:sp>
        <p:nvSpPr>
          <p:cNvPr id="17" name="Rectangle 16"/>
          <p:cNvSpPr/>
          <p:nvPr/>
        </p:nvSpPr>
        <p:spPr>
          <a:xfrm>
            <a:off x="6926" y="5181600"/>
            <a:ext cx="6546274" cy="646331"/>
          </a:xfrm>
          <a:prstGeom prst="rect">
            <a:avLst/>
          </a:prstGeom>
        </p:spPr>
        <p:txBody>
          <a:bodyPr wrap="square">
            <a:spAutoFit/>
          </a:bodyPr>
          <a:lstStyle/>
          <a:p>
            <a:r>
              <a:rPr lang="en-US" dirty="0"/>
              <a:t>March 24, 1765 - Required the colonials to provide food, lodging, and supplies for the British troops in the colonies.</a:t>
            </a:r>
          </a:p>
        </p:txBody>
      </p:sp>
      <p:sp>
        <p:nvSpPr>
          <p:cNvPr id="18" name="Rectangle 17"/>
          <p:cNvSpPr/>
          <p:nvPr/>
        </p:nvSpPr>
        <p:spPr>
          <a:xfrm>
            <a:off x="6553200" y="6248400"/>
            <a:ext cx="2576942" cy="369332"/>
          </a:xfrm>
          <a:prstGeom prst="rect">
            <a:avLst/>
          </a:prstGeom>
        </p:spPr>
        <p:txBody>
          <a:bodyPr wrap="square">
            <a:spAutoFit/>
          </a:bodyPr>
          <a:lstStyle/>
          <a:p>
            <a:pPr algn="ctr"/>
            <a:r>
              <a:rPr lang="en-US" b="1" i="1" u="sng" dirty="0"/>
              <a:t>Townshend Acts</a:t>
            </a:r>
          </a:p>
        </p:txBody>
      </p:sp>
      <p:sp>
        <p:nvSpPr>
          <p:cNvPr id="19" name="Rectangle 18"/>
          <p:cNvSpPr/>
          <p:nvPr/>
        </p:nvSpPr>
        <p:spPr>
          <a:xfrm>
            <a:off x="0" y="5883441"/>
            <a:ext cx="6553200" cy="954107"/>
          </a:xfrm>
          <a:prstGeom prst="rect">
            <a:avLst/>
          </a:prstGeom>
        </p:spPr>
        <p:txBody>
          <a:bodyPr wrap="square">
            <a:spAutoFit/>
          </a:bodyPr>
          <a:lstStyle/>
          <a:p>
            <a:r>
              <a:rPr lang="en-US" sz="1400" dirty="0"/>
              <a:t>Another series of revenue measures, passed by Townshend as Chancellor of the Exchequer in 1767, they taxed quasi-luxury items imported into the colonies, including paper, lead, tea, and paint. The colonial reaction was outrage and they </a:t>
            </a:r>
            <a:r>
              <a:rPr lang="en-US" sz="1400" dirty="0" smtClean="0"/>
              <a:t>instituted </a:t>
            </a:r>
            <a:r>
              <a:rPr lang="en-US" sz="1400" dirty="0"/>
              <a:t>another movement to stop importing British goods.</a:t>
            </a:r>
          </a:p>
        </p:txBody>
      </p:sp>
    </p:spTree>
    <p:extLst>
      <p:ext uri="{BB962C8B-B14F-4D97-AF65-F5344CB8AC3E}">
        <p14:creationId xmlns:p14="http://schemas.microsoft.com/office/powerpoint/2010/main" val="2386881004"/>
      </p:ext>
    </p:extLst>
  </p:cSld>
  <p:clrMapOvr>
    <a:masterClrMapping/>
  </p:clrMapOvr>
  <p:timing>
    <p:tnLst>
      <p:par>
        <p:cTn id="1" dur="indefinite" restart="never" nodeType="tmRoot"/>
      </p:par>
    </p:tnLst>
  </p:timing>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5532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473048"/>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029" y="4127644"/>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563528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53200" y="457200"/>
            <a:ext cx="2545771" cy="369332"/>
          </a:xfrm>
          <a:prstGeom prst="rect">
            <a:avLst/>
          </a:prstGeom>
        </p:spPr>
        <p:txBody>
          <a:bodyPr wrap="square">
            <a:spAutoFit/>
          </a:bodyPr>
          <a:lstStyle/>
          <a:p>
            <a:pPr algn="ctr"/>
            <a:r>
              <a:rPr lang="en-US" b="1" i="1" u="sng" dirty="0"/>
              <a:t>Fall of China</a:t>
            </a:r>
          </a:p>
        </p:txBody>
      </p:sp>
      <p:sp>
        <p:nvSpPr>
          <p:cNvPr id="3" name="Rectangle 2"/>
          <p:cNvSpPr/>
          <p:nvPr/>
        </p:nvSpPr>
        <p:spPr>
          <a:xfrm>
            <a:off x="-13856" y="16502"/>
            <a:ext cx="6567055" cy="1477328"/>
          </a:xfrm>
          <a:prstGeom prst="rect">
            <a:avLst/>
          </a:prstGeom>
        </p:spPr>
        <p:txBody>
          <a:bodyPr wrap="square">
            <a:spAutoFit/>
          </a:bodyPr>
          <a:lstStyle/>
          <a:p>
            <a:r>
              <a:rPr lang="en-US" dirty="0"/>
              <a:t>Mao </a:t>
            </a:r>
            <a:r>
              <a:rPr lang="en-US" dirty="0" err="1"/>
              <a:t>Tse</a:t>
            </a:r>
            <a:r>
              <a:rPr lang="en-US" dirty="0"/>
              <a:t>-Tung led the Communists in China. Because of the failure to form a coalition government between Chiang Kai-Shek and the Communists, civil war broke out in China after WWII. The Communists won in 1949, but the new government was not recognized by much of the world, including the U.S.</a:t>
            </a:r>
          </a:p>
        </p:txBody>
      </p:sp>
      <p:sp>
        <p:nvSpPr>
          <p:cNvPr id="4" name="Rectangle 3"/>
          <p:cNvSpPr/>
          <p:nvPr/>
        </p:nvSpPr>
        <p:spPr>
          <a:xfrm>
            <a:off x="6591299" y="2438400"/>
            <a:ext cx="2538845" cy="369332"/>
          </a:xfrm>
          <a:prstGeom prst="rect">
            <a:avLst/>
          </a:prstGeom>
        </p:spPr>
        <p:txBody>
          <a:bodyPr wrap="square">
            <a:spAutoFit/>
          </a:bodyPr>
          <a:lstStyle/>
          <a:p>
            <a:pPr algn="ctr"/>
            <a:r>
              <a:rPr lang="en-US" b="1" i="1" u="sng" dirty="0"/>
              <a:t>Korean War</a:t>
            </a:r>
          </a:p>
        </p:txBody>
      </p:sp>
      <p:sp>
        <p:nvSpPr>
          <p:cNvPr id="6" name="Rectangle 5"/>
          <p:cNvSpPr/>
          <p:nvPr/>
        </p:nvSpPr>
        <p:spPr>
          <a:xfrm>
            <a:off x="-13856" y="1493830"/>
            <a:ext cx="6567055" cy="2585323"/>
          </a:xfrm>
          <a:prstGeom prst="rect">
            <a:avLst/>
          </a:prstGeom>
        </p:spPr>
        <p:txBody>
          <a:bodyPr wrap="square">
            <a:spAutoFit/>
          </a:bodyPr>
          <a:lstStyle/>
          <a:p>
            <a:r>
              <a:rPr lang="en-US" dirty="0"/>
              <a:t>After WWII, Korea had been partitioned along the 38th parallel into a northern zone governed by the Soviet Union, and a southern zone controlled by the U.S. In 1950, after the Russians had withdrawn, leaving a communist government in the North, the North invaded the South. The U.N. raised an international army led by the U.S. to stop the North. It was the first use of U.N. military forces to enforce international peace. Called a limited war, because the fighting was to be confined solely to the Korean peninsula, rather than the countries involved on each side attacking one another directly.</a:t>
            </a:r>
          </a:p>
        </p:txBody>
      </p:sp>
      <p:sp>
        <p:nvSpPr>
          <p:cNvPr id="7" name="Rectangle 6"/>
          <p:cNvSpPr/>
          <p:nvPr/>
        </p:nvSpPr>
        <p:spPr>
          <a:xfrm>
            <a:off x="6629400" y="4477434"/>
            <a:ext cx="2514600" cy="646331"/>
          </a:xfrm>
          <a:prstGeom prst="rect">
            <a:avLst/>
          </a:prstGeom>
        </p:spPr>
        <p:txBody>
          <a:bodyPr wrap="square">
            <a:spAutoFit/>
          </a:bodyPr>
          <a:lstStyle/>
          <a:p>
            <a:pPr algn="ctr"/>
            <a:r>
              <a:rPr lang="en-US" b="1" i="1" u="sng" dirty="0"/>
              <a:t>Truman-MacArthur Controversy</a:t>
            </a:r>
          </a:p>
        </p:txBody>
      </p:sp>
      <p:sp>
        <p:nvSpPr>
          <p:cNvPr id="8" name="Rectangle 7"/>
          <p:cNvSpPr/>
          <p:nvPr/>
        </p:nvSpPr>
        <p:spPr>
          <a:xfrm>
            <a:off x="-1" y="4144099"/>
            <a:ext cx="6553199" cy="1477328"/>
          </a:xfrm>
          <a:prstGeom prst="rect">
            <a:avLst/>
          </a:prstGeom>
        </p:spPr>
        <p:txBody>
          <a:bodyPr wrap="square">
            <a:spAutoFit/>
          </a:bodyPr>
          <a:lstStyle/>
          <a:p>
            <a:r>
              <a:rPr lang="en-US" dirty="0"/>
              <a:t>Truman removed MacArthur from command in Korea as punishment for MacArthur's public criticism of the U.S. government's handling of the war. Intended to confirm the American tradition of civilian control over the military, but Truman's decision was widely criticized.</a:t>
            </a:r>
          </a:p>
        </p:txBody>
      </p:sp>
      <p:sp>
        <p:nvSpPr>
          <p:cNvPr id="9" name="Rectangle 8"/>
          <p:cNvSpPr/>
          <p:nvPr/>
        </p:nvSpPr>
        <p:spPr>
          <a:xfrm>
            <a:off x="6629399" y="5943600"/>
            <a:ext cx="2469571" cy="369332"/>
          </a:xfrm>
          <a:prstGeom prst="rect">
            <a:avLst/>
          </a:prstGeom>
        </p:spPr>
        <p:txBody>
          <a:bodyPr wrap="square">
            <a:spAutoFit/>
          </a:bodyPr>
          <a:lstStyle/>
          <a:p>
            <a:pPr algn="ctr"/>
            <a:r>
              <a:rPr lang="en-US" b="1" i="1" u="sng" dirty="0"/>
              <a:t>Mahatma Gandhi</a:t>
            </a:r>
          </a:p>
        </p:txBody>
      </p:sp>
      <p:sp>
        <p:nvSpPr>
          <p:cNvPr id="11" name="Rectangle 10"/>
          <p:cNvSpPr/>
          <p:nvPr/>
        </p:nvSpPr>
        <p:spPr>
          <a:xfrm>
            <a:off x="0" y="5630541"/>
            <a:ext cx="6629400" cy="923330"/>
          </a:xfrm>
          <a:prstGeom prst="rect">
            <a:avLst/>
          </a:prstGeom>
        </p:spPr>
        <p:txBody>
          <a:bodyPr wrap="square">
            <a:spAutoFit/>
          </a:bodyPr>
          <a:lstStyle/>
          <a:p>
            <a:r>
              <a:rPr lang="en-US" dirty="0"/>
              <a:t>Great revolutionary who led India to independence from Great Britain through passive resistance and civil disobedience based upon Henry David Thoreau's doctrines.</a:t>
            </a:r>
          </a:p>
        </p:txBody>
      </p:sp>
    </p:spTree>
    <p:extLst>
      <p:ext uri="{BB962C8B-B14F-4D97-AF65-F5344CB8AC3E}">
        <p14:creationId xmlns:p14="http://schemas.microsoft.com/office/powerpoint/2010/main" val="3240126489"/>
      </p:ext>
    </p:extLst>
  </p:cSld>
  <p:clrMapOvr>
    <a:masterClrMapping/>
  </p:clrMapOvr>
  <p:timing>
    <p:tnLst>
      <p:par>
        <p:cTn id="1" dur="indefinite" restart="never" nodeType="tmRoot"/>
      </p:par>
    </p:tnLst>
  </p:timing>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5532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3855" y="1733544"/>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657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029" y="46482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5725418"/>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53198" y="752702"/>
            <a:ext cx="2545771" cy="369332"/>
          </a:xfrm>
          <a:prstGeom prst="rect">
            <a:avLst/>
          </a:prstGeom>
        </p:spPr>
        <p:txBody>
          <a:bodyPr wrap="square">
            <a:spAutoFit/>
          </a:bodyPr>
          <a:lstStyle/>
          <a:p>
            <a:pPr algn="ctr"/>
            <a:r>
              <a:rPr lang="en-US" b="1" i="1" u="sng" dirty="0" err="1"/>
              <a:t>Dien</a:t>
            </a:r>
            <a:r>
              <a:rPr lang="en-US" b="1" i="1" u="sng" dirty="0"/>
              <a:t> Bien </a:t>
            </a:r>
            <a:r>
              <a:rPr lang="en-US" b="1" i="1" u="sng" dirty="0" err="1"/>
              <a:t>Phu</a:t>
            </a:r>
            <a:endParaRPr lang="en-US" b="1" i="1" u="sng" dirty="0"/>
          </a:p>
        </p:txBody>
      </p:sp>
      <p:sp>
        <p:nvSpPr>
          <p:cNvPr id="3" name="Rectangle 2"/>
          <p:cNvSpPr/>
          <p:nvPr/>
        </p:nvSpPr>
        <p:spPr>
          <a:xfrm>
            <a:off x="13855" y="0"/>
            <a:ext cx="6539344" cy="1754326"/>
          </a:xfrm>
          <a:prstGeom prst="rect">
            <a:avLst/>
          </a:prstGeom>
        </p:spPr>
        <p:txBody>
          <a:bodyPr wrap="square">
            <a:spAutoFit/>
          </a:bodyPr>
          <a:lstStyle/>
          <a:p>
            <a:r>
              <a:rPr lang="en-US" dirty="0"/>
              <a:t>France had exercised colonial control of Indochina until WWII. After Japan's defeat in 1945, the Viet Minh seized Hanoi and declared the North an independent republic. War with France broke out in 1946. In the Spring of 1954, the Viet Minh surrounded and destroyed the primary French fortress in North Vietnam </a:t>
            </a:r>
            <a:r>
              <a:rPr lang="en-US" dirty="0" smtClean="0"/>
              <a:t>. </a:t>
            </a:r>
            <a:r>
              <a:rPr lang="en-US" dirty="0"/>
              <a:t>Lead to the withdrawal of France from Indochina.</a:t>
            </a:r>
          </a:p>
        </p:txBody>
      </p:sp>
      <p:sp>
        <p:nvSpPr>
          <p:cNvPr id="4" name="Rectangle 3"/>
          <p:cNvSpPr/>
          <p:nvPr/>
        </p:nvSpPr>
        <p:spPr>
          <a:xfrm>
            <a:off x="6591299" y="2468479"/>
            <a:ext cx="2538845" cy="369332"/>
          </a:xfrm>
          <a:prstGeom prst="rect">
            <a:avLst/>
          </a:prstGeom>
        </p:spPr>
        <p:txBody>
          <a:bodyPr wrap="square">
            <a:spAutoFit/>
          </a:bodyPr>
          <a:lstStyle/>
          <a:p>
            <a:pPr algn="ctr"/>
            <a:r>
              <a:rPr lang="en-US" b="1" i="1" u="sng" dirty="0"/>
              <a:t>Ho Chi Minh</a:t>
            </a:r>
          </a:p>
        </p:txBody>
      </p:sp>
      <p:sp>
        <p:nvSpPr>
          <p:cNvPr id="6" name="Rectangle 5"/>
          <p:cNvSpPr/>
          <p:nvPr/>
        </p:nvSpPr>
        <p:spPr>
          <a:xfrm>
            <a:off x="0" y="1677273"/>
            <a:ext cx="6553198" cy="2031325"/>
          </a:xfrm>
          <a:prstGeom prst="rect">
            <a:avLst/>
          </a:prstGeom>
        </p:spPr>
        <p:txBody>
          <a:bodyPr wrap="square">
            <a:spAutoFit/>
          </a:bodyPr>
          <a:lstStyle/>
          <a:p>
            <a:r>
              <a:rPr lang="en-US" dirty="0"/>
              <a:t>North Vietnamese leader who had lead the resistance against the Japanese during WW II and at the end of the war had led the uprising against the French Colonial government. He had traveled in Europe, educated in Moscow, and was an ardent Communist. Became President of the North Vietnamese government established after the French withdrawal. Often called the George Washington of North Vietnam.</a:t>
            </a:r>
          </a:p>
        </p:txBody>
      </p:sp>
      <p:sp>
        <p:nvSpPr>
          <p:cNvPr id="7" name="Rectangle 6"/>
          <p:cNvSpPr/>
          <p:nvPr/>
        </p:nvSpPr>
        <p:spPr>
          <a:xfrm>
            <a:off x="6629400" y="3962400"/>
            <a:ext cx="2469569" cy="369332"/>
          </a:xfrm>
          <a:prstGeom prst="rect">
            <a:avLst/>
          </a:prstGeom>
        </p:spPr>
        <p:txBody>
          <a:bodyPr wrap="square">
            <a:spAutoFit/>
          </a:bodyPr>
          <a:lstStyle/>
          <a:p>
            <a:pPr algn="ctr"/>
            <a:r>
              <a:rPr lang="en-US" b="1" i="1" u="sng" dirty="0"/>
              <a:t>John Foster Dulles</a:t>
            </a:r>
          </a:p>
        </p:txBody>
      </p:sp>
      <p:sp>
        <p:nvSpPr>
          <p:cNvPr id="8" name="Rectangle 7"/>
          <p:cNvSpPr/>
          <p:nvPr/>
        </p:nvSpPr>
        <p:spPr>
          <a:xfrm>
            <a:off x="13854" y="3711015"/>
            <a:ext cx="6539345" cy="923330"/>
          </a:xfrm>
          <a:prstGeom prst="rect">
            <a:avLst/>
          </a:prstGeom>
        </p:spPr>
        <p:txBody>
          <a:bodyPr wrap="square">
            <a:spAutoFit/>
          </a:bodyPr>
          <a:lstStyle/>
          <a:p>
            <a:r>
              <a:rPr lang="en-US" dirty="0"/>
              <a:t>As Secretary of State. he viewed the struggle against Communism as a classic conflict between good and evil. Believed in containment and the Eisenhower doctrine.</a:t>
            </a:r>
          </a:p>
        </p:txBody>
      </p:sp>
      <p:sp>
        <p:nvSpPr>
          <p:cNvPr id="9" name="Rectangle 8"/>
          <p:cNvSpPr/>
          <p:nvPr/>
        </p:nvSpPr>
        <p:spPr>
          <a:xfrm>
            <a:off x="6591300" y="4927661"/>
            <a:ext cx="2469569" cy="369332"/>
          </a:xfrm>
          <a:prstGeom prst="rect">
            <a:avLst/>
          </a:prstGeom>
        </p:spPr>
        <p:txBody>
          <a:bodyPr wrap="square">
            <a:spAutoFit/>
          </a:bodyPr>
          <a:lstStyle/>
          <a:p>
            <a:pPr algn="ctr"/>
            <a:r>
              <a:rPr lang="en-US" b="1" i="1" u="sng" dirty="0"/>
              <a:t>Massive Retaliation</a:t>
            </a:r>
            <a:endParaRPr lang="en-US" b="1" u="sng" dirty="0"/>
          </a:p>
        </p:txBody>
      </p:sp>
      <p:sp>
        <p:nvSpPr>
          <p:cNvPr id="11" name="Rectangle 10"/>
          <p:cNvSpPr/>
          <p:nvPr/>
        </p:nvSpPr>
        <p:spPr>
          <a:xfrm>
            <a:off x="13854" y="4648200"/>
            <a:ext cx="6577445" cy="1077218"/>
          </a:xfrm>
          <a:prstGeom prst="rect">
            <a:avLst/>
          </a:prstGeom>
        </p:spPr>
        <p:txBody>
          <a:bodyPr wrap="square">
            <a:spAutoFit/>
          </a:bodyPr>
          <a:lstStyle/>
          <a:p>
            <a:r>
              <a:rPr lang="en-US" sz="1600" dirty="0"/>
              <a:t>In the 1950's after Stalin died, Dulles and Eisenhower warned the Soviets that if aggression was undertaken, the U.S. would retaliate with its full nuclear arsenal against the Soviet Union itself. However, the U.S. would not start conflicts.</a:t>
            </a:r>
          </a:p>
        </p:txBody>
      </p:sp>
      <p:sp>
        <p:nvSpPr>
          <p:cNvPr id="16" name="Rectangle 15"/>
          <p:cNvSpPr/>
          <p:nvPr/>
        </p:nvSpPr>
        <p:spPr>
          <a:xfrm>
            <a:off x="6629400" y="6172200"/>
            <a:ext cx="2514600" cy="369332"/>
          </a:xfrm>
          <a:prstGeom prst="rect">
            <a:avLst/>
          </a:prstGeom>
        </p:spPr>
        <p:txBody>
          <a:bodyPr wrap="square">
            <a:spAutoFit/>
          </a:bodyPr>
          <a:lstStyle/>
          <a:p>
            <a:pPr algn="ctr"/>
            <a:r>
              <a:rPr lang="en-US" b="1" i="1" u="sng" dirty="0"/>
              <a:t>Nikita Khrushchev</a:t>
            </a:r>
          </a:p>
        </p:txBody>
      </p:sp>
      <p:sp>
        <p:nvSpPr>
          <p:cNvPr id="17" name="Rectangle 16"/>
          <p:cNvSpPr/>
          <p:nvPr/>
        </p:nvSpPr>
        <p:spPr>
          <a:xfrm>
            <a:off x="-13855" y="5725418"/>
            <a:ext cx="6643255" cy="1224951"/>
          </a:xfrm>
          <a:prstGeom prst="rect">
            <a:avLst/>
          </a:prstGeom>
        </p:spPr>
        <p:txBody>
          <a:bodyPr wrap="square">
            <a:spAutoFit/>
          </a:bodyPr>
          <a:lstStyle/>
          <a:p>
            <a:pPr>
              <a:lnSpc>
                <a:spcPct val="115000"/>
              </a:lnSpc>
              <a:spcAft>
                <a:spcPts val="1000"/>
              </a:spcAft>
            </a:pPr>
            <a:r>
              <a:rPr lang="en-US" sz="1600" dirty="0" smtClean="0">
                <a:effectLst/>
                <a:latin typeface="Times New Roman"/>
                <a:ea typeface="Times New Roman"/>
                <a:cs typeface="Times New Roman"/>
              </a:rPr>
              <a:t>Stalin's successor, wanted </a:t>
            </a:r>
            <a:r>
              <a:rPr lang="en-US" sz="1600" i="1" dirty="0" smtClean="0">
                <a:effectLst/>
                <a:latin typeface="Times New Roman"/>
                <a:ea typeface="Times New Roman"/>
                <a:cs typeface="Times New Roman"/>
              </a:rPr>
              <a:t>peaceful coexistence</a:t>
            </a:r>
            <a:r>
              <a:rPr lang="en-US" sz="1600" dirty="0" smtClean="0">
                <a:effectLst/>
                <a:latin typeface="Times New Roman"/>
                <a:ea typeface="Times New Roman"/>
                <a:cs typeface="Times New Roman"/>
              </a:rPr>
              <a:t> with the U.S. Eisenhower agreed to a summit conference with Khrushchev, France and Great Britain in Geneva, Switzerland in July, 1955 to discuss how peaceful coexistence could be achieved.</a:t>
            </a:r>
            <a:endParaRPr lang="en-US" sz="1600" dirty="0">
              <a:ea typeface="Calibri"/>
              <a:cs typeface="Times New Roman"/>
            </a:endParaRPr>
          </a:p>
        </p:txBody>
      </p:sp>
    </p:spTree>
    <p:extLst>
      <p:ext uri="{BB962C8B-B14F-4D97-AF65-F5344CB8AC3E}">
        <p14:creationId xmlns:p14="http://schemas.microsoft.com/office/powerpoint/2010/main" val="3240126489"/>
      </p:ext>
    </p:extLst>
  </p:cSld>
  <p:clrMapOvr>
    <a:masterClrMapping/>
  </p:clrMapOvr>
  <p:timing>
    <p:tnLst>
      <p:par>
        <p:cTn id="1" dur="indefinite" restart="never" nodeType="tmRoot"/>
      </p:par>
    </p:tnLst>
  </p:timing>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5532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477328"/>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5029" y="270792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657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58674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53200" y="381000"/>
            <a:ext cx="2590800" cy="369332"/>
          </a:xfrm>
          <a:prstGeom prst="rect">
            <a:avLst/>
          </a:prstGeom>
        </p:spPr>
        <p:txBody>
          <a:bodyPr wrap="square">
            <a:spAutoFit/>
          </a:bodyPr>
          <a:lstStyle/>
          <a:p>
            <a:pPr algn="ctr"/>
            <a:r>
              <a:rPr lang="en-US" b="1" i="1" u="sng" dirty="0"/>
              <a:t>Abdul Nasser</a:t>
            </a:r>
          </a:p>
        </p:txBody>
      </p:sp>
      <p:sp>
        <p:nvSpPr>
          <p:cNvPr id="3" name="Rectangle 2"/>
          <p:cNvSpPr/>
          <p:nvPr/>
        </p:nvSpPr>
        <p:spPr>
          <a:xfrm>
            <a:off x="0" y="0"/>
            <a:ext cx="6553200" cy="1477328"/>
          </a:xfrm>
          <a:prstGeom prst="rect">
            <a:avLst/>
          </a:prstGeom>
        </p:spPr>
        <p:txBody>
          <a:bodyPr wrap="square">
            <a:spAutoFit/>
          </a:bodyPr>
          <a:lstStyle/>
          <a:p>
            <a:r>
              <a:rPr lang="en-US" dirty="0"/>
              <a:t>Egypt's dictator, </a:t>
            </a:r>
            <a:r>
              <a:rPr lang="en-US" dirty="0" smtClean="0"/>
              <a:t>a </a:t>
            </a:r>
            <a:r>
              <a:rPr lang="en-US" dirty="0"/>
              <a:t>former army officer who had led the coup that overthrew King Farouk, nationalized the Suez Canal in 1956, and was attacked by British, French and Israeli forces. The U.S. intervened on behalf of Egypt. Damaged Britain and France's standing as world powers.</a:t>
            </a:r>
          </a:p>
        </p:txBody>
      </p:sp>
      <p:sp>
        <p:nvSpPr>
          <p:cNvPr id="4" name="Rectangle 3"/>
          <p:cNvSpPr/>
          <p:nvPr/>
        </p:nvSpPr>
        <p:spPr>
          <a:xfrm>
            <a:off x="6584373" y="1752600"/>
            <a:ext cx="2559627" cy="369332"/>
          </a:xfrm>
          <a:prstGeom prst="rect">
            <a:avLst/>
          </a:prstGeom>
        </p:spPr>
        <p:txBody>
          <a:bodyPr wrap="square">
            <a:spAutoFit/>
          </a:bodyPr>
          <a:lstStyle/>
          <a:p>
            <a:pPr algn="ctr"/>
            <a:r>
              <a:rPr lang="en-US" b="1" i="1" u="sng" dirty="0"/>
              <a:t>Eisenhower doctrine</a:t>
            </a:r>
          </a:p>
        </p:txBody>
      </p:sp>
      <p:sp>
        <p:nvSpPr>
          <p:cNvPr id="6" name="Rectangle 5"/>
          <p:cNvSpPr/>
          <p:nvPr/>
        </p:nvSpPr>
        <p:spPr>
          <a:xfrm>
            <a:off x="0" y="1507591"/>
            <a:ext cx="6553200" cy="1200329"/>
          </a:xfrm>
          <a:prstGeom prst="rect">
            <a:avLst/>
          </a:prstGeom>
        </p:spPr>
        <p:txBody>
          <a:bodyPr wrap="square">
            <a:spAutoFit/>
          </a:bodyPr>
          <a:lstStyle/>
          <a:p>
            <a:r>
              <a:rPr lang="en-US" dirty="0"/>
              <a:t>Eisenhower proposed and obtained a joint resolution from Congress authorizing the use of U.S. military forces to intervene in any country that appeared likely to fall to communism. Used in the Middle East.</a:t>
            </a:r>
          </a:p>
        </p:txBody>
      </p:sp>
      <p:sp>
        <p:nvSpPr>
          <p:cNvPr id="7" name="Rectangle 6"/>
          <p:cNvSpPr/>
          <p:nvPr/>
        </p:nvSpPr>
        <p:spPr>
          <a:xfrm>
            <a:off x="6584373" y="3048184"/>
            <a:ext cx="2514598" cy="369332"/>
          </a:xfrm>
          <a:prstGeom prst="rect">
            <a:avLst/>
          </a:prstGeom>
        </p:spPr>
        <p:txBody>
          <a:bodyPr wrap="square">
            <a:spAutoFit/>
          </a:bodyPr>
          <a:lstStyle/>
          <a:p>
            <a:pPr algn="ctr"/>
            <a:r>
              <a:rPr lang="en-US" b="1" i="1" u="sng" dirty="0" smtClean="0"/>
              <a:t>Castro's </a:t>
            </a:r>
            <a:r>
              <a:rPr lang="en-US" b="1" i="1" u="sng" dirty="0"/>
              <a:t>Revolution</a:t>
            </a:r>
          </a:p>
        </p:txBody>
      </p:sp>
      <p:sp>
        <p:nvSpPr>
          <p:cNvPr id="8" name="Rectangle 7"/>
          <p:cNvSpPr/>
          <p:nvPr/>
        </p:nvSpPr>
        <p:spPr>
          <a:xfrm>
            <a:off x="0" y="2707920"/>
            <a:ext cx="6629400" cy="923330"/>
          </a:xfrm>
          <a:prstGeom prst="rect">
            <a:avLst/>
          </a:prstGeom>
        </p:spPr>
        <p:txBody>
          <a:bodyPr wrap="square">
            <a:spAutoFit/>
          </a:bodyPr>
          <a:lstStyle/>
          <a:p>
            <a:r>
              <a:rPr lang="en-US" dirty="0"/>
              <a:t>1959 - A band of insurgents led by Fidel Castro succeeded in overthrowing the corrupt government of Juan </a:t>
            </a:r>
            <a:r>
              <a:rPr lang="en-US" dirty="0" err="1"/>
              <a:t>Baptista</a:t>
            </a:r>
            <a:r>
              <a:rPr lang="en-US" dirty="0"/>
              <a:t>, and Cuba became Communist.</a:t>
            </a:r>
          </a:p>
        </p:txBody>
      </p:sp>
      <p:sp>
        <p:nvSpPr>
          <p:cNvPr id="9" name="Rectangle 8"/>
          <p:cNvSpPr/>
          <p:nvPr/>
        </p:nvSpPr>
        <p:spPr>
          <a:xfrm>
            <a:off x="6606886" y="4452234"/>
            <a:ext cx="2469571" cy="369332"/>
          </a:xfrm>
          <a:prstGeom prst="rect">
            <a:avLst/>
          </a:prstGeom>
        </p:spPr>
        <p:txBody>
          <a:bodyPr wrap="square">
            <a:spAutoFit/>
          </a:bodyPr>
          <a:lstStyle/>
          <a:p>
            <a:pPr algn="ctr"/>
            <a:r>
              <a:rPr lang="en-US" b="1" i="1" u="sng" dirty="0"/>
              <a:t>Bay of Pigs</a:t>
            </a:r>
          </a:p>
        </p:txBody>
      </p:sp>
      <p:sp>
        <p:nvSpPr>
          <p:cNvPr id="11" name="Rectangle 10"/>
          <p:cNvSpPr/>
          <p:nvPr/>
        </p:nvSpPr>
        <p:spPr>
          <a:xfrm>
            <a:off x="-31174" y="3657600"/>
            <a:ext cx="6584374" cy="2308324"/>
          </a:xfrm>
          <a:prstGeom prst="rect">
            <a:avLst/>
          </a:prstGeom>
        </p:spPr>
        <p:txBody>
          <a:bodyPr wrap="square">
            <a:spAutoFit/>
          </a:bodyPr>
          <a:lstStyle/>
          <a:p>
            <a:r>
              <a:rPr lang="en-US" dirty="0"/>
              <a:t>1961 - 1400 American-trained Cuban expatriates left from Nicaragua to try to topple Castro's regime, landing at the Bay of Pigs in southern Cuba. They had expected a popular uprising to sweep them to victory, but the local populace refused to support them. When promised U.S. air cover also failed to materialize, the invaders were easily killed or captured by the Cuban forces. Many of the survivors were ransomed back to the U.S. for $64 million. President Kennedy had directed the operation.</a:t>
            </a:r>
          </a:p>
        </p:txBody>
      </p:sp>
      <p:sp>
        <p:nvSpPr>
          <p:cNvPr id="16" name="Rectangle 15"/>
          <p:cNvSpPr/>
          <p:nvPr/>
        </p:nvSpPr>
        <p:spPr>
          <a:xfrm>
            <a:off x="6650182" y="6172200"/>
            <a:ext cx="2448789" cy="369332"/>
          </a:xfrm>
          <a:prstGeom prst="rect">
            <a:avLst/>
          </a:prstGeom>
        </p:spPr>
        <p:txBody>
          <a:bodyPr wrap="square">
            <a:spAutoFit/>
          </a:bodyPr>
          <a:lstStyle/>
          <a:p>
            <a:pPr algn="ctr"/>
            <a:r>
              <a:rPr lang="en-US" b="1" i="1" u="sng" dirty="0"/>
              <a:t>Alliance for Progress</a:t>
            </a:r>
          </a:p>
        </p:txBody>
      </p:sp>
      <p:sp>
        <p:nvSpPr>
          <p:cNvPr id="17" name="Rectangle 16"/>
          <p:cNvSpPr/>
          <p:nvPr/>
        </p:nvSpPr>
        <p:spPr>
          <a:xfrm>
            <a:off x="0" y="5897571"/>
            <a:ext cx="6650182" cy="646331"/>
          </a:xfrm>
          <a:prstGeom prst="rect">
            <a:avLst/>
          </a:prstGeom>
        </p:spPr>
        <p:txBody>
          <a:bodyPr wrap="square">
            <a:spAutoFit/>
          </a:bodyPr>
          <a:lstStyle/>
          <a:p>
            <a:r>
              <a:rPr lang="en-US" dirty="0"/>
              <a:t>1961 - Formed by John F. Kennedy to build up Third World nations to the point where they could manage their own affairs.</a:t>
            </a:r>
          </a:p>
        </p:txBody>
      </p:sp>
    </p:spTree>
    <p:extLst>
      <p:ext uri="{BB962C8B-B14F-4D97-AF65-F5344CB8AC3E}">
        <p14:creationId xmlns:p14="http://schemas.microsoft.com/office/powerpoint/2010/main" val="3240126489"/>
      </p:ext>
    </p:extLst>
  </p:cSld>
  <p:clrMapOvr>
    <a:masterClrMapping/>
  </p:clrMapOvr>
  <p:timing>
    <p:tnLst>
      <p:par>
        <p:cTn id="1" dur="indefinite" restart="never" nodeType="tmRoot"/>
      </p:par>
    </p:tnLst>
  </p:timing>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5532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676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6670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4290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4637" y="41910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1172" y="5416898"/>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67055" y="609600"/>
            <a:ext cx="2563090" cy="369332"/>
          </a:xfrm>
          <a:prstGeom prst="rect">
            <a:avLst/>
          </a:prstGeom>
        </p:spPr>
        <p:txBody>
          <a:bodyPr wrap="square">
            <a:spAutoFit/>
          </a:bodyPr>
          <a:lstStyle/>
          <a:p>
            <a:pPr algn="ctr"/>
            <a:r>
              <a:rPr lang="en-US" b="1" i="1" u="sng" dirty="0"/>
              <a:t>Cuban Missile Crisis</a:t>
            </a:r>
          </a:p>
        </p:txBody>
      </p:sp>
      <p:sp>
        <p:nvSpPr>
          <p:cNvPr id="3" name="Rectangle 2"/>
          <p:cNvSpPr/>
          <p:nvPr/>
        </p:nvSpPr>
        <p:spPr>
          <a:xfrm>
            <a:off x="0" y="0"/>
            <a:ext cx="6553200" cy="1754326"/>
          </a:xfrm>
          <a:prstGeom prst="rect">
            <a:avLst/>
          </a:prstGeom>
        </p:spPr>
        <p:txBody>
          <a:bodyPr wrap="square">
            <a:spAutoFit/>
          </a:bodyPr>
          <a:lstStyle/>
          <a:p>
            <a:r>
              <a:rPr lang="en-US" dirty="0"/>
              <a:t>October 14-28, 1962 - After discovering that the Russians were building nuclear missile launch sites in Cuba, the U.S. announced a </a:t>
            </a:r>
            <a:r>
              <a:rPr lang="en-US" i="1" dirty="0"/>
              <a:t>quarantine</a:t>
            </a:r>
            <a:r>
              <a:rPr lang="en-US" dirty="0"/>
              <a:t> of Cuba, which was really a blockade, but couldn't be called that since blockades are a violation of international law. After 6 days of confrontation that led to the brink of nuclear war, Khrushchev backed down and agreed to dismantle the launch sites.</a:t>
            </a:r>
          </a:p>
        </p:txBody>
      </p:sp>
      <p:sp>
        <p:nvSpPr>
          <p:cNvPr id="4" name="Rectangle 3"/>
          <p:cNvSpPr/>
          <p:nvPr/>
        </p:nvSpPr>
        <p:spPr>
          <a:xfrm>
            <a:off x="6591299" y="2069068"/>
            <a:ext cx="2507671" cy="369332"/>
          </a:xfrm>
          <a:prstGeom prst="rect">
            <a:avLst/>
          </a:prstGeom>
        </p:spPr>
        <p:txBody>
          <a:bodyPr wrap="square">
            <a:spAutoFit/>
          </a:bodyPr>
          <a:lstStyle/>
          <a:p>
            <a:pPr algn="ctr"/>
            <a:r>
              <a:rPr lang="en-US" b="1" i="1" u="sng" dirty="0"/>
              <a:t>G.I. Bill of Rights </a:t>
            </a:r>
          </a:p>
        </p:txBody>
      </p:sp>
      <p:sp>
        <p:nvSpPr>
          <p:cNvPr id="6" name="Rectangle 5"/>
          <p:cNvSpPr/>
          <p:nvPr/>
        </p:nvSpPr>
        <p:spPr>
          <a:xfrm>
            <a:off x="-1" y="1676400"/>
            <a:ext cx="6567055" cy="923330"/>
          </a:xfrm>
          <a:prstGeom prst="rect">
            <a:avLst/>
          </a:prstGeom>
        </p:spPr>
        <p:txBody>
          <a:bodyPr wrap="square">
            <a:spAutoFit/>
          </a:bodyPr>
          <a:lstStyle/>
          <a:p>
            <a:r>
              <a:rPr lang="en-US" dirty="0"/>
              <a:t>Granted $13 billion in aid for former servicemen, ranging from educational grants to housing and other services to assist with the readjustment to society after demobilization.</a:t>
            </a:r>
          </a:p>
        </p:txBody>
      </p:sp>
      <p:sp>
        <p:nvSpPr>
          <p:cNvPr id="7" name="Rectangle 6"/>
          <p:cNvSpPr/>
          <p:nvPr/>
        </p:nvSpPr>
        <p:spPr>
          <a:xfrm>
            <a:off x="6587836" y="2905081"/>
            <a:ext cx="2542309" cy="369332"/>
          </a:xfrm>
          <a:prstGeom prst="rect">
            <a:avLst/>
          </a:prstGeom>
        </p:spPr>
        <p:txBody>
          <a:bodyPr wrap="square">
            <a:spAutoFit/>
          </a:bodyPr>
          <a:lstStyle/>
          <a:p>
            <a:pPr algn="ctr"/>
            <a:r>
              <a:rPr lang="en-US" b="1" i="1" u="sng" dirty="0"/>
              <a:t>Taft-Hartley Act</a:t>
            </a:r>
          </a:p>
        </p:txBody>
      </p:sp>
      <p:sp>
        <p:nvSpPr>
          <p:cNvPr id="8" name="Rectangle 7"/>
          <p:cNvSpPr/>
          <p:nvPr/>
        </p:nvSpPr>
        <p:spPr>
          <a:xfrm>
            <a:off x="0" y="2709023"/>
            <a:ext cx="6629400" cy="646331"/>
          </a:xfrm>
          <a:prstGeom prst="rect">
            <a:avLst/>
          </a:prstGeom>
        </p:spPr>
        <p:txBody>
          <a:bodyPr wrap="square">
            <a:spAutoFit/>
          </a:bodyPr>
          <a:lstStyle/>
          <a:p>
            <a:r>
              <a:rPr lang="en-US" dirty="0"/>
              <a:t>1947 - Senator Robert A. Taft co-authored the labor-Management Relations Act with new Jersey </a:t>
            </a:r>
          </a:p>
        </p:txBody>
      </p:sp>
      <p:sp>
        <p:nvSpPr>
          <p:cNvPr id="9" name="Rectangle 8"/>
          <p:cNvSpPr/>
          <p:nvPr/>
        </p:nvSpPr>
        <p:spPr>
          <a:xfrm>
            <a:off x="6639792" y="3701534"/>
            <a:ext cx="2469571" cy="369332"/>
          </a:xfrm>
          <a:prstGeom prst="rect">
            <a:avLst/>
          </a:prstGeom>
        </p:spPr>
        <p:txBody>
          <a:bodyPr wrap="square">
            <a:spAutoFit/>
          </a:bodyPr>
          <a:lstStyle/>
          <a:p>
            <a:pPr algn="ctr"/>
            <a:r>
              <a:rPr lang="en-US" b="1" i="1" u="sng" dirty="0"/>
              <a:t>Right-to-Work laws</a:t>
            </a:r>
          </a:p>
        </p:txBody>
      </p:sp>
      <p:sp>
        <p:nvSpPr>
          <p:cNvPr id="11" name="Rectangle 10"/>
          <p:cNvSpPr/>
          <p:nvPr/>
        </p:nvSpPr>
        <p:spPr>
          <a:xfrm>
            <a:off x="-17320" y="3431462"/>
            <a:ext cx="6570520" cy="646331"/>
          </a:xfrm>
          <a:prstGeom prst="rect">
            <a:avLst/>
          </a:prstGeom>
        </p:spPr>
        <p:txBody>
          <a:bodyPr wrap="square">
            <a:spAutoFit/>
          </a:bodyPr>
          <a:lstStyle/>
          <a:p>
            <a:r>
              <a:rPr lang="en-US" dirty="0"/>
              <a:t>State laws that provide that unions cannot impose a requirement that workers join the union as a condition of their employment.</a:t>
            </a:r>
          </a:p>
        </p:txBody>
      </p:sp>
      <p:sp>
        <p:nvSpPr>
          <p:cNvPr id="16" name="Rectangle 15"/>
          <p:cNvSpPr/>
          <p:nvPr/>
        </p:nvSpPr>
        <p:spPr>
          <a:xfrm>
            <a:off x="6587835" y="4475110"/>
            <a:ext cx="2528455" cy="369332"/>
          </a:xfrm>
          <a:prstGeom prst="rect">
            <a:avLst/>
          </a:prstGeom>
        </p:spPr>
        <p:txBody>
          <a:bodyPr wrap="square">
            <a:spAutoFit/>
          </a:bodyPr>
          <a:lstStyle/>
          <a:p>
            <a:pPr algn="ctr"/>
            <a:r>
              <a:rPr lang="en-US" b="1" i="1" u="sng" dirty="0" err="1"/>
              <a:t>Dixiecrats</a:t>
            </a:r>
            <a:endParaRPr lang="en-US" b="1" i="1" u="sng" dirty="0"/>
          </a:p>
        </p:txBody>
      </p:sp>
      <p:sp>
        <p:nvSpPr>
          <p:cNvPr id="17" name="Rectangle 16"/>
          <p:cNvSpPr/>
          <p:nvPr/>
        </p:nvSpPr>
        <p:spPr>
          <a:xfrm>
            <a:off x="-31172" y="4216569"/>
            <a:ext cx="6646716" cy="1200329"/>
          </a:xfrm>
          <a:prstGeom prst="rect">
            <a:avLst/>
          </a:prstGeom>
        </p:spPr>
        <p:txBody>
          <a:bodyPr wrap="square">
            <a:spAutoFit/>
          </a:bodyPr>
          <a:lstStyle/>
          <a:p>
            <a:r>
              <a:rPr lang="en-US" dirty="0"/>
              <a:t>Southern Democrats disgruntled over the strong civil rights proposals of the Democrats' 1948 National Convention. Formed the States' Rights Democratic Party and nominated Thurmond (governor of South Carolina) for president.</a:t>
            </a:r>
          </a:p>
        </p:txBody>
      </p:sp>
      <p:sp>
        <p:nvSpPr>
          <p:cNvPr id="18" name="Rectangle 17"/>
          <p:cNvSpPr/>
          <p:nvPr/>
        </p:nvSpPr>
        <p:spPr>
          <a:xfrm>
            <a:off x="6653646" y="5867400"/>
            <a:ext cx="2462643" cy="369332"/>
          </a:xfrm>
          <a:prstGeom prst="rect">
            <a:avLst/>
          </a:prstGeom>
        </p:spPr>
        <p:txBody>
          <a:bodyPr wrap="square">
            <a:spAutoFit/>
          </a:bodyPr>
          <a:lstStyle/>
          <a:p>
            <a:pPr algn="ctr"/>
            <a:r>
              <a:rPr lang="en-US" b="1" i="1" u="sng" dirty="0"/>
              <a:t>National Security Acts</a:t>
            </a:r>
          </a:p>
        </p:txBody>
      </p:sp>
      <p:sp>
        <p:nvSpPr>
          <p:cNvPr id="19" name="Rectangle 18"/>
          <p:cNvSpPr/>
          <p:nvPr/>
        </p:nvSpPr>
        <p:spPr>
          <a:xfrm>
            <a:off x="-13855" y="5590401"/>
            <a:ext cx="6601690" cy="646331"/>
          </a:xfrm>
          <a:prstGeom prst="rect">
            <a:avLst/>
          </a:prstGeom>
        </p:spPr>
        <p:txBody>
          <a:bodyPr wrap="square">
            <a:spAutoFit/>
          </a:bodyPr>
          <a:lstStyle/>
          <a:p>
            <a:r>
              <a:rPr lang="en-US" dirty="0"/>
              <a:t>1947 - Created the cabinet post of Secretary of Defense, the CIA, and the National Security Council. 1949 - Created NATO</a:t>
            </a:r>
          </a:p>
        </p:txBody>
      </p:sp>
    </p:spTree>
    <p:extLst>
      <p:ext uri="{BB962C8B-B14F-4D97-AF65-F5344CB8AC3E}">
        <p14:creationId xmlns:p14="http://schemas.microsoft.com/office/powerpoint/2010/main" val="3240126489"/>
      </p:ext>
    </p:extLst>
  </p:cSld>
  <p:clrMapOvr>
    <a:masterClrMapping/>
  </p:clrMapOvr>
  <p:timing>
    <p:tnLst>
      <p:par>
        <p:cTn id="1" dur="indefinite" restart="never" nodeType="tmRoot"/>
      </p:par>
    </p:tnLst>
  </p:timing>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5532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029093"/>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783419"/>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030" y="4723112"/>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57912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53200" y="34636"/>
            <a:ext cx="2545771" cy="1200329"/>
          </a:xfrm>
          <a:prstGeom prst="rect">
            <a:avLst/>
          </a:prstGeom>
        </p:spPr>
        <p:txBody>
          <a:bodyPr wrap="square">
            <a:spAutoFit/>
          </a:bodyPr>
          <a:lstStyle/>
          <a:p>
            <a:pPr algn="ctr"/>
            <a:r>
              <a:rPr lang="en-US" b="1" i="1" u="sng" dirty="0"/>
              <a:t>House Un-American Activities Committee (HUAC)</a:t>
            </a:r>
            <a:br>
              <a:rPr lang="en-US" b="1" i="1" u="sng" dirty="0"/>
            </a:br>
            <a:endParaRPr lang="en-US" b="1" i="1" u="sng" dirty="0"/>
          </a:p>
        </p:txBody>
      </p:sp>
      <p:sp>
        <p:nvSpPr>
          <p:cNvPr id="3" name="Rectangle 2"/>
          <p:cNvSpPr/>
          <p:nvPr/>
        </p:nvSpPr>
        <p:spPr>
          <a:xfrm>
            <a:off x="-45030" y="-2232"/>
            <a:ext cx="6598229" cy="2031325"/>
          </a:xfrm>
          <a:prstGeom prst="rect">
            <a:avLst/>
          </a:prstGeom>
        </p:spPr>
        <p:txBody>
          <a:bodyPr wrap="square">
            <a:spAutoFit/>
          </a:bodyPr>
          <a:lstStyle/>
          <a:p>
            <a:r>
              <a:rPr lang="en-US" dirty="0"/>
              <a:t>Committee in the House of Representatives founded on a temporary basis in 1938 to monitor activities of foreign agents. Made a standing committee in 1945. During World War II it investigated pro-fascist groups, but after the war it turned to investigating alleged communists. From 1947-1949, it conducted a series of sensational investigations into supposed communist infiltration of the U.S. government and Hollywood film industry.</a:t>
            </a:r>
          </a:p>
        </p:txBody>
      </p:sp>
      <p:sp>
        <p:nvSpPr>
          <p:cNvPr id="4" name="Rectangle 3"/>
          <p:cNvSpPr/>
          <p:nvPr/>
        </p:nvSpPr>
        <p:spPr>
          <a:xfrm>
            <a:off x="6591300" y="2350761"/>
            <a:ext cx="2538845" cy="646331"/>
          </a:xfrm>
          <a:prstGeom prst="rect">
            <a:avLst/>
          </a:prstGeom>
        </p:spPr>
        <p:txBody>
          <a:bodyPr wrap="square">
            <a:spAutoFit/>
          </a:bodyPr>
          <a:lstStyle/>
          <a:p>
            <a:pPr algn="ctr"/>
            <a:r>
              <a:rPr lang="en-US" b="1" i="1" u="sng" dirty="0"/>
              <a:t>Sen. Joseph McCarthy (1908-1957</a:t>
            </a:r>
            <a:r>
              <a:rPr lang="en-US" b="1" i="1" u="sng" dirty="0" smtClean="0"/>
              <a:t>)</a:t>
            </a:r>
            <a:endParaRPr lang="en-US" b="1" i="1" u="sng" dirty="0"/>
          </a:p>
        </p:txBody>
      </p:sp>
      <p:sp>
        <p:nvSpPr>
          <p:cNvPr id="6" name="Rectangle 5"/>
          <p:cNvSpPr/>
          <p:nvPr/>
        </p:nvSpPr>
        <p:spPr>
          <a:xfrm>
            <a:off x="-13856" y="2029093"/>
            <a:ext cx="6567055" cy="1754326"/>
          </a:xfrm>
          <a:prstGeom prst="rect">
            <a:avLst/>
          </a:prstGeom>
        </p:spPr>
        <p:txBody>
          <a:bodyPr wrap="square">
            <a:spAutoFit/>
          </a:bodyPr>
          <a:lstStyle/>
          <a:p>
            <a:r>
              <a:rPr lang="en-US" dirty="0"/>
              <a:t>Wisconsin Senator who began sensational campaign in February, 1950 by asserting that the U.S. State Department had been infiltrated by Communists. In 1953 became Chair of the Senate Sub- Committee on Investigations and accused the Army of covering up foreign espionage. The </a:t>
            </a:r>
            <a:r>
              <a:rPr lang="en-US" i="1" dirty="0" smtClean="0"/>
              <a:t>Army </a:t>
            </a:r>
            <a:r>
              <a:rPr lang="en-US" dirty="0" smtClean="0"/>
              <a:t>Hearings </a:t>
            </a:r>
            <a:r>
              <a:rPr lang="en-US" dirty="0"/>
              <a:t>made </a:t>
            </a:r>
            <a:r>
              <a:rPr lang="en-US" dirty="0" smtClean="0"/>
              <a:t>him </a:t>
            </a:r>
            <a:r>
              <a:rPr lang="en-US" dirty="0"/>
              <a:t>look so foolish that further investigations were halted.</a:t>
            </a:r>
          </a:p>
        </p:txBody>
      </p:sp>
      <p:sp>
        <p:nvSpPr>
          <p:cNvPr id="7" name="Rectangle 6"/>
          <p:cNvSpPr/>
          <p:nvPr/>
        </p:nvSpPr>
        <p:spPr>
          <a:xfrm>
            <a:off x="6625936" y="4038600"/>
            <a:ext cx="2518064" cy="369332"/>
          </a:xfrm>
          <a:prstGeom prst="rect">
            <a:avLst/>
          </a:prstGeom>
        </p:spPr>
        <p:txBody>
          <a:bodyPr wrap="square">
            <a:spAutoFit/>
          </a:bodyPr>
          <a:lstStyle/>
          <a:p>
            <a:pPr algn="ctr"/>
            <a:r>
              <a:rPr lang="en-US" b="1" i="1" u="sng" dirty="0"/>
              <a:t>Alger Hiss</a:t>
            </a:r>
          </a:p>
        </p:txBody>
      </p:sp>
      <p:sp>
        <p:nvSpPr>
          <p:cNvPr id="8" name="Rectangle 7"/>
          <p:cNvSpPr/>
          <p:nvPr/>
        </p:nvSpPr>
        <p:spPr>
          <a:xfrm>
            <a:off x="-13856" y="3799782"/>
            <a:ext cx="6605155" cy="923330"/>
          </a:xfrm>
          <a:prstGeom prst="rect">
            <a:avLst/>
          </a:prstGeom>
        </p:spPr>
        <p:txBody>
          <a:bodyPr wrap="square">
            <a:spAutoFit/>
          </a:bodyPr>
          <a:lstStyle/>
          <a:p>
            <a:r>
              <a:rPr lang="en-US" dirty="0"/>
              <a:t>A former State Department official who was accused of being a Communist spy and was convicted of perjury. The case was prosecuted by Richard Nixon.</a:t>
            </a:r>
          </a:p>
        </p:txBody>
      </p:sp>
      <p:sp>
        <p:nvSpPr>
          <p:cNvPr id="9" name="Rectangle 8"/>
          <p:cNvSpPr/>
          <p:nvPr/>
        </p:nvSpPr>
        <p:spPr>
          <a:xfrm>
            <a:off x="6612082" y="4934634"/>
            <a:ext cx="2518064" cy="646331"/>
          </a:xfrm>
          <a:prstGeom prst="rect">
            <a:avLst/>
          </a:prstGeom>
        </p:spPr>
        <p:txBody>
          <a:bodyPr wrap="square">
            <a:spAutoFit/>
          </a:bodyPr>
          <a:lstStyle/>
          <a:p>
            <a:pPr algn="ctr"/>
            <a:r>
              <a:rPr lang="en-US" b="1" i="1" dirty="0"/>
              <a:t>Julius and Ethel Rosenberg</a:t>
            </a:r>
          </a:p>
        </p:txBody>
      </p:sp>
      <p:sp>
        <p:nvSpPr>
          <p:cNvPr id="11" name="Rectangle 10"/>
          <p:cNvSpPr/>
          <p:nvPr/>
        </p:nvSpPr>
        <p:spPr>
          <a:xfrm>
            <a:off x="-13856" y="4725621"/>
            <a:ext cx="6567056" cy="923330"/>
          </a:xfrm>
          <a:prstGeom prst="rect">
            <a:avLst/>
          </a:prstGeom>
        </p:spPr>
        <p:txBody>
          <a:bodyPr wrap="square">
            <a:spAutoFit/>
          </a:bodyPr>
          <a:lstStyle/>
          <a:p>
            <a:r>
              <a:rPr lang="en-US" dirty="0"/>
              <a:t>Arrested in the Summer of 1950 and executed in 1953, they were convicted of conspiring to commit espionage by passing plans for the atomic bomb to the Soviet Union.</a:t>
            </a:r>
          </a:p>
        </p:txBody>
      </p:sp>
      <p:sp>
        <p:nvSpPr>
          <p:cNvPr id="16" name="Rectangle 15"/>
          <p:cNvSpPr/>
          <p:nvPr/>
        </p:nvSpPr>
        <p:spPr>
          <a:xfrm>
            <a:off x="6612082" y="5869816"/>
            <a:ext cx="2486888" cy="646331"/>
          </a:xfrm>
          <a:prstGeom prst="rect">
            <a:avLst/>
          </a:prstGeom>
        </p:spPr>
        <p:txBody>
          <a:bodyPr wrap="square">
            <a:spAutoFit/>
          </a:bodyPr>
          <a:lstStyle/>
          <a:p>
            <a:pPr algn="ctr"/>
            <a:r>
              <a:rPr lang="en-US" b="1" i="1" u="sng" dirty="0"/>
              <a:t>Twenty-Second Amendment</a:t>
            </a:r>
          </a:p>
        </p:txBody>
      </p:sp>
      <p:sp>
        <p:nvSpPr>
          <p:cNvPr id="17" name="Rectangle 16"/>
          <p:cNvSpPr/>
          <p:nvPr/>
        </p:nvSpPr>
        <p:spPr>
          <a:xfrm>
            <a:off x="-13856" y="5779854"/>
            <a:ext cx="6643256" cy="923330"/>
          </a:xfrm>
          <a:prstGeom prst="rect">
            <a:avLst/>
          </a:prstGeom>
        </p:spPr>
        <p:txBody>
          <a:bodyPr wrap="square">
            <a:spAutoFit/>
          </a:bodyPr>
          <a:lstStyle/>
          <a:p>
            <a:r>
              <a:rPr lang="en-US" dirty="0"/>
              <a:t>Proposed in 1947 and ratified in 1951. It limited the number of terms that a president may serve to two. Was brought on by FDR's 4-term presidency.</a:t>
            </a:r>
          </a:p>
        </p:txBody>
      </p:sp>
    </p:spTree>
    <p:extLst>
      <p:ext uri="{BB962C8B-B14F-4D97-AF65-F5344CB8AC3E}">
        <p14:creationId xmlns:p14="http://schemas.microsoft.com/office/powerpoint/2010/main" val="3240126489"/>
      </p:ext>
    </p:extLst>
  </p:cSld>
  <p:clrMapOvr>
    <a:masterClrMapping/>
  </p:clrMapOvr>
  <p:timing>
    <p:tnLst>
      <p:par>
        <p:cTn id="1" dur="indefinite" restart="never" nodeType="tmRoot"/>
      </p:par>
    </p:tnLst>
  </p:timing>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5532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914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438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657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029" y="46482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53200" y="242500"/>
            <a:ext cx="2590800" cy="369332"/>
          </a:xfrm>
          <a:prstGeom prst="rect">
            <a:avLst/>
          </a:prstGeom>
        </p:spPr>
        <p:txBody>
          <a:bodyPr wrap="square">
            <a:spAutoFit/>
          </a:bodyPr>
          <a:lstStyle/>
          <a:p>
            <a:r>
              <a:rPr lang="en-US" b="1" i="1" u="sng" dirty="0" smtClean="0"/>
              <a:t>Interstate </a:t>
            </a:r>
            <a:r>
              <a:rPr lang="en-US" b="1" i="1" u="sng" dirty="0"/>
              <a:t>Highways Act</a:t>
            </a:r>
          </a:p>
        </p:txBody>
      </p:sp>
      <p:sp>
        <p:nvSpPr>
          <p:cNvPr id="3" name="Rectangle 2"/>
          <p:cNvSpPr/>
          <p:nvPr/>
        </p:nvSpPr>
        <p:spPr>
          <a:xfrm>
            <a:off x="76200" y="242500"/>
            <a:ext cx="6477000" cy="369332"/>
          </a:xfrm>
          <a:prstGeom prst="rect">
            <a:avLst/>
          </a:prstGeom>
        </p:spPr>
        <p:txBody>
          <a:bodyPr wrap="square">
            <a:spAutoFit/>
          </a:bodyPr>
          <a:lstStyle/>
          <a:p>
            <a:r>
              <a:rPr lang="en-US" dirty="0"/>
              <a:t>1944 - Began federal funding for an interstate highway system.</a:t>
            </a:r>
          </a:p>
        </p:txBody>
      </p:sp>
      <p:sp>
        <p:nvSpPr>
          <p:cNvPr id="4" name="Rectangle 3"/>
          <p:cNvSpPr/>
          <p:nvPr/>
        </p:nvSpPr>
        <p:spPr>
          <a:xfrm>
            <a:off x="6584373" y="1295400"/>
            <a:ext cx="2559627" cy="646331"/>
          </a:xfrm>
          <a:prstGeom prst="rect">
            <a:avLst/>
          </a:prstGeom>
        </p:spPr>
        <p:txBody>
          <a:bodyPr wrap="square">
            <a:spAutoFit/>
          </a:bodyPr>
          <a:lstStyle/>
          <a:p>
            <a:pPr algn="ctr"/>
            <a:r>
              <a:rPr lang="en-US" b="1" i="1" u="sng" dirty="0"/>
              <a:t>Jimmy Hoffa</a:t>
            </a:r>
            <a:br>
              <a:rPr lang="en-US" b="1" i="1" u="sng" dirty="0"/>
            </a:br>
            <a:endParaRPr lang="en-US" b="1" i="1" u="sng" dirty="0"/>
          </a:p>
        </p:txBody>
      </p:sp>
      <p:sp>
        <p:nvSpPr>
          <p:cNvPr id="6" name="Rectangle 5"/>
          <p:cNvSpPr/>
          <p:nvPr/>
        </p:nvSpPr>
        <p:spPr>
          <a:xfrm>
            <a:off x="-45030" y="1018400"/>
            <a:ext cx="6598229" cy="923330"/>
          </a:xfrm>
          <a:prstGeom prst="rect">
            <a:avLst/>
          </a:prstGeom>
        </p:spPr>
        <p:txBody>
          <a:bodyPr wrap="square">
            <a:spAutoFit/>
          </a:bodyPr>
          <a:lstStyle/>
          <a:p>
            <a:r>
              <a:rPr lang="en-US" dirty="0"/>
              <a:t>Leader of the teamster's union, he was anti-AFL/CIO. He threatened to defeat for reelection an Congressman who dared to vote for a tough labor law.</a:t>
            </a:r>
          </a:p>
        </p:txBody>
      </p:sp>
      <p:sp>
        <p:nvSpPr>
          <p:cNvPr id="7" name="Rectangle 6"/>
          <p:cNvSpPr/>
          <p:nvPr/>
        </p:nvSpPr>
        <p:spPr>
          <a:xfrm>
            <a:off x="6591299" y="2875002"/>
            <a:ext cx="2538845" cy="369332"/>
          </a:xfrm>
          <a:prstGeom prst="rect">
            <a:avLst/>
          </a:prstGeom>
        </p:spPr>
        <p:txBody>
          <a:bodyPr wrap="square">
            <a:spAutoFit/>
          </a:bodyPr>
          <a:lstStyle/>
          <a:p>
            <a:pPr algn="ctr"/>
            <a:r>
              <a:rPr lang="en-US" b="1" i="1" u="sng" dirty="0"/>
              <a:t>AFL-CIO merger</a:t>
            </a:r>
          </a:p>
        </p:txBody>
      </p:sp>
      <p:sp>
        <p:nvSpPr>
          <p:cNvPr id="8" name="Rectangle 7"/>
          <p:cNvSpPr/>
          <p:nvPr/>
        </p:nvSpPr>
        <p:spPr>
          <a:xfrm>
            <a:off x="-13855" y="2457271"/>
            <a:ext cx="6598228" cy="923330"/>
          </a:xfrm>
          <a:prstGeom prst="rect">
            <a:avLst/>
          </a:prstGeom>
        </p:spPr>
        <p:txBody>
          <a:bodyPr wrap="square">
            <a:spAutoFit/>
          </a:bodyPr>
          <a:lstStyle/>
          <a:p>
            <a:r>
              <a:rPr lang="en-US" dirty="0"/>
              <a:t>In 1955 at a New York City Convention, these two once-rival organizations decided to put aside their differences and unite. Had a total membership of over 15 million.</a:t>
            </a:r>
          </a:p>
        </p:txBody>
      </p:sp>
      <p:sp>
        <p:nvSpPr>
          <p:cNvPr id="9" name="Rectangle 8"/>
          <p:cNvSpPr/>
          <p:nvPr/>
        </p:nvSpPr>
        <p:spPr>
          <a:xfrm>
            <a:off x="6629400" y="3962400"/>
            <a:ext cx="2469571" cy="369332"/>
          </a:xfrm>
          <a:prstGeom prst="rect">
            <a:avLst/>
          </a:prstGeom>
        </p:spPr>
        <p:txBody>
          <a:bodyPr wrap="square">
            <a:spAutoFit/>
          </a:bodyPr>
          <a:lstStyle/>
          <a:p>
            <a:pPr algn="ctr"/>
            <a:r>
              <a:rPr lang="en-US" b="1" i="1" u="sng" dirty="0"/>
              <a:t>Sputnik</a:t>
            </a:r>
          </a:p>
        </p:txBody>
      </p:sp>
      <p:sp>
        <p:nvSpPr>
          <p:cNvPr id="11" name="Rectangle 10"/>
          <p:cNvSpPr/>
          <p:nvPr/>
        </p:nvSpPr>
        <p:spPr>
          <a:xfrm>
            <a:off x="-13856" y="3823900"/>
            <a:ext cx="6605155" cy="646331"/>
          </a:xfrm>
          <a:prstGeom prst="rect">
            <a:avLst/>
          </a:prstGeom>
        </p:spPr>
        <p:txBody>
          <a:bodyPr wrap="square">
            <a:spAutoFit/>
          </a:bodyPr>
          <a:lstStyle/>
          <a:p>
            <a:r>
              <a:rPr lang="en-US" dirty="0"/>
              <a:t>October, 1957 - The first artificial satellite sent into space, launched by the Soviets.</a:t>
            </a:r>
          </a:p>
        </p:txBody>
      </p:sp>
      <p:sp>
        <p:nvSpPr>
          <p:cNvPr id="16" name="Rectangle 15"/>
          <p:cNvSpPr/>
          <p:nvPr/>
        </p:nvSpPr>
        <p:spPr>
          <a:xfrm>
            <a:off x="6620708" y="5366266"/>
            <a:ext cx="2529860" cy="369332"/>
          </a:xfrm>
          <a:prstGeom prst="rect">
            <a:avLst/>
          </a:prstGeom>
        </p:spPr>
        <p:txBody>
          <a:bodyPr wrap="none">
            <a:spAutoFit/>
          </a:bodyPr>
          <a:lstStyle/>
          <a:p>
            <a:pPr algn="ctr"/>
            <a:r>
              <a:rPr lang="en-US" b="1" i="1" u="sng" dirty="0"/>
              <a:t>Korean War (1950-1953)</a:t>
            </a:r>
          </a:p>
        </p:txBody>
      </p:sp>
      <p:sp>
        <p:nvSpPr>
          <p:cNvPr id="17" name="Rectangle 16"/>
          <p:cNvSpPr/>
          <p:nvPr/>
        </p:nvSpPr>
        <p:spPr>
          <a:xfrm>
            <a:off x="-45030" y="4636440"/>
            <a:ext cx="6674430" cy="2031325"/>
          </a:xfrm>
          <a:prstGeom prst="rect">
            <a:avLst/>
          </a:prstGeom>
        </p:spPr>
        <p:txBody>
          <a:bodyPr wrap="square">
            <a:spAutoFit/>
          </a:bodyPr>
          <a:lstStyle/>
          <a:p>
            <a:r>
              <a:rPr lang="en-US" dirty="0"/>
              <a:t>At the end of WW II, Korea had been divided into a northern sector occupied by the U.S.S.R. and a southern sector occupied by the U.S. who instituted a democratic government. On June 25, 1950, the North invaded the South. The United Nations created an international army, lead by the U.S. to fight for the South and China joined the war on the side of North Korea. This was the first time the United Nations had intervened militarily.</a:t>
            </a:r>
          </a:p>
        </p:txBody>
      </p:sp>
    </p:spTree>
    <p:extLst>
      <p:ext uri="{BB962C8B-B14F-4D97-AF65-F5344CB8AC3E}">
        <p14:creationId xmlns:p14="http://schemas.microsoft.com/office/powerpoint/2010/main" val="3240126489"/>
      </p:ext>
    </p:extLst>
  </p:cSld>
  <p:clrMapOvr>
    <a:masterClrMapping/>
  </p:clrMapOvr>
  <p:timing>
    <p:tnLst>
      <p:par>
        <p:cTn id="1" dur="indefinite" restart="never" nodeType="tmRoot"/>
      </p:par>
    </p:tnLst>
  </p:timing>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5532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3855" y="750332"/>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057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34290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029" y="4419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5379845"/>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91299" y="104001"/>
            <a:ext cx="2507671" cy="369332"/>
          </a:xfrm>
          <a:prstGeom prst="rect">
            <a:avLst/>
          </a:prstGeom>
        </p:spPr>
        <p:txBody>
          <a:bodyPr wrap="square">
            <a:spAutoFit/>
          </a:bodyPr>
          <a:lstStyle/>
          <a:p>
            <a:pPr algn="ctr"/>
            <a:r>
              <a:rPr lang="en-US" b="1" i="1" u="sng" dirty="0"/>
              <a:t>Viet Cong</a:t>
            </a:r>
          </a:p>
        </p:txBody>
      </p:sp>
      <p:sp>
        <p:nvSpPr>
          <p:cNvPr id="3" name="Rectangle 2"/>
          <p:cNvSpPr/>
          <p:nvPr/>
        </p:nvSpPr>
        <p:spPr>
          <a:xfrm>
            <a:off x="-45030" y="104001"/>
            <a:ext cx="6598229" cy="646331"/>
          </a:xfrm>
          <a:prstGeom prst="rect">
            <a:avLst/>
          </a:prstGeom>
        </p:spPr>
        <p:txBody>
          <a:bodyPr wrap="square">
            <a:spAutoFit/>
          </a:bodyPr>
          <a:lstStyle/>
          <a:p>
            <a:r>
              <a:rPr lang="en-US" dirty="0"/>
              <a:t>Name given to the guerilla fighters on the Communist side. The North Vietnamese Army (NVA) were regular troops.</a:t>
            </a:r>
          </a:p>
        </p:txBody>
      </p:sp>
      <p:sp>
        <p:nvSpPr>
          <p:cNvPr id="4" name="Rectangle 3"/>
          <p:cNvSpPr/>
          <p:nvPr/>
        </p:nvSpPr>
        <p:spPr>
          <a:xfrm>
            <a:off x="6546273" y="1165830"/>
            <a:ext cx="2578271" cy="369332"/>
          </a:xfrm>
          <a:prstGeom prst="rect">
            <a:avLst/>
          </a:prstGeom>
        </p:spPr>
        <p:txBody>
          <a:bodyPr wrap="none">
            <a:spAutoFit/>
          </a:bodyPr>
          <a:lstStyle/>
          <a:p>
            <a:pPr algn="ctr"/>
            <a:r>
              <a:rPr lang="en-US" b="1" i="1" u="sng" dirty="0"/>
              <a:t>Gulf of Tonkin Resolution</a:t>
            </a:r>
          </a:p>
        </p:txBody>
      </p:sp>
      <p:sp>
        <p:nvSpPr>
          <p:cNvPr id="6" name="Rectangle 5"/>
          <p:cNvSpPr/>
          <p:nvPr/>
        </p:nvSpPr>
        <p:spPr>
          <a:xfrm>
            <a:off x="0" y="750332"/>
            <a:ext cx="6553200" cy="1200329"/>
          </a:xfrm>
          <a:prstGeom prst="rect">
            <a:avLst/>
          </a:prstGeom>
        </p:spPr>
        <p:txBody>
          <a:bodyPr wrap="square">
            <a:spAutoFit/>
          </a:bodyPr>
          <a:lstStyle/>
          <a:p>
            <a:r>
              <a:rPr lang="en-US" dirty="0"/>
              <a:t>August, 1964 - After the U.S. Navy ship </a:t>
            </a:r>
            <a:r>
              <a:rPr lang="en-US" i="1" dirty="0"/>
              <a:t>Maddux</a:t>
            </a:r>
            <a:r>
              <a:rPr lang="en-US" dirty="0"/>
              <a:t> reportedly was fired on, the U.S. Congress passed this resolution which gave the president power to send troops to Vietnam to protect against further North Vietnamese aggression.</a:t>
            </a:r>
          </a:p>
        </p:txBody>
      </p:sp>
      <p:sp>
        <p:nvSpPr>
          <p:cNvPr id="7" name="Rectangle 6"/>
          <p:cNvSpPr/>
          <p:nvPr/>
        </p:nvSpPr>
        <p:spPr>
          <a:xfrm>
            <a:off x="6546273" y="2590800"/>
            <a:ext cx="2552697" cy="369332"/>
          </a:xfrm>
          <a:prstGeom prst="rect">
            <a:avLst/>
          </a:prstGeom>
        </p:spPr>
        <p:txBody>
          <a:bodyPr wrap="square">
            <a:spAutoFit/>
          </a:bodyPr>
          <a:lstStyle/>
          <a:p>
            <a:pPr algn="ctr"/>
            <a:r>
              <a:rPr lang="en-US" b="1" i="1" u="sng" dirty="0"/>
              <a:t>Tet Offensive</a:t>
            </a:r>
          </a:p>
        </p:txBody>
      </p:sp>
      <p:sp>
        <p:nvSpPr>
          <p:cNvPr id="8" name="Rectangle 7"/>
          <p:cNvSpPr/>
          <p:nvPr/>
        </p:nvSpPr>
        <p:spPr>
          <a:xfrm>
            <a:off x="-13856" y="2082969"/>
            <a:ext cx="6567055" cy="1200329"/>
          </a:xfrm>
          <a:prstGeom prst="rect">
            <a:avLst/>
          </a:prstGeom>
        </p:spPr>
        <p:txBody>
          <a:bodyPr wrap="square">
            <a:spAutoFit/>
          </a:bodyPr>
          <a:lstStyle/>
          <a:p>
            <a:r>
              <a:rPr lang="en-US" dirty="0"/>
              <a:t>1968, during </a:t>
            </a:r>
            <a:r>
              <a:rPr lang="en-US" dirty="0" smtClean="0"/>
              <a:t>this, </a:t>
            </a:r>
            <a:r>
              <a:rPr lang="en-US" dirty="0"/>
              <a:t>the Vietnam lunar new year - Viet Cong and North Vietnamese Army raiding forces attacked provincial capitals throughout Vietnam, even seizing the U.S. embassy for a time. U.S. opinion began turning against the war.</a:t>
            </a:r>
          </a:p>
        </p:txBody>
      </p:sp>
      <p:sp>
        <p:nvSpPr>
          <p:cNvPr id="9" name="Rectangle 8"/>
          <p:cNvSpPr/>
          <p:nvPr/>
        </p:nvSpPr>
        <p:spPr>
          <a:xfrm>
            <a:off x="6591300" y="3701534"/>
            <a:ext cx="2507670" cy="369332"/>
          </a:xfrm>
          <a:prstGeom prst="rect">
            <a:avLst/>
          </a:prstGeom>
        </p:spPr>
        <p:txBody>
          <a:bodyPr wrap="square">
            <a:spAutoFit/>
          </a:bodyPr>
          <a:lstStyle/>
          <a:p>
            <a:pPr algn="ctr"/>
            <a:r>
              <a:rPr lang="en-US" b="1" i="1" u="sng" dirty="0"/>
              <a:t>Kent State Incident</a:t>
            </a:r>
          </a:p>
        </p:txBody>
      </p:sp>
      <p:sp>
        <p:nvSpPr>
          <p:cNvPr id="11" name="Rectangle 10"/>
          <p:cNvSpPr/>
          <p:nvPr/>
        </p:nvSpPr>
        <p:spPr>
          <a:xfrm>
            <a:off x="-45030" y="3609201"/>
            <a:ext cx="6598230" cy="646331"/>
          </a:xfrm>
          <a:prstGeom prst="rect">
            <a:avLst/>
          </a:prstGeom>
        </p:spPr>
        <p:txBody>
          <a:bodyPr wrap="square">
            <a:spAutoFit/>
          </a:bodyPr>
          <a:lstStyle/>
          <a:p>
            <a:r>
              <a:rPr lang="en-US" dirty="0"/>
              <a:t>May 4, 1970 - National Guardsmen opened fire on a group of students protesting the Vietnam War.</a:t>
            </a:r>
          </a:p>
        </p:txBody>
      </p:sp>
      <p:sp>
        <p:nvSpPr>
          <p:cNvPr id="16" name="Rectangle 15"/>
          <p:cNvSpPr/>
          <p:nvPr/>
        </p:nvSpPr>
        <p:spPr>
          <a:xfrm>
            <a:off x="6629401" y="4733514"/>
            <a:ext cx="2500744" cy="369332"/>
          </a:xfrm>
          <a:prstGeom prst="rect">
            <a:avLst/>
          </a:prstGeom>
        </p:spPr>
        <p:txBody>
          <a:bodyPr wrap="square">
            <a:spAutoFit/>
          </a:bodyPr>
          <a:lstStyle/>
          <a:p>
            <a:pPr algn="ctr"/>
            <a:r>
              <a:rPr lang="en-US" b="1" i="1" u="sng" dirty="0"/>
              <a:t>Pentagon Papers</a:t>
            </a:r>
          </a:p>
        </p:txBody>
      </p:sp>
      <p:sp>
        <p:nvSpPr>
          <p:cNvPr id="17" name="Rectangle 16"/>
          <p:cNvSpPr/>
          <p:nvPr/>
        </p:nvSpPr>
        <p:spPr>
          <a:xfrm>
            <a:off x="-13857" y="4456515"/>
            <a:ext cx="6605155" cy="923330"/>
          </a:xfrm>
          <a:prstGeom prst="rect">
            <a:avLst/>
          </a:prstGeom>
        </p:spPr>
        <p:txBody>
          <a:bodyPr wrap="square">
            <a:spAutoFit/>
          </a:bodyPr>
          <a:lstStyle/>
          <a:p>
            <a:r>
              <a:rPr lang="en-US" dirty="0"/>
              <a:t>Papers were part of a top-secret government study on the Vietnam War and said that the U.S. government had lied to the citizens of the U.S. and the world about its intentions in Vietnam.</a:t>
            </a:r>
          </a:p>
        </p:txBody>
      </p:sp>
      <p:sp>
        <p:nvSpPr>
          <p:cNvPr id="18" name="Rectangle 17"/>
          <p:cNvSpPr/>
          <p:nvPr/>
        </p:nvSpPr>
        <p:spPr>
          <a:xfrm>
            <a:off x="6598227" y="5731270"/>
            <a:ext cx="2507672" cy="646331"/>
          </a:xfrm>
          <a:prstGeom prst="rect">
            <a:avLst/>
          </a:prstGeom>
        </p:spPr>
        <p:txBody>
          <a:bodyPr wrap="square">
            <a:spAutoFit/>
          </a:bodyPr>
          <a:lstStyle/>
          <a:p>
            <a:pPr algn="ctr"/>
            <a:r>
              <a:rPr lang="en-US" b="1" i="1" u="sng" dirty="0"/>
              <a:t>Bombing of Laos and Cambodia</a:t>
            </a:r>
          </a:p>
        </p:txBody>
      </p:sp>
      <p:sp>
        <p:nvSpPr>
          <p:cNvPr id="19" name="Rectangle 18"/>
          <p:cNvSpPr/>
          <p:nvPr/>
        </p:nvSpPr>
        <p:spPr>
          <a:xfrm>
            <a:off x="0" y="5401454"/>
            <a:ext cx="6643256" cy="1477328"/>
          </a:xfrm>
          <a:prstGeom prst="rect">
            <a:avLst/>
          </a:prstGeom>
        </p:spPr>
        <p:txBody>
          <a:bodyPr wrap="square">
            <a:spAutoFit/>
          </a:bodyPr>
          <a:lstStyle/>
          <a:p>
            <a:r>
              <a:rPr lang="en-US" dirty="0"/>
              <a:t>March, 1969 - U.S. bombed North Vietnamese positions in Cambodia and Laos. Technically illegal because Cambodia and Laos were neutral, but done because North Vietnam was itself illegally moving its troops through those areas. Not learned of by the American public until July, 1973.</a:t>
            </a:r>
          </a:p>
        </p:txBody>
      </p:sp>
    </p:spTree>
    <p:extLst>
      <p:ext uri="{BB962C8B-B14F-4D97-AF65-F5344CB8AC3E}">
        <p14:creationId xmlns:p14="http://schemas.microsoft.com/office/powerpoint/2010/main" val="3240126489"/>
      </p:ext>
    </p:extLst>
  </p:cSld>
  <p:clrMapOvr>
    <a:masterClrMapping/>
  </p:clrMapOvr>
  <p:timing>
    <p:tnLst>
      <p:par>
        <p:cTn id="1" dur="indefinite" restart="never" nodeType="tmRoot"/>
      </p:par>
    </p:tnLst>
  </p:timing>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5532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3855" y="971958"/>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0783" y="1913884"/>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4245" y="3112532"/>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029" y="4333138"/>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5525116"/>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77445" y="147889"/>
            <a:ext cx="2507671" cy="369332"/>
          </a:xfrm>
          <a:prstGeom prst="rect">
            <a:avLst/>
          </a:prstGeom>
        </p:spPr>
        <p:txBody>
          <a:bodyPr wrap="square">
            <a:spAutoFit/>
          </a:bodyPr>
          <a:lstStyle/>
          <a:p>
            <a:pPr algn="ctr"/>
            <a:r>
              <a:rPr lang="en-US" dirty="0" smtClean="0"/>
              <a:t> </a:t>
            </a:r>
            <a:r>
              <a:rPr lang="en-US" b="1" i="1" u="sng" dirty="0" err="1"/>
              <a:t>Vietnamization</a:t>
            </a:r>
            <a:endParaRPr lang="en-US" b="1" i="1" u="sng" dirty="0"/>
          </a:p>
        </p:txBody>
      </p:sp>
      <p:sp>
        <p:nvSpPr>
          <p:cNvPr id="3" name="Rectangle 2"/>
          <p:cNvSpPr/>
          <p:nvPr/>
        </p:nvSpPr>
        <p:spPr>
          <a:xfrm>
            <a:off x="-45030" y="41701"/>
            <a:ext cx="6598229" cy="923330"/>
          </a:xfrm>
          <a:prstGeom prst="rect">
            <a:avLst/>
          </a:prstGeom>
        </p:spPr>
        <p:txBody>
          <a:bodyPr wrap="square">
            <a:spAutoFit/>
          </a:bodyPr>
          <a:lstStyle/>
          <a:p>
            <a:r>
              <a:rPr lang="en-US" dirty="0"/>
              <a:t>The effort to build up South Vietnamese troops while withdrawing American troops, it was an attempt to turn the war over to the Vietnamese.</a:t>
            </a:r>
          </a:p>
        </p:txBody>
      </p:sp>
      <p:sp>
        <p:nvSpPr>
          <p:cNvPr id="4" name="Rectangle 3"/>
          <p:cNvSpPr/>
          <p:nvPr/>
        </p:nvSpPr>
        <p:spPr>
          <a:xfrm>
            <a:off x="6577445" y="1094140"/>
            <a:ext cx="2545772" cy="369332"/>
          </a:xfrm>
          <a:prstGeom prst="rect">
            <a:avLst/>
          </a:prstGeom>
        </p:spPr>
        <p:txBody>
          <a:bodyPr wrap="square">
            <a:spAutoFit/>
          </a:bodyPr>
          <a:lstStyle/>
          <a:p>
            <a:pPr algn="ctr"/>
            <a:r>
              <a:rPr lang="en-US" b="1" i="1" u="sng" dirty="0"/>
              <a:t>Paris Accord, 1973</a:t>
            </a:r>
          </a:p>
        </p:txBody>
      </p:sp>
      <p:sp>
        <p:nvSpPr>
          <p:cNvPr id="6" name="Rectangle 5"/>
          <p:cNvSpPr/>
          <p:nvPr/>
        </p:nvSpPr>
        <p:spPr>
          <a:xfrm>
            <a:off x="24245" y="976699"/>
            <a:ext cx="6553200" cy="923330"/>
          </a:xfrm>
          <a:prstGeom prst="rect">
            <a:avLst/>
          </a:prstGeom>
        </p:spPr>
        <p:txBody>
          <a:bodyPr wrap="square">
            <a:spAutoFit/>
          </a:bodyPr>
          <a:lstStyle/>
          <a:p>
            <a:r>
              <a:rPr lang="en-US" dirty="0"/>
              <a:t>January 7, 1973 - U.S. signed a peace treaty with North Vietnam and began withdrawing troops. On April 25, 1975, South Vietnam was taken over by North Vietnam, in violation of the treaty.</a:t>
            </a:r>
          </a:p>
        </p:txBody>
      </p:sp>
      <p:sp>
        <p:nvSpPr>
          <p:cNvPr id="7" name="Rectangle 6"/>
          <p:cNvSpPr/>
          <p:nvPr/>
        </p:nvSpPr>
        <p:spPr>
          <a:xfrm>
            <a:off x="6609399" y="2143035"/>
            <a:ext cx="2503427" cy="369332"/>
          </a:xfrm>
          <a:prstGeom prst="rect">
            <a:avLst/>
          </a:prstGeom>
        </p:spPr>
        <p:txBody>
          <a:bodyPr wrap="square">
            <a:spAutoFit/>
          </a:bodyPr>
          <a:lstStyle/>
          <a:p>
            <a:pPr algn="ctr"/>
            <a:r>
              <a:rPr lang="en-US" b="1" i="1" u="sng" dirty="0" smtClean="0"/>
              <a:t>Berlin </a:t>
            </a:r>
            <a:r>
              <a:rPr lang="en-US" b="1" i="1" u="sng" dirty="0"/>
              <a:t>Wall</a:t>
            </a:r>
          </a:p>
        </p:txBody>
      </p:sp>
      <p:sp>
        <p:nvSpPr>
          <p:cNvPr id="8" name="Rectangle 7"/>
          <p:cNvSpPr/>
          <p:nvPr/>
        </p:nvSpPr>
        <p:spPr>
          <a:xfrm>
            <a:off x="13854" y="1912203"/>
            <a:ext cx="6553200" cy="1200329"/>
          </a:xfrm>
          <a:prstGeom prst="rect">
            <a:avLst/>
          </a:prstGeom>
        </p:spPr>
        <p:txBody>
          <a:bodyPr wrap="square">
            <a:spAutoFit/>
          </a:bodyPr>
          <a:lstStyle/>
          <a:p>
            <a:r>
              <a:rPr lang="en-US" dirty="0"/>
              <a:t>1961 - The Soviet Union, under Nikita </a:t>
            </a:r>
            <a:r>
              <a:rPr lang="en-US" dirty="0" err="1"/>
              <a:t>Khrushev</a:t>
            </a:r>
            <a:r>
              <a:rPr lang="en-US" dirty="0"/>
              <a:t>, erected a wall between East and West Berlin to keep people from fleeing from the East, after Kennedy asked for an increase in defense funds to counter Soviet aggression.</a:t>
            </a:r>
          </a:p>
        </p:txBody>
      </p:sp>
      <p:sp>
        <p:nvSpPr>
          <p:cNvPr id="9" name="Rectangle 8"/>
          <p:cNvSpPr/>
          <p:nvPr/>
        </p:nvSpPr>
        <p:spPr>
          <a:xfrm>
            <a:off x="6619791" y="3126064"/>
            <a:ext cx="2493035" cy="646331"/>
          </a:xfrm>
          <a:prstGeom prst="rect">
            <a:avLst/>
          </a:prstGeom>
        </p:spPr>
        <p:txBody>
          <a:bodyPr wrap="square">
            <a:spAutoFit/>
          </a:bodyPr>
          <a:lstStyle/>
          <a:p>
            <a:pPr algn="ctr"/>
            <a:r>
              <a:rPr lang="en-US" b="1" i="1" u="sng" dirty="0"/>
              <a:t>Nuclear Test Ban Treaty, 1963</a:t>
            </a:r>
          </a:p>
        </p:txBody>
      </p:sp>
      <p:sp>
        <p:nvSpPr>
          <p:cNvPr id="11" name="Rectangle 10"/>
          <p:cNvSpPr/>
          <p:nvPr/>
        </p:nvSpPr>
        <p:spPr>
          <a:xfrm>
            <a:off x="-38101" y="3112532"/>
            <a:ext cx="6622473" cy="1200329"/>
          </a:xfrm>
          <a:prstGeom prst="rect">
            <a:avLst/>
          </a:prstGeom>
        </p:spPr>
        <p:txBody>
          <a:bodyPr wrap="square">
            <a:spAutoFit/>
          </a:bodyPr>
          <a:lstStyle/>
          <a:p>
            <a:r>
              <a:rPr lang="en-US" dirty="0"/>
              <a:t>Reacting to Soviet nuclear tests, this treaty was signed on August 5, 1963 and prohibited nuclear testing undersea, in air and in space. Only underground testing was permitted. It was signed by all major powers except France and China.</a:t>
            </a:r>
          </a:p>
        </p:txBody>
      </p:sp>
      <p:sp>
        <p:nvSpPr>
          <p:cNvPr id="16" name="Rectangle 15"/>
          <p:cNvSpPr/>
          <p:nvPr/>
        </p:nvSpPr>
        <p:spPr>
          <a:xfrm>
            <a:off x="13854" y="4333138"/>
            <a:ext cx="6626717" cy="1200329"/>
          </a:xfrm>
          <a:prstGeom prst="rect">
            <a:avLst/>
          </a:prstGeom>
        </p:spPr>
        <p:txBody>
          <a:bodyPr wrap="square">
            <a:spAutoFit/>
          </a:bodyPr>
          <a:lstStyle/>
          <a:p>
            <a:r>
              <a:rPr lang="en-US" dirty="0"/>
              <a:t>November, 22, 1963 </a:t>
            </a:r>
            <a:r>
              <a:rPr lang="en-US" dirty="0" smtClean="0"/>
              <a:t>– he  </a:t>
            </a:r>
            <a:r>
              <a:rPr lang="en-US" dirty="0"/>
              <a:t>shot Kennedy from a Dallas book depository building, and was later himself killed by Jack Ruby. Chief Justice Earl Warren ruled that they both acted </a:t>
            </a:r>
            <a:r>
              <a:rPr lang="en-US" dirty="0" smtClean="0"/>
              <a:t>alone (</a:t>
            </a:r>
            <a:r>
              <a:rPr lang="en-US" dirty="0"/>
              <a:t>Warren </a:t>
            </a:r>
            <a:r>
              <a:rPr lang="en-US" dirty="0" smtClean="0"/>
              <a:t>Commission).</a:t>
            </a:r>
            <a:endParaRPr lang="en-US" dirty="0"/>
          </a:p>
        </p:txBody>
      </p:sp>
      <p:sp>
        <p:nvSpPr>
          <p:cNvPr id="17" name="Rectangle 16"/>
          <p:cNvSpPr/>
          <p:nvPr/>
        </p:nvSpPr>
        <p:spPr>
          <a:xfrm>
            <a:off x="6640571" y="4563970"/>
            <a:ext cx="2514600" cy="369332"/>
          </a:xfrm>
          <a:prstGeom prst="rect">
            <a:avLst/>
          </a:prstGeom>
        </p:spPr>
        <p:txBody>
          <a:bodyPr wrap="square">
            <a:spAutoFit/>
          </a:bodyPr>
          <a:lstStyle/>
          <a:p>
            <a:pPr algn="ctr"/>
            <a:r>
              <a:rPr lang="en-US" b="1" i="1" u="sng" dirty="0" smtClean="0"/>
              <a:t>Lee </a:t>
            </a:r>
            <a:r>
              <a:rPr lang="en-US" b="1" i="1" u="sng" dirty="0"/>
              <a:t>Harvey Oswald</a:t>
            </a:r>
          </a:p>
        </p:txBody>
      </p:sp>
      <p:sp>
        <p:nvSpPr>
          <p:cNvPr id="18" name="Rectangle 17"/>
          <p:cNvSpPr/>
          <p:nvPr/>
        </p:nvSpPr>
        <p:spPr>
          <a:xfrm>
            <a:off x="6640571" y="5867400"/>
            <a:ext cx="2527674" cy="923330"/>
          </a:xfrm>
          <a:prstGeom prst="rect">
            <a:avLst/>
          </a:prstGeom>
        </p:spPr>
        <p:txBody>
          <a:bodyPr wrap="square">
            <a:spAutoFit/>
          </a:bodyPr>
          <a:lstStyle/>
          <a:p>
            <a:pPr algn="ctr"/>
            <a:r>
              <a:rPr lang="en-US" b="1" i="1" u="sng" dirty="0"/>
              <a:t>United Nations in the Congo, 1960</a:t>
            </a:r>
            <a:br>
              <a:rPr lang="en-US" b="1" i="1" u="sng" dirty="0"/>
            </a:br>
            <a:endParaRPr lang="en-US" b="1" i="1" u="sng" dirty="0"/>
          </a:p>
        </p:txBody>
      </p:sp>
      <p:sp>
        <p:nvSpPr>
          <p:cNvPr id="19" name="Rectangle 18"/>
          <p:cNvSpPr/>
          <p:nvPr/>
        </p:nvSpPr>
        <p:spPr>
          <a:xfrm>
            <a:off x="-13855" y="5533467"/>
            <a:ext cx="6633646" cy="923330"/>
          </a:xfrm>
          <a:prstGeom prst="rect">
            <a:avLst/>
          </a:prstGeom>
        </p:spPr>
        <p:txBody>
          <a:bodyPr wrap="square">
            <a:spAutoFit/>
          </a:bodyPr>
          <a:lstStyle/>
          <a:p>
            <a:r>
              <a:rPr lang="en-US" dirty="0"/>
              <a:t>A Black uprising against the Belgian colonial government in the Congo became increasingly violent with White settlers being raped and butchered. The U.N. sent in troops to try to prevent civil war.</a:t>
            </a:r>
          </a:p>
        </p:txBody>
      </p:sp>
    </p:spTree>
    <p:extLst>
      <p:ext uri="{BB962C8B-B14F-4D97-AF65-F5344CB8AC3E}">
        <p14:creationId xmlns:p14="http://schemas.microsoft.com/office/powerpoint/2010/main" val="3240126489"/>
      </p:ext>
    </p:extLst>
  </p:cSld>
  <p:clrMapOvr>
    <a:masterClrMapping/>
  </p:clrMapOvr>
  <p:timing>
    <p:tnLst>
      <p:par>
        <p:cTn id="1" dur="indefinite" restart="never" nodeType="tmRoot"/>
      </p:par>
    </p:tnLst>
  </p:timing>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5532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3855" y="1436915"/>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3855" y="263287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657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4331732"/>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0390" y="5334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91300" y="304800"/>
            <a:ext cx="2538845" cy="923330"/>
          </a:xfrm>
          <a:prstGeom prst="rect">
            <a:avLst/>
          </a:prstGeom>
        </p:spPr>
        <p:txBody>
          <a:bodyPr wrap="square">
            <a:spAutoFit/>
          </a:bodyPr>
          <a:lstStyle/>
          <a:p>
            <a:pPr algn="ctr"/>
            <a:r>
              <a:rPr lang="en-US" b="1" i="1" u="sng" dirty="0"/>
              <a:t>Bay of </a:t>
            </a:r>
            <a:r>
              <a:rPr lang="en-US" b="1" i="1" u="sng" dirty="0" smtClean="0"/>
              <a:t>Pigs Invasion, </a:t>
            </a:r>
            <a:r>
              <a:rPr lang="en-US" b="1" i="1" u="sng" dirty="0"/>
              <a:t>1961</a:t>
            </a:r>
            <a:br>
              <a:rPr lang="en-US" b="1" i="1" u="sng" dirty="0"/>
            </a:br>
            <a:endParaRPr lang="en-US" b="1" i="1" u="sng" dirty="0"/>
          </a:p>
        </p:txBody>
      </p:sp>
      <p:sp>
        <p:nvSpPr>
          <p:cNvPr id="3" name="Rectangle 2"/>
          <p:cNvSpPr/>
          <p:nvPr/>
        </p:nvSpPr>
        <p:spPr>
          <a:xfrm>
            <a:off x="0" y="-33486"/>
            <a:ext cx="6553200" cy="1477328"/>
          </a:xfrm>
          <a:prstGeom prst="rect">
            <a:avLst/>
          </a:prstGeom>
        </p:spPr>
        <p:txBody>
          <a:bodyPr wrap="square">
            <a:spAutoFit/>
          </a:bodyPr>
          <a:lstStyle/>
          <a:p>
            <a:r>
              <a:rPr lang="en-US" dirty="0"/>
              <a:t>A small army of ant-Castro Cuban exiles were trained and financed by the U.S. in the hope their invasion would lead to a popular uprising to overthrow the Communist government. The invasion force landed at </a:t>
            </a:r>
            <a:r>
              <a:rPr lang="en-US" dirty="0" smtClean="0"/>
              <a:t>this bay in </a:t>
            </a:r>
            <a:r>
              <a:rPr lang="en-US" dirty="0"/>
              <a:t>Southern Cuba, but received no popular support and were quickly wiped out by Castro's forces.</a:t>
            </a:r>
          </a:p>
        </p:txBody>
      </p:sp>
      <p:sp>
        <p:nvSpPr>
          <p:cNvPr id="4" name="Rectangle 3"/>
          <p:cNvSpPr/>
          <p:nvPr/>
        </p:nvSpPr>
        <p:spPr>
          <a:xfrm>
            <a:off x="6553200" y="1446396"/>
            <a:ext cx="2545771" cy="923330"/>
          </a:xfrm>
          <a:prstGeom prst="rect">
            <a:avLst/>
          </a:prstGeom>
        </p:spPr>
        <p:txBody>
          <a:bodyPr wrap="square">
            <a:spAutoFit/>
          </a:bodyPr>
          <a:lstStyle/>
          <a:p>
            <a:pPr algn="ctr"/>
            <a:r>
              <a:rPr lang="en-US" b="1" i="1" u="sng" dirty="0"/>
              <a:t>Cuban Missile Crisis, 1963</a:t>
            </a:r>
            <a:r>
              <a:rPr lang="en-US" dirty="0"/>
              <a:t/>
            </a:r>
            <a:br>
              <a:rPr lang="en-US" dirty="0"/>
            </a:br>
            <a:endParaRPr lang="en-US" dirty="0"/>
          </a:p>
        </p:txBody>
      </p:sp>
      <p:sp>
        <p:nvSpPr>
          <p:cNvPr id="6" name="Rectangle 5"/>
          <p:cNvSpPr/>
          <p:nvPr/>
        </p:nvSpPr>
        <p:spPr>
          <a:xfrm>
            <a:off x="0" y="1446396"/>
            <a:ext cx="6591300" cy="1200329"/>
          </a:xfrm>
          <a:prstGeom prst="rect">
            <a:avLst/>
          </a:prstGeom>
        </p:spPr>
        <p:txBody>
          <a:bodyPr wrap="square">
            <a:spAutoFit/>
          </a:bodyPr>
          <a:lstStyle/>
          <a:p>
            <a:r>
              <a:rPr lang="en-US" dirty="0"/>
              <a:t>The Soviet Union was secretly building nuclear missile launch sites in Cuba, which could have been used for a sneak-attack on the U.S. The U.S. blockaded Cuba until the U.S.S.R. agreed to dismantle the missile silos.</a:t>
            </a:r>
          </a:p>
        </p:txBody>
      </p:sp>
      <p:sp>
        <p:nvSpPr>
          <p:cNvPr id="7" name="Rectangle 6"/>
          <p:cNvSpPr/>
          <p:nvPr/>
        </p:nvSpPr>
        <p:spPr>
          <a:xfrm>
            <a:off x="6591301" y="2877372"/>
            <a:ext cx="2552700" cy="646331"/>
          </a:xfrm>
          <a:prstGeom prst="rect">
            <a:avLst/>
          </a:prstGeom>
        </p:spPr>
        <p:txBody>
          <a:bodyPr wrap="square">
            <a:spAutoFit/>
          </a:bodyPr>
          <a:lstStyle/>
          <a:p>
            <a:pPr algn="ctr"/>
            <a:r>
              <a:rPr lang="en-US" b="1" i="1" u="sng" dirty="0"/>
              <a:t>Students for a Democratic Society (SDS)</a:t>
            </a:r>
          </a:p>
        </p:txBody>
      </p:sp>
      <p:sp>
        <p:nvSpPr>
          <p:cNvPr id="8" name="Rectangle 7"/>
          <p:cNvSpPr/>
          <p:nvPr/>
        </p:nvSpPr>
        <p:spPr>
          <a:xfrm>
            <a:off x="0" y="2632870"/>
            <a:ext cx="6553200" cy="923330"/>
          </a:xfrm>
          <a:prstGeom prst="rect">
            <a:avLst/>
          </a:prstGeom>
        </p:spPr>
        <p:txBody>
          <a:bodyPr wrap="square">
            <a:spAutoFit/>
          </a:bodyPr>
          <a:lstStyle/>
          <a:p>
            <a:r>
              <a:rPr lang="en-US" dirty="0"/>
              <a:t>Formed in 1962 in Port Huron, Michigan, SDS condemned anti-Democratic tendencies of large corporations, racism and poverty, and called for a participatory Democracy.</a:t>
            </a:r>
          </a:p>
        </p:txBody>
      </p:sp>
      <p:sp>
        <p:nvSpPr>
          <p:cNvPr id="9" name="Rectangle 8"/>
          <p:cNvSpPr/>
          <p:nvPr/>
        </p:nvSpPr>
        <p:spPr>
          <a:xfrm>
            <a:off x="6591300" y="3777734"/>
            <a:ext cx="2514600" cy="369332"/>
          </a:xfrm>
          <a:prstGeom prst="rect">
            <a:avLst/>
          </a:prstGeom>
        </p:spPr>
        <p:txBody>
          <a:bodyPr wrap="square">
            <a:spAutoFit/>
          </a:bodyPr>
          <a:lstStyle/>
          <a:p>
            <a:pPr algn="ctr"/>
            <a:r>
              <a:rPr lang="en-US" b="1" i="1" u="sng" dirty="0"/>
              <a:t>"Flower Children"</a:t>
            </a:r>
          </a:p>
        </p:txBody>
      </p:sp>
      <p:sp>
        <p:nvSpPr>
          <p:cNvPr id="11" name="Rectangle 10"/>
          <p:cNvSpPr/>
          <p:nvPr/>
        </p:nvSpPr>
        <p:spPr>
          <a:xfrm>
            <a:off x="-13856" y="3685401"/>
            <a:ext cx="6643255" cy="646331"/>
          </a:xfrm>
          <a:prstGeom prst="rect">
            <a:avLst/>
          </a:prstGeom>
        </p:spPr>
        <p:txBody>
          <a:bodyPr wrap="square">
            <a:spAutoFit/>
          </a:bodyPr>
          <a:lstStyle/>
          <a:p>
            <a:r>
              <a:rPr lang="en-US" dirty="0"/>
              <a:t>Hippies who were unified by their rejection of traditional values and assumptions of Western society.</a:t>
            </a:r>
          </a:p>
        </p:txBody>
      </p:sp>
      <p:sp>
        <p:nvSpPr>
          <p:cNvPr id="16" name="Rectangle 15"/>
          <p:cNvSpPr/>
          <p:nvPr/>
        </p:nvSpPr>
        <p:spPr>
          <a:xfrm>
            <a:off x="6629400" y="4539734"/>
            <a:ext cx="2514602" cy="369332"/>
          </a:xfrm>
          <a:prstGeom prst="rect">
            <a:avLst/>
          </a:prstGeom>
        </p:spPr>
        <p:txBody>
          <a:bodyPr wrap="square">
            <a:spAutoFit/>
          </a:bodyPr>
          <a:lstStyle/>
          <a:p>
            <a:pPr algn="ctr"/>
            <a:r>
              <a:rPr lang="en-US" b="1" i="1" u="sng" dirty="0"/>
              <a:t>Great Society</a:t>
            </a:r>
          </a:p>
        </p:txBody>
      </p:sp>
      <p:sp>
        <p:nvSpPr>
          <p:cNvPr id="17" name="Rectangle 16"/>
          <p:cNvSpPr/>
          <p:nvPr/>
        </p:nvSpPr>
        <p:spPr>
          <a:xfrm>
            <a:off x="10390" y="4447401"/>
            <a:ext cx="6542809" cy="646331"/>
          </a:xfrm>
          <a:prstGeom prst="rect">
            <a:avLst/>
          </a:prstGeom>
        </p:spPr>
        <p:txBody>
          <a:bodyPr wrap="square">
            <a:spAutoFit/>
          </a:bodyPr>
          <a:lstStyle/>
          <a:p>
            <a:r>
              <a:rPr lang="en-US" dirty="0"/>
              <a:t>Platform for LBJ's campaign, it stressed the 5 P's: Peace, Prosperity, anti-Poverty, Prudence and Progress.</a:t>
            </a:r>
          </a:p>
        </p:txBody>
      </p:sp>
      <p:sp>
        <p:nvSpPr>
          <p:cNvPr id="18" name="Rectangle 17"/>
          <p:cNvSpPr/>
          <p:nvPr/>
        </p:nvSpPr>
        <p:spPr>
          <a:xfrm>
            <a:off x="6615544" y="5867400"/>
            <a:ext cx="2538846" cy="369332"/>
          </a:xfrm>
          <a:prstGeom prst="rect">
            <a:avLst/>
          </a:prstGeom>
        </p:spPr>
        <p:txBody>
          <a:bodyPr wrap="square">
            <a:spAutoFit/>
          </a:bodyPr>
          <a:lstStyle/>
          <a:p>
            <a:pPr algn="ctr"/>
            <a:r>
              <a:rPr lang="en-US" b="1" i="1" u="sng" dirty="0"/>
              <a:t>War on Poverty</a:t>
            </a:r>
          </a:p>
        </p:txBody>
      </p:sp>
      <p:sp>
        <p:nvSpPr>
          <p:cNvPr id="19" name="Rectangle 18"/>
          <p:cNvSpPr/>
          <p:nvPr/>
        </p:nvSpPr>
        <p:spPr>
          <a:xfrm>
            <a:off x="-13856" y="5336693"/>
            <a:ext cx="6643255" cy="1477328"/>
          </a:xfrm>
          <a:prstGeom prst="rect">
            <a:avLst/>
          </a:prstGeom>
        </p:spPr>
        <p:txBody>
          <a:bodyPr wrap="square">
            <a:spAutoFit/>
          </a:bodyPr>
          <a:lstStyle/>
          <a:p>
            <a:r>
              <a:rPr lang="en-US" dirty="0"/>
              <a:t>1965 - Johnson figured that since the Gross National Profit had risen, the country had lots of extra money "just lying around," so he'd use it to fight poverty. It started many small programs, Medicare, Head Start, and reorganized immigration to eliminate national origin quotas. It was put on hold during the Vietnam War.</a:t>
            </a:r>
          </a:p>
        </p:txBody>
      </p:sp>
    </p:spTree>
    <p:extLst>
      <p:ext uri="{BB962C8B-B14F-4D97-AF65-F5344CB8AC3E}">
        <p14:creationId xmlns:p14="http://schemas.microsoft.com/office/powerpoint/2010/main" val="3240126489"/>
      </p:ext>
    </p:extLst>
  </p:cSld>
  <p:clrMapOvr>
    <a:masterClrMapping/>
  </p:clrMapOvr>
  <p:timing>
    <p:tnLst>
      <p:par>
        <p:cTn id="1" dur="indefinite" restart="never" nodeType="tmRoot"/>
      </p:par>
    </p:tnLst>
  </p:timing>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5532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1430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184186"/>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5029" y="31242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 y="4050039"/>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4245" y="496635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46273" y="304800"/>
            <a:ext cx="2597727" cy="646331"/>
          </a:xfrm>
          <a:prstGeom prst="rect">
            <a:avLst/>
          </a:prstGeom>
        </p:spPr>
        <p:txBody>
          <a:bodyPr wrap="square">
            <a:spAutoFit/>
          </a:bodyPr>
          <a:lstStyle/>
          <a:p>
            <a:pPr algn="ctr"/>
            <a:r>
              <a:rPr lang="en-US" b="1" i="1" u="sng" dirty="0"/>
              <a:t>Elementary and Secondary Act</a:t>
            </a:r>
          </a:p>
        </p:txBody>
      </p:sp>
      <p:sp>
        <p:nvSpPr>
          <p:cNvPr id="3" name="Rectangle 2"/>
          <p:cNvSpPr/>
          <p:nvPr/>
        </p:nvSpPr>
        <p:spPr>
          <a:xfrm>
            <a:off x="-1" y="30263"/>
            <a:ext cx="6546273" cy="923330"/>
          </a:xfrm>
          <a:prstGeom prst="rect">
            <a:avLst/>
          </a:prstGeom>
        </p:spPr>
        <p:txBody>
          <a:bodyPr wrap="square">
            <a:spAutoFit/>
          </a:bodyPr>
          <a:lstStyle/>
          <a:p>
            <a:r>
              <a:rPr lang="en-US" dirty="0"/>
              <a:t>1965 - Provided federal funding for primary and secondary education and was meant to improve the education of poor people. This was the first federal program to fund education.</a:t>
            </a:r>
          </a:p>
        </p:txBody>
      </p:sp>
      <p:sp>
        <p:nvSpPr>
          <p:cNvPr id="4" name="Rectangle 3"/>
          <p:cNvSpPr/>
          <p:nvPr/>
        </p:nvSpPr>
        <p:spPr>
          <a:xfrm>
            <a:off x="6608618" y="1524000"/>
            <a:ext cx="2521527" cy="369332"/>
          </a:xfrm>
          <a:prstGeom prst="rect">
            <a:avLst/>
          </a:prstGeom>
        </p:spPr>
        <p:txBody>
          <a:bodyPr wrap="square">
            <a:spAutoFit/>
          </a:bodyPr>
          <a:lstStyle/>
          <a:p>
            <a:pPr algn="ctr"/>
            <a:r>
              <a:rPr lang="en-US" b="1" i="1" u="sng" dirty="0" smtClean="0"/>
              <a:t>Medicare</a:t>
            </a:r>
            <a:endParaRPr lang="en-US" b="1" i="1" u="sng" dirty="0"/>
          </a:p>
        </p:txBody>
      </p:sp>
      <p:sp>
        <p:nvSpPr>
          <p:cNvPr id="6" name="Rectangle 5"/>
          <p:cNvSpPr/>
          <p:nvPr/>
        </p:nvSpPr>
        <p:spPr>
          <a:xfrm>
            <a:off x="-13856" y="1247001"/>
            <a:ext cx="6560127" cy="923330"/>
          </a:xfrm>
          <a:prstGeom prst="rect">
            <a:avLst/>
          </a:prstGeom>
        </p:spPr>
        <p:txBody>
          <a:bodyPr wrap="square">
            <a:spAutoFit/>
          </a:bodyPr>
          <a:lstStyle/>
          <a:p>
            <a:r>
              <a:rPr lang="en-US" dirty="0"/>
              <a:t>Enacted in 1965 - provided, under Social Security, for federal subsidies to pay for the hospitalization of sick people age 65 and over.</a:t>
            </a:r>
          </a:p>
        </p:txBody>
      </p:sp>
      <p:sp>
        <p:nvSpPr>
          <p:cNvPr id="7" name="Rectangle 6"/>
          <p:cNvSpPr/>
          <p:nvPr/>
        </p:nvSpPr>
        <p:spPr>
          <a:xfrm>
            <a:off x="6591300" y="2364616"/>
            <a:ext cx="2507671" cy="646331"/>
          </a:xfrm>
          <a:prstGeom prst="rect">
            <a:avLst/>
          </a:prstGeom>
        </p:spPr>
        <p:txBody>
          <a:bodyPr wrap="square">
            <a:spAutoFit/>
          </a:bodyPr>
          <a:lstStyle/>
          <a:p>
            <a:pPr algn="ctr"/>
            <a:r>
              <a:rPr lang="en-US" b="1" i="1" u="sng" dirty="0"/>
              <a:t>Senator Robert F. Kennedy</a:t>
            </a:r>
          </a:p>
        </p:txBody>
      </p:sp>
      <p:sp>
        <p:nvSpPr>
          <p:cNvPr id="8" name="Rectangle 7"/>
          <p:cNvSpPr/>
          <p:nvPr/>
        </p:nvSpPr>
        <p:spPr>
          <a:xfrm>
            <a:off x="-1" y="2245034"/>
            <a:ext cx="6546271" cy="646331"/>
          </a:xfrm>
          <a:prstGeom prst="rect">
            <a:avLst/>
          </a:prstGeom>
        </p:spPr>
        <p:txBody>
          <a:bodyPr wrap="square">
            <a:spAutoFit/>
          </a:bodyPr>
          <a:lstStyle/>
          <a:p>
            <a:r>
              <a:rPr lang="en-US" dirty="0"/>
              <a:t>Attorney General under his brother, JFK, he was assassinated in June 1968 while campaigning for the Democratic party nomination.</a:t>
            </a:r>
          </a:p>
        </p:txBody>
      </p:sp>
      <p:sp>
        <p:nvSpPr>
          <p:cNvPr id="9" name="Rectangle 8"/>
          <p:cNvSpPr/>
          <p:nvPr/>
        </p:nvSpPr>
        <p:spPr>
          <a:xfrm>
            <a:off x="6615545" y="3265208"/>
            <a:ext cx="2552700" cy="646331"/>
          </a:xfrm>
          <a:prstGeom prst="rect">
            <a:avLst/>
          </a:prstGeom>
        </p:spPr>
        <p:txBody>
          <a:bodyPr wrap="square">
            <a:spAutoFit/>
          </a:bodyPr>
          <a:lstStyle/>
          <a:p>
            <a:pPr algn="ctr"/>
            <a:r>
              <a:rPr lang="en-US" b="1" i="1" u="sng" dirty="0"/>
              <a:t>Chicago, Democratic Party Convention riot</a:t>
            </a:r>
          </a:p>
        </p:txBody>
      </p:sp>
      <p:sp>
        <p:nvSpPr>
          <p:cNvPr id="11" name="Rectangle 10"/>
          <p:cNvSpPr/>
          <p:nvPr/>
        </p:nvSpPr>
        <p:spPr>
          <a:xfrm>
            <a:off x="-13856" y="3126709"/>
            <a:ext cx="6643256" cy="923330"/>
          </a:xfrm>
          <a:prstGeom prst="rect">
            <a:avLst/>
          </a:prstGeom>
        </p:spPr>
        <p:txBody>
          <a:bodyPr wrap="square">
            <a:spAutoFit/>
          </a:bodyPr>
          <a:lstStyle/>
          <a:p>
            <a:r>
              <a:rPr lang="en-US" dirty="0"/>
              <a:t>August, 1968 - With national media coverage, thousands of anti-war protestors, Blacks and Democratic supporters were clubbed by Major Daley's police.</a:t>
            </a:r>
          </a:p>
        </p:txBody>
      </p:sp>
      <p:sp>
        <p:nvSpPr>
          <p:cNvPr id="16" name="Rectangle 15"/>
          <p:cNvSpPr/>
          <p:nvPr/>
        </p:nvSpPr>
        <p:spPr>
          <a:xfrm>
            <a:off x="6587836" y="4355068"/>
            <a:ext cx="2483426" cy="369332"/>
          </a:xfrm>
          <a:prstGeom prst="rect">
            <a:avLst/>
          </a:prstGeom>
        </p:spPr>
        <p:txBody>
          <a:bodyPr wrap="square">
            <a:spAutoFit/>
          </a:bodyPr>
          <a:lstStyle/>
          <a:p>
            <a:pPr algn="ctr"/>
            <a:r>
              <a:rPr lang="en-US" b="1" i="1" u="sng" dirty="0"/>
              <a:t>Moon race</a:t>
            </a:r>
          </a:p>
        </p:txBody>
      </p:sp>
      <p:sp>
        <p:nvSpPr>
          <p:cNvPr id="17" name="Rectangle 16"/>
          <p:cNvSpPr/>
          <p:nvPr/>
        </p:nvSpPr>
        <p:spPr>
          <a:xfrm>
            <a:off x="20778" y="4029165"/>
            <a:ext cx="6587839" cy="923330"/>
          </a:xfrm>
          <a:prstGeom prst="rect">
            <a:avLst/>
          </a:prstGeom>
        </p:spPr>
        <p:txBody>
          <a:bodyPr wrap="square">
            <a:spAutoFit/>
          </a:bodyPr>
          <a:lstStyle/>
          <a:p>
            <a:r>
              <a:rPr lang="en-US" dirty="0"/>
              <a:t>July 20, 1969 - Armstrong becomes the first man to walk on the moon, beating the Communists in the moon race and fulfilling Kennedy's goal. Cost $24 billion.</a:t>
            </a:r>
          </a:p>
        </p:txBody>
      </p:sp>
      <p:sp>
        <p:nvSpPr>
          <p:cNvPr id="18" name="Rectangle 17"/>
          <p:cNvSpPr/>
          <p:nvPr/>
        </p:nvSpPr>
        <p:spPr>
          <a:xfrm>
            <a:off x="6629400" y="5562600"/>
            <a:ext cx="2538845" cy="369332"/>
          </a:xfrm>
          <a:prstGeom prst="rect">
            <a:avLst/>
          </a:prstGeom>
        </p:spPr>
        <p:txBody>
          <a:bodyPr wrap="square">
            <a:spAutoFit/>
          </a:bodyPr>
          <a:lstStyle/>
          <a:p>
            <a:pPr algn="ctr"/>
            <a:r>
              <a:rPr lang="en-US" b="1" i="1" u="sng" dirty="0"/>
              <a:t>Betty </a:t>
            </a:r>
            <a:r>
              <a:rPr lang="en-US" b="1" i="1" u="sng" dirty="0" err="1"/>
              <a:t>Frieden</a:t>
            </a:r>
            <a:endParaRPr lang="en-US" b="1" i="1" u="sng" dirty="0"/>
          </a:p>
        </p:txBody>
      </p:sp>
      <p:sp>
        <p:nvSpPr>
          <p:cNvPr id="19" name="Rectangle 18"/>
          <p:cNvSpPr/>
          <p:nvPr/>
        </p:nvSpPr>
        <p:spPr>
          <a:xfrm>
            <a:off x="27706" y="5147101"/>
            <a:ext cx="6490856" cy="1200329"/>
          </a:xfrm>
          <a:prstGeom prst="rect">
            <a:avLst/>
          </a:prstGeom>
        </p:spPr>
        <p:txBody>
          <a:bodyPr wrap="square">
            <a:spAutoFit/>
          </a:bodyPr>
          <a:lstStyle/>
          <a:p>
            <a:r>
              <a:rPr lang="en-US" dirty="0"/>
              <a:t>1963 </a:t>
            </a:r>
            <a:r>
              <a:rPr lang="en-US" dirty="0" smtClean="0"/>
              <a:t>– In her book </a:t>
            </a:r>
            <a:r>
              <a:rPr lang="en-US" i="1" dirty="0" smtClean="0"/>
              <a:t>The </a:t>
            </a:r>
            <a:r>
              <a:rPr lang="en-US" i="1" dirty="0"/>
              <a:t>Feminine </a:t>
            </a:r>
            <a:r>
              <a:rPr lang="en-US" i="1" dirty="0" smtClean="0"/>
              <a:t>Mystique it </a:t>
            </a:r>
            <a:r>
              <a:rPr lang="en-US" dirty="0"/>
              <a:t>d</a:t>
            </a:r>
            <a:r>
              <a:rPr lang="en-US" dirty="0" smtClean="0"/>
              <a:t>epicted </a:t>
            </a:r>
            <a:r>
              <a:rPr lang="en-US" dirty="0"/>
              <a:t>how difficult a woman's life is because she doesn't think about herself, only her family. It said that middle-class society stifled women and didn't let them use their talents. Attacked the "cult of domesticity."</a:t>
            </a:r>
          </a:p>
        </p:txBody>
      </p:sp>
    </p:spTree>
    <p:extLst>
      <p:ext uri="{BB962C8B-B14F-4D97-AF65-F5344CB8AC3E}">
        <p14:creationId xmlns:p14="http://schemas.microsoft.com/office/powerpoint/2010/main" val="324012648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84009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4152413"/>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5722073"/>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15100" y="381000"/>
            <a:ext cx="2628900" cy="369332"/>
          </a:xfrm>
          <a:prstGeom prst="rect">
            <a:avLst/>
          </a:prstGeom>
        </p:spPr>
        <p:txBody>
          <a:bodyPr wrap="square">
            <a:spAutoFit/>
          </a:bodyPr>
          <a:lstStyle/>
          <a:p>
            <a:pPr algn="ctr"/>
            <a:r>
              <a:rPr lang="en-US" b="1" i="1" u="sng" dirty="0"/>
              <a:t>John Dickinson</a:t>
            </a:r>
          </a:p>
        </p:txBody>
      </p:sp>
      <p:sp>
        <p:nvSpPr>
          <p:cNvPr id="3" name="Rectangle 2"/>
          <p:cNvSpPr/>
          <p:nvPr/>
        </p:nvSpPr>
        <p:spPr>
          <a:xfrm>
            <a:off x="-13856" y="5477"/>
            <a:ext cx="6490855" cy="1323439"/>
          </a:xfrm>
          <a:prstGeom prst="rect">
            <a:avLst/>
          </a:prstGeom>
        </p:spPr>
        <p:txBody>
          <a:bodyPr wrap="square">
            <a:spAutoFit/>
          </a:bodyPr>
          <a:lstStyle/>
          <a:p>
            <a:r>
              <a:rPr lang="en-US" sz="1600" dirty="0"/>
              <a:t>Drafted a declaration of colonial rights and grievances, and also wrote the series of "Letters from a Farmer in Pennsylvania" in 1767 to protest the Townshend Acts. Although an outspoken critic of British policies towards the colonies, </a:t>
            </a:r>
            <a:r>
              <a:rPr lang="en-US" sz="1600" dirty="0" smtClean="0"/>
              <a:t>he </a:t>
            </a:r>
            <a:r>
              <a:rPr lang="en-US" sz="1600" dirty="0"/>
              <a:t>opposed the Revolution, and, as a delegate to the Continental Congress in 1776, refused to sign the Declaration of Independence.</a:t>
            </a:r>
          </a:p>
        </p:txBody>
      </p:sp>
      <p:sp>
        <p:nvSpPr>
          <p:cNvPr id="4" name="Rectangle 3"/>
          <p:cNvSpPr/>
          <p:nvPr/>
        </p:nvSpPr>
        <p:spPr>
          <a:xfrm>
            <a:off x="6515100" y="1676400"/>
            <a:ext cx="2628900" cy="369332"/>
          </a:xfrm>
          <a:prstGeom prst="rect">
            <a:avLst/>
          </a:prstGeom>
        </p:spPr>
        <p:txBody>
          <a:bodyPr wrap="square">
            <a:spAutoFit/>
          </a:bodyPr>
          <a:lstStyle/>
          <a:p>
            <a:pPr algn="ctr"/>
            <a:r>
              <a:rPr lang="en-US" b="1" i="1" u="sng" dirty="0"/>
              <a:t>Sam Adams (1722-1803)</a:t>
            </a:r>
          </a:p>
        </p:txBody>
      </p:sp>
      <p:sp>
        <p:nvSpPr>
          <p:cNvPr id="6" name="Rectangle 5"/>
          <p:cNvSpPr/>
          <p:nvPr/>
        </p:nvSpPr>
        <p:spPr>
          <a:xfrm>
            <a:off x="0" y="1311994"/>
            <a:ext cx="6477000" cy="1569660"/>
          </a:xfrm>
          <a:prstGeom prst="rect">
            <a:avLst/>
          </a:prstGeom>
        </p:spPr>
        <p:txBody>
          <a:bodyPr wrap="square">
            <a:spAutoFit/>
          </a:bodyPr>
          <a:lstStyle/>
          <a:p>
            <a:r>
              <a:rPr lang="en-US" sz="1600" dirty="0"/>
              <a:t>A Massachusetts politician who was a radical fighter for colonial independence. Helped organize the Sons of Liberty and the Non-Importation Commission, which protested the Townshend Acts, and is believed to have lead the Boston Tea Party. He served in the Continental Congress throughout the Revolution, and served as Governor of Massachusetts from 1794-1797.</a:t>
            </a:r>
          </a:p>
        </p:txBody>
      </p:sp>
      <p:sp>
        <p:nvSpPr>
          <p:cNvPr id="7" name="Rectangle 6"/>
          <p:cNvSpPr/>
          <p:nvPr/>
        </p:nvSpPr>
        <p:spPr>
          <a:xfrm>
            <a:off x="6525491" y="3244334"/>
            <a:ext cx="2604654" cy="369332"/>
          </a:xfrm>
          <a:prstGeom prst="rect">
            <a:avLst/>
          </a:prstGeom>
        </p:spPr>
        <p:txBody>
          <a:bodyPr wrap="square">
            <a:spAutoFit/>
          </a:bodyPr>
          <a:lstStyle/>
          <a:p>
            <a:pPr algn="ctr"/>
            <a:r>
              <a:rPr lang="en-US" b="1" i="1" u="sng" dirty="0" smtClean="0"/>
              <a:t>Boston </a:t>
            </a:r>
            <a:r>
              <a:rPr lang="en-US" b="1" i="1" u="sng" dirty="0"/>
              <a:t>Massacre, 1770</a:t>
            </a:r>
          </a:p>
        </p:txBody>
      </p:sp>
      <p:sp>
        <p:nvSpPr>
          <p:cNvPr id="8" name="Rectangle 7"/>
          <p:cNvSpPr/>
          <p:nvPr/>
        </p:nvSpPr>
        <p:spPr>
          <a:xfrm>
            <a:off x="-13856" y="2828974"/>
            <a:ext cx="6528956" cy="1323439"/>
          </a:xfrm>
          <a:prstGeom prst="rect">
            <a:avLst/>
          </a:prstGeom>
        </p:spPr>
        <p:txBody>
          <a:bodyPr wrap="square">
            <a:spAutoFit/>
          </a:bodyPr>
          <a:lstStyle/>
          <a:p>
            <a:r>
              <a:rPr lang="en-US" sz="1600" dirty="0"/>
              <a:t>The colonials hated the British soldiers in the colonies because the worked for very low wages and took jobs away from colonists. On March 4, 1770, a group of colonials started throwing rocks and snowballs at some British soldiers; the soldiers panicked and fired their muskets, killing a few colonials. This outraged the colonies and increased anti-British sentiment.</a:t>
            </a:r>
          </a:p>
        </p:txBody>
      </p:sp>
      <p:sp>
        <p:nvSpPr>
          <p:cNvPr id="9" name="Rectangle 8"/>
          <p:cNvSpPr/>
          <p:nvPr/>
        </p:nvSpPr>
        <p:spPr>
          <a:xfrm>
            <a:off x="6553200" y="4844909"/>
            <a:ext cx="2618509" cy="646331"/>
          </a:xfrm>
          <a:prstGeom prst="rect">
            <a:avLst/>
          </a:prstGeom>
        </p:spPr>
        <p:txBody>
          <a:bodyPr wrap="square">
            <a:spAutoFit/>
          </a:bodyPr>
          <a:lstStyle/>
          <a:p>
            <a:pPr algn="ctr"/>
            <a:r>
              <a:rPr lang="en-US" b="1" i="1" u="sng" dirty="0"/>
              <a:t>John Adams</a:t>
            </a:r>
            <a:br>
              <a:rPr lang="en-US" b="1" i="1" u="sng" dirty="0"/>
            </a:br>
            <a:endParaRPr lang="en-US" b="1" i="1" u="sng" dirty="0"/>
          </a:p>
        </p:txBody>
      </p:sp>
      <p:sp>
        <p:nvSpPr>
          <p:cNvPr id="11" name="Rectangle 10"/>
          <p:cNvSpPr/>
          <p:nvPr/>
        </p:nvSpPr>
        <p:spPr>
          <a:xfrm>
            <a:off x="0" y="4152413"/>
            <a:ext cx="6477000" cy="1569660"/>
          </a:xfrm>
          <a:prstGeom prst="rect">
            <a:avLst/>
          </a:prstGeom>
        </p:spPr>
        <p:txBody>
          <a:bodyPr wrap="square">
            <a:spAutoFit/>
          </a:bodyPr>
          <a:lstStyle/>
          <a:p>
            <a:r>
              <a:rPr lang="en-US" sz="1600" dirty="0"/>
              <a:t>A Massachusetts attorney and politician who was a strong believer in colonial independence. He argued against the Stamp Act and was involved in various patriot groups. As a delegate from Massachusetts, he urged the Second Continental Congress to declare independence. He helped draft and pass the Declaration of Independence. </a:t>
            </a:r>
            <a:r>
              <a:rPr lang="en-US" sz="1600" dirty="0" smtClean="0"/>
              <a:t>He later </a:t>
            </a:r>
            <a:r>
              <a:rPr lang="en-US" sz="1600" dirty="0"/>
              <a:t>served as the second President of the United States.</a:t>
            </a:r>
          </a:p>
        </p:txBody>
      </p:sp>
      <p:sp>
        <p:nvSpPr>
          <p:cNvPr id="16" name="Rectangle 15"/>
          <p:cNvSpPr/>
          <p:nvPr/>
        </p:nvSpPr>
        <p:spPr>
          <a:xfrm>
            <a:off x="6573982" y="6096000"/>
            <a:ext cx="2597727" cy="369332"/>
          </a:xfrm>
          <a:prstGeom prst="rect">
            <a:avLst/>
          </a:prstGeom>
        </p:spPr>
        <p:txBody>
          <a:bodyPr wrap="square">
            <a:spAutoFit/>
          </a:bodyPr>
          <a:lstStyle/>
          <a:p>
            <a:pPr algn="ctr"/>
            <a:r>
              <a:rPr lang="en-US" b="1" u="sng" dirty="0" err="1"/>
              <a:t>Gaspée</a:t>
            </a:r>
            <a:r>
              <a:rPr lang="en-US" b="1" u="sng" dirty="0"/>
              <a:t> Incident</a:t>
            </a:r>
          </a:p>
        </p:txBody>
      </p:sp>
      <p:sp>
        <p:nvSpPr>
          <p:cNvPr id="17" name="Rectangle 16"/>
          <p:cNvSpPr/>
          <p:nvPr/>
        </p:nvSpPr>
        <p:spPr>
          <a:xfrm>
            <a:off x="-13856" y="5724720"/>
            <a:ext cx="6587838" cy="1077218"/>
          </a:xfrm>
          <a:prstGeom prst="rect">
            <a:avLst/>
          </a:prstGeom>
        </p:spPr>
        <p:txBody>
          <a:bodyPr wrap="square">
            <a:spAutoFit/>
          </a:bodyPr>
          <a:lstStyle/>
          <a:p>
            <a:r>
              <a:rPr lang="en-US" sz="1600" dirty="0"/>
              <a:t>In June, 1772, the British customs ship </a:t>
            </a:r>
            <a:r>
              <a:rPr lang="en-US" sz="1600" dirty="0" smtClean="0"/>
              <a:t> ran </a:t>
            </a:r>
            <a:r>
              <a:rPr lang="en-US" sz="1600" dirty="0"/>
              <a:t>around off the colonial coast. When the British went ashore for help, colonials boarded the ship and burned it. They were sent to Britain for trial. Colonial outrage led to the widespread formation of Committees of Correspondence.</a:t>
            </a:r>
          </a:p>
        </p:txBody>
      </p:sp>
    </p:spTree>
    <p:extLst>
      <p:ext uri="{BB962C8B-B14F-4D97-AF65-F5344CB8AC3E}">
        <p14:creationId xmlns:p14="http://schemas.microsoft.com/office/powerpoint/2010/main" val="2386881004"/>
      </p:ext>
    </p:extLst>
  </p:cSld>
  <p:clrMapOvr>
    <a:masterClrMapping/>
  </p:clrMapOvr>
  <p:timing>
    <p:tnLst>
      <p:par>
        <p:cTn id="1" dur="indefinite" restart="never" nodeType="tmRoot"/>
      </p:par>
    </p:tnLst>
  </p:timing>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5532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7320" y="704211"/>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5029" y="24100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7320" y="3610329"/>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029" y="4555891"/>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7318" y="5458577"/>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67055" y="9343"/>
            <a:ext cx="2590800" cy="646331"/>
          </a:xfrm>
          <a:prstGeom prst="rect">
            <a:avLst/>
          </a:prstGeom>
        </p:spPr>
        <p:txBody>
          <a:bodyPr wrap="square">
            <a:spAutoFit/>
          </a:bodyPr>
          <a:lstStyle/>
          <a:p>
            <a:pPr algn="ctr"/>
            <a:r>
              <a:rPr lang="en-US" b="1" i="1" u="sng" dirty="0"/>
              <a:t>Equal Rights Amendment (ERA)</a:t>
            </a:r>
          </a:p>
        </p:txBody>
      </p:sp>
      <p:sp>
        <p:nvSpPr>
          <p:cNvPr id="3" name="Rectangle 2"/>
          <p:cNvSpPr/>
          <p:nvPr/>
        </p:nvSpPr>
        <p:spPr>
          <a:xfrm>
            <a:off x="0" y="57880"/>
            <a:ext cx="6553200" cy="646331"/>
          </a:xfrm>
          <a:prstGeom prst="rect">
            <a:avLst/>
          </a:prstGeom>
        </p:spPr>
        <p:txBody>
          <a:bodyPr wrap="square">
            <a:spAutoFit/>
          </a:bodyPr>
          <a:lstStyle/>
          <a:p>
            <a:r>
              <a:rPr lang="en-US" dirty="0"/>
              <a:t>Proposed the 27th Amendment, calling for equal rights for both sexes. Defeated in the House in 1972</a:t>
            </a:r>
          </a:p>
        </p:txBody>
      </p:sp>
      <p:sp>
        <p:nvSpPr>
          <p:cNvPr id="4" name="Rectangle 3"/>
          <p:cNvSpPr/>
          <p:nvPr/>
        </p:nvSpPr>
        <p:spPr>
          <a:xfrm>
            <a:off x="6563592" y="886506"/>
            <a:ext cx="2590800" cy="646331"/>
          </a:xfrm>
          <a:prstGeom prst="rect">
            <a:avLst/>
          </a:prstGeom>
        </p:spPr>
        <p:txBody>
          <a:bodyPr wrap="square">
            <a:spAutoFit/>
          </a:bodyPr>
          <a:lstStyle/>
          <a:p>
            <a:pPr algn="ctr"/>
            <a:r>
              <a:rPr lang="en-US" b="1" i="1" u="sng" dirty="0"/>
              <a:t>Watergate</a:t>
            </a:r>
            <a:br>
              <a:rPr lang="en-US" b="1" i="1" u="sng" dirty="0"/>
            </a:br>
            <a:endParaRPr lang="en-US" b="1" i="1" u="sng" dirty="0"/>
          </a:p>
        </p:txBody>
      </p:sp>
      <p:sp>
        <p:nvSpPr>
          <p:cNvPr id="6" name="Rectangle 5"/>
          <p:cNvSpPr/>
          <p:nvPr/>
        </p:nvSpPr>
        <p:spPr>
          <a:xfrm>
            <a:off x="17318" y="655674"/>
            <a:ext cx="6573982" cy="1754326"/>
          </a:xfrm>
          <a:prstGeom prst="rect">
            <a:avLst/>
          </a:prstGeom>
        </p:spPr>
        <p:txBody>
          <a:bodyPr wrap="square">
            <a:spAutoFit/>
          </a:bodyPr>
          <a:lstStyle/>
          <a:p>
            <a:r>
              <a:rPr lang="en-US" dirty="0"/>
              <a:t>June 17, 1972 - five men arrested for breaking into the Democratic National Committee's executive quarters in the Watergate Hotel. Two White House aides were indicted; they quit, Senate hearing began in May, 1973, Nixon admitted to complicity in the burglary. In July, 1974, Nixon's impeachment began, so he resign with a disbarment.</a:t>
            </a:r>
          </a:p>
        </p:txBody>
      </p:sp>
      <p:sp>
        <p:nvSpPr>
          <p:cNvPr id="7" name="Rectangle 6"/>
          <p:cNvSpPr/>
          <p:nvPr/>
        </p:nvSpPr>
        <p:spPr>
          <a:xfrm>
            <a:off x="6553198" y="2472529"/>
            <a:ext cx="2545773" cy="369332"/>
          </a:xfrm>
          <a:prstGeom prst="rect">
            <a:avLst/>
          </a:prstGeom>
        </p:spPr>
        <p:txBody>
          <a:bodyPr wrap="square">
            <a:spAutoFit/>
          </a:bodyPr>
          <a:lstStyle/>
          <a:p>
            <a:pPr algn="ctr"/>
            <a:r>
              <a:rPr lang="en-US" b="1" i="1" u="sng" dirty="0"/>
              <a:t>Watergate tapes</a:t>
            </a:r>
          </a:p>
        </p:txBody>
      </p:sp>
      <p:sp>
        <p:nvSpPr>
          <p:cNvPr id="8" name="Rectangle 7"/>
          <p:cNvSpPr/>
          <p:nvPr/>
        </p:nvSpPr>
        <p:spPr>
          <a:xfrm>
            <a:off x="17318" y="2410000"/>
            <a:ext cx="6591300" cy="1200329"/>
          </a:xfrm>
          <a:prstGeom prst="rect">
            <a:avLst/>
          </a:prstGeom>
        </p:spPr>
        <p:txBody>
          <a:bodyPr wrap="square">
            <a:spAutoFit/>
          </a:bodyPr>
          <a:lstStyle/>
          <a:p>
            <a:r>
              <a:rPr lang="en-US" dirty="0"/>
              <a:t>Tapes which proved Nixon was involved in the Watergate scandal. Although he withheld them at first, the Supreme Court made Nixon turn over these recordings of the plans for the cover-up of the scandal.</a:t>
            </a:r>
          </a:p>
        </p:txBody>
      </p:sp>
      <p:sp>
        <p:nvSpPr>
          <p:cNvPr id="9" name="Rectangle 8"/>
          <p:cNvSpPr/>
          <p:nvPr/>
        </p:nvSpPr>
        <p:spPr>
          <a:xfrm>
            <a:off x="6598226" y="3611917"/>
            <a:ext cx="2545774" cy="923330"/>
          </a:xfrm>
          <a:prstGeom prst="rect">
            <a:avLst/>
          </a:prstGeom>
        </p:spPr>
        <p:txBody>
          <a:bodyPr wrap="square">
            <a:spAutoFit/>
          </a:bodyPr>
          <a:lstStyle/>
          <a:p>
            <a:r>
              <a:rPr lang="en-US" b="1" i="1" u="sng" dirty="0"/>
              <a:t>H. R. Haldeman, John D. </a:t>
            </a:r>
            <a:r>
              <a:rPr lang="en-US" b="1" i="1" u="sng" dirty="0" err="1"/>
              <a:t>Ehrlichman</a:t>
            </a:r>
            <a:r>
              <a:rPr lang="en-US" b="1" i="1" u="sng" dirty="0"/>
              <a:t>, John W. Dean and John Mitchel</a:t>
            </a:r>
          </a:p>
        </p:txBody>
      </p:sp>
      <p:sp>
        <p:nvSpPr>
          <p:cNvPr id="11" name="Rectangle 10"/>
          <p:cNvSpPr/>
          <p:nvPr/>
        </p:nvSpPr>
        <p:spPr>
          <a:xfrm>
            <a:off x="17318" y="3599259"/>
            <a:ext cx="6629400" cy="646331"/>
          </a:xfrm>
          <a:prstGeom prst="rect">
            <a:avLst/>
          </a:prstGeom>
        </p:spPr>
        <p:txBody>
          <a:bodyPr wrap="square">
            <a:spAutoFit/>
          </a:bodyPr>
          <a:lstStyle/>
          <a:p>
            <a:r>
              <a:rPr lang="en-US" dirty="0"/>
              <a:t>Men involved in the Watergate scandal, who took the fall for Nixon. Mitchel was Attorney General at the time.</a:t>
            </a:r>
          </a:p>
        </p:txBody>
      </p:sp>
      <p:sp>
        <p:nvSpPr>
          <p:cNvPr id="16" name="Rectangle 15"/>
          <p:cNvSpPr/>
          <p:nvPr/>
        </p:nvSpPr>
        <p:spPr>
          <a:xfrm>
            <a:off x="6598226" y="4602103"/>
            <a:ext cx="2545774" cy="369332"/>
          </a:xfrm>
          <a:prstGeom prst="rect">
            <a:avLst/>
          </a:prstGeom>
        </p:spPr>
        <p:txBody>
          <a:bodyPr wrap="square">
            <a:spAutoFit/>
          </a:bodyPr>
          <a:lstStyle/>
          <a:p>
            <a:pPr algn="ctr"/>
            <a:r>
              <a:rPr lang="en-US" b="1" i="1" u="sng" dirty="0"/>
              <a:t>SALT I Agreement</a:t>
            </a:r>
          </a:p>
        </p:txBody>
      </p:sp>
      <p:sp>
        <p:nvSpPr>
          <p:cNvPr id="17" name="Rectangle 16"/>
          <p:cNvSpPr/>
          <p:nvPr/>
        </p:nvSpPr>
        <p:spPr>
          <a:xfrm>
            <a:off x="13855" y="4535247"/>
            <a:ext cx="6598226" cy="923330"/>
          </a:xfrm>
          <a:prstGeom prst="rect">
            <a:avLst/>
          </a:prstGeom>
        </p:spPr>
        <p:txBody>
          <a:bodyPr wrap="square">
            <a:spAutoFit/>
          </a:bodyPr>
          <a:lstStyle/>
          <a:p>
            <a:r>
              <a:rPr lang="en-US" dirty="0"/>
              <a:t>Strategic Arms Limitations Talks by Nixon and Brezhnev in Moscow in May, 1972. Limited Anti-Ballistic Missiles to two major departments and 200 missiles.</a:t>
            </a:r>
          </a:p>
        </p:txBody>
      </p:sp>
      <p:sp>
        <p:nvSpPr>
          <p:cNvPr id="18" name="Rectangle 17"/>
          <p:cNvSpPr/>
          <p:nvPr/>
        </p:nvSpPr>
        <p:spPr>
          <a:xfrm>
            <a:off x="6629400" y="5802868"/>
            <a:ext cx="2500745" cy="369332"/>
          </a:xfrm>
          <a:prstGeom prst="rect">
            <a:avLst/>
          </a:prstGeom>
        </p:spPr>
        <p:txBody>
          <a:bodyPr wrap="square">
            <a:spAutoFit/>
          </a:bodyPr>
          <a:lstStyle/>
          <a:p>
            <a:pPr algn="ctr"/>
            <a:r>
              <a:rPr lang="en-US" b="1" i="1" u="sng" dirty="0"/>
              <a:t>China visit, 1972</a:t>
            </a:r>
          </a:p>
        </p:txBody>
      </p:sp>
      <p:sp>
        <p:nvSpPr>
          <p:cNvPr id="19" name="Rectangle 18"/>
          <p:cNvSpPr/>
          <p:nvPr/>
        </p:nvSpPr>
        <p:spPr>
          <a:xfrm>
            <a:off x="17318" y="5458577"/>
            <a:ext cx="6629400" cy="1477328"/>
          </a:xfrm>
          <a:prstGeom prst="rect">
            <a:avLst/>
          </a:prstGeom>
        </p:spPr>
        <p:txBody>
          <a:bodyPr wrap="square">
            <a:spAutoFit/>
          </a:bodyPr>
          <a:lstStyle/>
          <a:p>
            <a:r>
              <a:rPr lang="en-US" dirty="0"/>
              <a:t>February 21 - Nixon visited for a week to meet with Chairman Mao </a:t>
            </a:r>
            <a:r>
              <a:rPr lang="en-US" dirty="0" err="1"/>
              <a:t>Tse</a:t>
            </a:r>
            <a:r>
              <a:rPr lang="en-US" dirty="0"/>
              <a:t>-Tung for improved relations with China, Called "</a:t>
            </a:r>
            <a:r>
              <a:rPr lang="en-US" dirty="0" err="1"/>
              <a:t>ping-pong</a:t>
            </a:r>
            <a:r>
              <a:rPr lang="en-US" dirty="0"/>
              <a:t> diplomacy" because Nixon played ping pong with Mao during his visit. Nixon agreed to support China's admission to the United Nations.</a:t>
            </a:r>
          </a:p>
        </p:txBody>
      </p:sp>
    </p:spTree>
    <p:extLst>
      <p:ext uri="{BB962C8B-B14F-4D97-AF65-F5344CB8AC3E}">
        <p14:creationId xmlns:p14="http://schemas.microsoft.com/office/powerpoint/2010/main" val="3240126489"/>
      </p:ext>
    </p:extLst>
  </p:cSld>
  <p:clrMapOvr>
    <a:masterClrMapping/>
  </p:clrMapOvr>
  <p:timing>
    <p:tnLst>
      <p:par>
        <p:cTn id="1" dur="indefinite" restart="never" nodeType="tmRoot"/>
      </p:par>
    </p:tnLst>
  </p:timing>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5532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861168"/>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5029" y="1814716"/>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5029" y="2835441"/>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927" y="4063847"/>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 y="5354598"/>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53199" y="221765"/>
            <a:ext cx="2576945" cy="369332"/>
          </a:xfrm>
          <a:prstGeom prst="rect">
            <a:avLst/>
          </a:prstGeom>
        </p:spPr>
        <p:txBody>
          <a:bodyPr wrap="square">
            <a:spAutoFit/>
          </a:bodyPr>
          <a:lstStyle/>
          <a:p>
            <a:pPr algn="ctr"/>
            <a:r>
              <a:rPr lang="en-US" b="1" i="1" u="sng" dirty="0"/>
              <a:t>Henry S. Kissinger</a:t>
            </a:r>
          </a:p>
        </p:txBody>
      </p:sp>
      <p:sp>
        <p:nvSpPr>
          <p:cNvPr id="3" name="Rectangle 2"/>
          <p:cNvSpPr/>
          <p:nvPr/>
        </p:nvSpPr>
        <p:spPr>
          <a:xfrm>
            <a:off x="-24248" y="180201"/>
            <a:ext cx="6577447" cy="646331"/>
          </a:xfrm>
          <a:prstGeom prst="rect">
            <a:avLst/>
          </a:prstGeom>
        </p:spPr>
        <p:txBody>
          <a:bodyPr wrap="square">
            <a:spAutoFit/>
          </a:bodyPr>
          <a:lstStyle/>
          <a:p>
            <a:r>
              <a:rPr lang="en-US" dirty="0"/>
              <a:t>Policy of this Secretary of State to travel around the world to various nations to discuss and encourage the policy of detente.</a:t>
            </a:r>
          </a:p>
        </p:txBody>
      </p:sp>
      <p:sp>
        <p:nvSpPr>
          <p:cNvPr id="4" name="Rectangle 3"/>
          <p:cNvSpPr/>
          <p:nvPr/>
        </p:nvSpPr>
        <p:spPr>
          <a:xfrm>
            <a:off x="6589061" y="1168385"/>
            <a:ext cx="2629951" cy="369332"/>
          </a:xfrm>
          <a:prstGeom prst="rect">
            <a:avLst/>
          </a:prstGeom>
        </p:spPr>
        <p:txBody>
          <a:bodyPr wrap="none">
            <a:spAutoFit/>
          </a:bodyPr>
          <a:lstStyle/>
          <a:p>
            <a:pPr algn="ctr"/>
            <a:r>
              <a:rPr lang="en-US" b="1" i="1" u="sng" dirty="0"/>
              <a:t>Twenty-Fifth Amendment</a:t>
            </a:r>
          </a:p>
        </p:txBody>
      </p:sp>
      <p:sp>
        <p:nvSpPr>
          <p:cNvPr id="6" name="Rectangle 5"/>
          <p:cNvSpPr/>
          <p:nvPr/>
        </p:nvSpPr>
        <p:spPr>
          <a:xfrm>
            <a:off x="-1" y="891386"/>
            <a:ext cx="6553199" cy="923330"/>
          </a:xfrm>
          <a:prstGeom prst="rect">
            <a:avLst/>
          </a:prstGeom>
        </p:spPr>
        <p:txBody>
          <a:bodyPr wrap="square">
            <a:spAutoFit/>
          </a:bodyPr>
          <a:lstStyle/>
          <a:p>
            <a:r>
              <a:rPr lang="en-US" dirty="0"/>
              <a:t>Made the replacement of a vice president the same as for a Supreme Court justice, i.e., the president nominates someone and Congress decides</a:t>
            </a:r>
          </a:p>
        </p:txBody>
      </p:sp>
      <p:sp>
        <p:nvSpPr>
          <p:cNvPr id="7" name="Rectangle 6"/>
          <p:cNvSpPr/>
          <p:nvPr/>
        </p:nvSpPr>
        <p:spPr>
          <a:xfrm>
            <a:off x="6562765" y="2069068"/>
            <a:ext cx="2663614" cy="369332"/>
          </a:xfrm>
          <a:prstGeom prst="rect">
            <a:avLst/>
          </a:prstGeom>
        </p:spPr>
        <p:txBody>
          <a:bodyPr wrap="none">
            <a:spAutoFit/>
          </a:bodyPr>
          <a:lstStyle/>
          <a:p>
            <a:pPr algn="ctr"/>
            <a:r>
              <a:rPr lang="en-US" b="1" i="1" u="sng" dirty="0"/>
              <a:t>Twenty-Sixth Amendment</a:t>
            </a:r>
          </a:p>
        </p:txBody>
      </p:sp>
      <p:sp>
        <p:nvSpPr>
          <p:cNvPr id="8" name="Rectangle 7"/>
          <p:cNvSpPr/>
          <p:nvPr/>
        </p:nvSpPr>
        <p:spPr>
          <a:xfrm>
            <a:off x="6927" y="2057584"/>
            <a:ext cx="2613792" cy="369332"/>
          </a:xfrm>
          <a:prstGeom prst="rect">
            <a:avLst/>
          </a:prstGeom>
        </p:spPr>
        <p:txBody>
          <a:bodyPr wrap="none">
            <a:spAutoFit/>
          </a:bodyPr>
          <a:lstStyle/>
          <a:p>
            <a:r>
              <a:rPr lang="en-US" dirty="0"/>
              <a:t>Lowered voting age to 18.</a:t>
            </a:r>
          </a:p>
        </p:txBody>
      </p:sp>
      <p:sp>
        <p:nvSpPr>
          <p:cNvPr id="9" name="Rectangle 8"/>
          <p:cNvSpPr/>
          <p:nvPr/>
        </p:nvSpPr>
        <p:spPr>
          <a:xfrm>
            <a:off x="6589061" y="3094350"/>
            <a:ext cx="2469571" cy="369332"/>
          </a:xfrm>
          <a:prstGeom prst="rect">
            <a:avLst/>
          </a:prstGeom>
        </p:spPr>
        <p:txBody>
          <a:bodyPr wrap="square">
            <a:spAutoFit/>
          </a:bodyPr>
          <a:lstStyle/>
          <a:p>
            <a:pPr algn="ctr"/>
            <a:r>
              <a:rPr lang="en-US" b="1" i="1" u="sng" dirty="0"/>
              <a:t>Cesar Chavez</a:t>
            </a:r>
          </a:p>
        </p:txBody>
      </p:sp>
      <p:sp>
        <p:nvSpPr>
          <p:cNvPr id="11" name="Rectangle 10"/>
          <p:cNvSpPr/>
          <p:nvPr/>
        </p:nvSpPr>
        <p:spPr>
          <a:xfrm>
            <a:off x="6926" y="2863518"/>
            <a:ext cx="6546271" cy="1200329"/>
          </a:xfrm>
          <a:prstGeom prst="rect">
            <a:avLst/>
          </a:prstGeom>
        </p:spPr>
        <p:txBody>
          <a:bodyPr wrap="square">
            <a:spAutoFit/>
          </a:bodyPr>
          <a:lstStyle/>
          <a:p>
            <a:r>
              <a:rPr lang="en-US" dirty="0"/>
              <a:t>Non-violent leader of the United Farm Workers from 1963-1970. Organized laborers in California and in the Southwest to strike against fruit and vegetable growers. Unionized Mexican-American farm workers.</a:t>
            </a:r>
          </a:p>
        </p:txBody>
      </p:sp>
      <p:sp>
        <p:nvSpPr>
          <p:cNvPr id="16" name="Rectangle 15"/>
          <p:cNvSpPr/>
          <p:nvPr/>
        </p:nvSpPr>
        <p:spPr>
          <a:xfrm>
            <a:off x="6589061" y="4170402"/>
            <a:ext cx="2561866" cy="646331"/>
          </a:xfrm>
          <a:prstGeom prst="rect">
            <a:avLst/>
          </a:prstGeom>
        </p:spPr>
        <p:txBody>
          <a:bodyPr wrap="square">
            <a:spAutoFit/>
          </a:bodyPr>
          <a:lstStyle/>
          <a:p>
            <a:pPr algn="ctr"/>
            <a:r>
              <a:rPr lang="en-US" b="1" i="1" u="sng" dirty="0"/>
              <a:t>American Indian Movement (AIM)</a:t>
            </a:r>
          </a:p>
        </p:txBody>
      </p:sp>
      <p:sp>
        <p:nvSpPr>
          <p:cNvPr id="17" name="Rectangle 16"/>
          <p:cNvSpPr/>
          <p:nvPr/>
        </p:nvSpPr>
        <p:spPr>
          <a:xfrm>
            <a:off x="6926" y="4170402"/>
            <a:ext cx="6622473" cy="1200329"/>
          </a:xfrm>
          <a:prstGeom prst="rect">
            <a:avLst/>
          </a:prstGeom>
        </p:spPr>
        <p:txBody>
          <a:bodyPr wrap="square">
            <a:spAutoFit/>
          </a:bodyPr>
          <a:lstStyle/>
          <a:p>
            <a:r>
              <a:rPr lang="en-US" dirty="0"/>
              <a:t>Formed in 1968 by urban Indians who seized the village of Wounded Knee in February, 1973 to bring attention to Indian rights. This 71-day confrontation with federal </a:t>
            </a:r>
            <a:r>
              <a:rPr lang="en-US" dirty="0" smtClean="0"/>
              <a:t>marshals </a:t>
            </a:r>
            <a:r>
              <a:rPr lang="en-US" dirty="0"/>
              <a:t>ended in a government agreement to reexamine treaty rights of the </a:t>
            </a:r>
            <a:r>
              <a:rPr lang="en-US" dirty="0" err="1"/>
              <a:t>Ogalala</a:t>
            </a:r>
            <a:r>
              <a:rPr lang="en-US" dirty="0"/>
              <a:t> Sioux.</a:t>
            </a:r>
          </a:p>
        </p:txBody>
      </p:sp>
      <p:sp>
        <p:nvSpPr>
          <p:cNvPr id="18" name="Rectangle 17"/>
          <p:cNvSpPr/>
          <p:nvPr/>
        </p:nvSpPr>
        <p:spPr>
          <a:xfrm>
            <a:off x="6622473" y="5715000"/>
            <a:ext cx="2521527" cy="369332"/>
          </a:xfrm>
          <a:prstGeom prst="rect">
            <a:avLst/>
          </a:prstGeom>
        </p:spPr>
        <p:txBody>
          <a:bodyPr wrap="square">
            <a:spAutoFit/>
          </a:bodyPr>
          <a:lstStyle/>
          <a:p>
            <a:pPr algn="ctr"/>
            <a:r>
              <a:rPr lang="en-US" b="1" i="1" u="sng" dirty="0"/>
              <a:t>Gerald R. Ford</a:t>
            </a:r>
          </a:p>
        </p:txBody>
      </p:sp>
      <p:sp>
        <p:nvSpPr>
          <p:cNvPr id="19" name="Rectangle 18"/>
          <p:cNvSpPr/>
          <p:nvPr/>
        </p:nvSpPr>
        <p:spPr>
          <a:xfrm>
            <a:off x="-24249" y="5387140"/>
            <a:ext cx="6646721" cy="1200329"/>
          </a:xfrm>
          <a:prstGeom prst="rect">
            <a:avLst/>
          </a:prstGeom>
        </p:spPr>
        <p:txBody>
          <a:bodyPr wrap="square">
            <a:spAutoFit/>
          </a:bodyPr>
          <a:lstStyle/>
          <a:p>
            <a:r>
              <a:rPr lang="en-US" dirty="0"/>
              <a:t>Nixon's vice president after Agnew resigned, he became the only president never to be elected. Taking office after Nixon resigned, he pardoned Nixon for all federal crimes that he "committed or may have committed."</a:t>
            </a:r>
          </a:p>
        </p:txBody>
      </p:sp>
    </p:spTree>
    <p:extLst>
      <p:ext uri="{BB962C8B-B14F-4D97-AF65-F5344CB8AC3E}">
        <p14:creationId xmlns:p14="http://schemas.microsoft.com/office/powerpoint/2010/main" val="3240126489"/>
      </p:ext>
    </p:extLst>
  </p:cSld>
  <p:clrMapOvr>
    <a:masterClrMapping/>
  </p:clrMapOvr>
  <p:timing>
    <p:tnLst>
      <p:par>
        <p:cTn id="1" dur="indefinite" restart="never" nodeType="tmRoot"/>
      </p:par>
    </p:tnLst>
  </p:timing>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5532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729356"/>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45029" y="2890676"/>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3472934"/>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030" y="4389337"/>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926" y="5721936"/>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39345" y="517129"/>
            <a:ext cx="2590800" cy="646331"/>
          </a:xfrm>
          <a:prstGeom prst="rect">
            <a:avLst/>
          </a:prstGeom>
        </p:spPr>
        <p:txBody>
          <a:bodyPr wrap="square">
            <a:spAutoFit/>
          </a:bodyPr>
          <a:lstStyle/>
          <a:p>
            <a:pPr algn="ctr"/>
            <a:r>
              <a:rPr lang="en-US" b="1" i="1" u="sng" dirty="0" smtClean="0"/>
              <a:t>SALT </a:t>
            </a:r>
            <a:r>
              <a:rPr lang="en-US" b="1" i="1" u="sng" dirty="0"/>
              <a:t>II</a:t>
            </a:r>
            <a:br>
              <a:rPr lang="en-US" b="1" i="1" u="sng" dirty="0"/>
            </a:br>
            <a:endParaRPr lang="en-US" b="1" i="1" u="sng" dirty="0"/>
          </a:p>
        </p:txBody>
      </p:sp>
      <p:sp>
        <p:nvSpPr>
          <p:cNvPr id="3" name="Rectangle 2"/>
          <p:cNvSpPr/>
          <p:nvPr/>
        </p:nvSpPr>
        <p:spPr>
          <a:xfrm>
            <a:off x="0" y="-24970"/>
            <a:ext cx="6553200" cy="1754326"/>
          </a:xfrm>
          <a:prstGeom prst="rect">
            <a:avLst/>
          </a:prstGeom>
        </p:spPr>
        <p:txBody>
          <a:bodyPr wrap="square">
            <a:spAutoFit/>
          </a:bodyPr>
          <a:lstStyle/>
          <a:p>
            <a:r>
              <a:rPr lang="en-US" dirty="0"/>
              <a:t>Second Strategic Arms Limitations Talks. A second treaty was signed on June 18, 1977 to cut back the weaponry of the U.S. and the U.S.S.R. because it was getting too competitive. Set limits on the numbers of weapons produced. Not passed by the Senate as retaliation for U.S.S.R.'s invasion of Afghanistan, and later superseded by the START treaty.</a:t>
            </a:r>
          </a:p>
        </p:txBody>
      </p:sp>
      <p:sp>
        <p:nvSpPr>
          <p:cNvPr id="4" name="Rectangle 3"/>
          <p:cNvSpPr/>
          <p:nvPr/>
        </p:nvSpPr>
        <p:spPr>
          <a:xfrm>
            <a:off x="6601690" y="1981200"/>
            <a:ext cx="2542309" cy="369332"/>
          </a:xfrm>
          <a:prstGeom prst="rect">
            <a:avLst/>
          </a:prstGeom>
        </p:spPr>
        <p:txBody>
          <a:bodyPr wrap="square">
            <a:spAutoFit/>
          </a:bodyPr>
          <a:lstStyle/>
          <a:p>
            <a:pPr algn="ctr"/>
            <a:r>
              <a:rPr lang="en-US" b="1" i="1" u="sng" dirty="0"/>
              <a:t>Panama Canal Treaty</a:t>
            </a:r>
          </a:p>
        </p:txBody>
      </p:sp>
      <p:sp>
        <p:nvSpPr>
          <p:cNvPr id="6" name="Rectangle 5"/>
          <p:cNvSpPr/>
          <p:nvPr/>
        </p:nvSpPr>
        <p:spPr>
          <a:xfrm>
            <a:off x="0" y="1745765"/>
            <a:ext cx="6553200" cy="1200329"/>
          </a:xfrm>
          <a:prstGeom prst="rect">
            <a:avLst/>
          </a:prstGeom>
        </p:spPr>
        <p:txBody>
          <a:bodyPr wrap="square">
            <a:spAutoFit/>
          </a:bodyPr>
          <a:lstStyle/>
          <a:p>
            <a:r>
              <a:rPr lang="en-US" dirty="0"/>
              <a:t>1978 - Passed by President Carter, these called for the gradual return of the Panama Canal to the people and government of Panama. They provided for the transfer of canal ownership to Panama in 1999 and guaranteed its neutrality.</a:t>
            </a:r>
          </a:p>
        </p:txBody>
      </p:sp>
      <p:sp>
        <p:nvSpPr>
          <p:cNvPr id="7" name="Rectangle 6"/>
          <p:cNvSpPr/>
          <p:nvPr/>
        </p:nvSpPr>
        <p:spPr>
          <a:xfrm>
            <a:off x="6587836" y="2960132"/>
            <a:ext cx="2511135" cy="369332"/>
          </a:xfrm>
          <a:prstGeom prst="rect">
            <a:avLst/>
          </a:prstGeom>
        </p:spPr>
        <p:txBody>
          <a:bodyPr wrap="square">
            <a:spAutoFit/>
          </a:bodyPr>
          <a:lstStyle/>
          <a:p>
            <a:pPr algn="ctr"/>
            <a:r>
              <a:rPr lang="en-US" b="1" i="1" u="sng" dirty="0"/>
              <a:t>Camp David Accords</a:t>
            </a:r>
          </a:p>
        </p:txBody>
      </p:sp>
      <p:sp>
        <p:nvSpPr>
          <p:cNvPr id="8" name="Rectangle 7"/>
          <p:cNvSpPr/>
          <p:nvPr/>
        </p:nvSpPr>
        <p:spPr>
          <a:xfrm>
            <a:off x="0" y="2946094"/>
            <a:ext cx="6629400" cy="369332"/>
          </a:xfrm>
          <a:prstGeom prst="rect">
            <a:avLst/>
          </a:prstGeom>
        </p:spPr>
        <p:txBody>
          <a:bodyPr wrap="square">
            <a:spAutoFit/>
          </a:bodyPr>
          <a:lstStyle/>
          <a:p>
            <a:r>
              <a:rPr lang="en-US" dirty="0"/>
              <a:t>Peace talks between Egypt and Israel mediated by President Carter.</a:t>
            </a:r>
          </a:p>
        </p:txBody>
      </p:sp>
      <p:sp>
        <p:nvSpPr>
          <p:cNvPr id="9" name="Rectangle 8"/>
          <p:cNvSpPr/>
          <p:nvPr/>
        </p:nvSpPr>
        <p:spPr>
          <a:xfrm>
            <a:off x="6594763" y="3752166"/>
            <a:ext cx="2549237" cy="646331"/>
          </a:xfrm>
          <a:prstGeom prst="rect">
            <a:avLst/>
          </a:prstGeom>
        </p:spPr>
        <p:txBody>
          <a:bodyPr wrap="square">
            <a:spAutoFit/>
          </a:bodyPr>
          <a:lstStyle/>
          <a:p>
            <a:pPr algn="ctr"/>
            <a:r>
              <a:rPr lang="en-US" b="1" i="1" u="sng" dirty="0"/>
              <a:t>Afghanistan, 1979</a:t>
            </a:r>
            <a:br>
              <a:rPr lang="en-US" b="1" i="1" u="sng" dirty="0"/>
            </a:br>
            <a:endParaRPr lang="en-US" b="1" i="1" u="sng" dirty="0"/>
          </a:p>
        </p:txBody>
      </p:sp>
      <p:sp>
        <p:nvSpPr>
          <p:cNvPr id="11" name="Rectangle 10"/>
          <p:cNvSpPr/>
          <p:nvPr/>
        </p:nvSpPr>
        <p:spPr>
          <a:xfrm>
            <a:off x="0" y="3472934"/>
            <a:ext cx="6587836" cy="923330"/>
          </a:xfrm>
          <a:prstGeom prst="rect">
            <a:avLst/>
          </a:prstGeom>
        </p:spPr>
        <p:txBody>
          <a:bodyPr wrap="square">
            <a:spAutoFit/>
          </a:bodyPr>
          <a:lstStyle/>
          <a:p>
            <a:r>
              <a:rPr lang="en-US" dirty="0"/>
              <a:t>The Soviet Union sent troops into neighboring Afghanistan to support its Communist government against guerilla attacks by fundamentalist Muslims.</a:t>
            </a:r>
          </a:p>
        </p:txBody>
      </p:sp>
      <p:sp>
        <p:nvSpPr>
          <p:cNvPr id="16" name="Rectangle 15"/>
          <p:cNvSpPr/>
          <p:nvPr/>
        </p:nvSpPr>
        <p:spPr>
          <a:xfrm>
            <a:off x="6601690" y="4844534"/>
            <a:ext cx="2500745" cy="369332"/>
          </a:xfrm>
          <a:prstGeom prst="rect">
            <a:avLst/>
          </a:prstGeom>
        </p:spPr>
        <p:txBody>
          <a:bodyPr wrap="square">
            <a:spAutoFit/>
          </a:bodyPr>
          <a:lstStyle/>
          <a:p>
            <a:pPr algn="ctr"/>
            <a:r>
              <a:rPr lang="en-US" b="1" i="1" u="sng" dirty="0"/>
              <a:t>Iranian Crisis</a:t>
            </a:r>
          </a:p>
        </p:txBody>
      </p:sp>
      <p:sp>
        <p:nvSpPr>
          <p:cNvPr id="17" name="Rectangle 16"/>
          <p:cNvSpPr/>
          <p:nvPr/>
        </p:nvSpPr>
        <p:spPr>
          <a:xfrm>
            <a:off x="-22515" y="4398497"/>
            <a:ext cx="6674429" cy="1323439"/>
          </a:xfrm>
          <a:prstGeom prst="rect">
            <a:avLst/>
          </a:prstGeom>
        </p:spPr>
        <p:txBody>
          <a:bodyPr wrap="square">
            <a:spAutoFit/>
          </a:bodyPr>
          <a:lstStyle/>
          <a:p>
            <a:r>
              <a:rPr lang="en-US" sz="1600" dirty="0"/>
              <a:t>1978 - a popular uprising forced the Shah to flee Iran and a Muslim and national leader, the Ayatollah Khomeini, established an Islamic Republic based on the Koran. President Carter allowed the Shah to come to the U.S. for medical reasons. Young Iranian militants broke into the U.S. Embassy in Tehran and kept the staff hostage for 444 days, releasing them January, 1981.</a:t>
            </a:r>
          </a:p>
        </p:txBody>
      </p:sp>
      <p:sp>
        <p:nvSpPr>
          <p:cNvPr id="18" name="Rectangle 17"/>
          <p:cNvSpPr/>
          <p:nvPr/>
        </p:nvSpPr>
        <p:spPr>
          <a:xfrm>
            <a:off x="6629400" y="6152823"/>
            <a:ext cx="2473035" cy="646331"/>
          </a:xfrm>
          <a:prstGeom prst="rect">
            <a:avLst/>
          </a:prstGeom>
        </p:spPr>
        <p:txBody>
          <a:bodyPr wrap="square">
            <a:spAutoFit/>
          </a:bodyPr>
          <a:lstStyle/>
          <a:p>
            <a:pPr algn="ctr"/>
            <a:r>
              <a:rPr lang="en-US" b="1" i="1" u="sng" dirty="0"/>
              <a:t>Reaganomics</a:t>
            </a:r>
            <a:br>
              <a:rPr lang="en-US" b="1" i="1" u="sng" dirty="0"/>
            </a:br>
            <a:endParaRPr lang="en-US" b="1" i="1" u="sng" dirty="0"/>
          </a:p>
        </p:txBody>
      </p:sp>
      <p:sp>
        <p:nvSpPr>
          <p:cNvPr id="19" name="Rectangle 18"/>
          <p:cNvSpPr/>
          <p:nvPr/>
        </p:nvSpPr>
        <p:spPr>
          <a:xfrm>
            <a:off x="-6929" y="5875824"/>
            <a:ext cx="6774874" cy="923330"/>
          </a:xfrm>
          <a:prstGeom prst="rect">
            <a:avLst/>
          </a:prstGeom>
        </p:spPr>
        <p:txBody>
          <a:bodyPr wrap="square">
            <a:spAutoFit/>
          </a:bodyPr>
          <a:lstStyle/>
          <a:p>
            <a:r>
              <a:rPr lang="en-US" dirty="0"/>
              <a:t>Reagan's theory that if you cut taxes, it will spur the growth of public spending and improve the economy. It included tax breaks for the rich, "supply-side economics," and "trickle down" theory.</a:t>
            </a:r>
          </a:p>
        </p:txBody>
      </p:sp>
    </p:spTree>
    <p:extLst>
      <p:ext uri="{BB962C8B-B14F-4D97-AF65-F5344CB8AC3E}">
        <p14:creationId xmlns:p14="http://schemas.microsoft.com/office/powerpoint/2010/main" val="3240126489"/>
      </p:ext>
    </p:extLst>
  </p:cSld>
  <p:clrMapOvr>
    <a:masterClrMapping/>
  </p:clrMapOvr>
  <p:timing>
    <p:tnLst>
      <p:par>
        <p:cTn id="1" dur="indefinite" restart="never" nodeType="tmRoot"/>
      </p:par>
    </p:tnLst>
  </p:timing>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5532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957966"/>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955631"/>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2878961"/>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0782" y="4383998"/>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 y="5051111"/>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53200" y="381000"/>
            <a:ext cx="2590800" cy="369332"/>
          </a:xfrm>
          <a:prstGeom prst="rect">
            <a:avLst/>
          </a:prstGeom>
        </p:spPr>
        <p:txBody>
          <a:bodyPr wrap="square">
            <a:spAutoFit/>
          </a:bodyPr>
          <a:lstStyle/>
          <a:p>
            <a:pPr algn="ctr"/>
            <a:r>
              <a:rPr lang="en-US" b="1" i="1" u="sng" dirty="0"/>
              <a:t>Sandra Day O'Connor</a:t>
            </a:r>
          </a:p>
        </p:txBody>
      </p:sp>
      <p:sp>
        <p:nvSpPr>
          <p:cNvPr id="3" name="Rectangle 2"/>
          <p:cNvSpPr/>
          <p:nvPr/>
        </p:nvSpPr>
        <p:spPr>
          <a:xfrm>
            <a:off x="-45030" y="0"/>
            <a:ext cx="6598229" cy="923330"/>
          </a:xfrm>
          <a:prstGeom prst="rect">
            <a:avLst/>
          </a:prstGeom>
        </p:spPr>
        <p:txBody>
          <a:bodyPr wrap="square">
            <a:spAutoFit/>
          </a:bodyPr>
          <a:lstStyle/>
          <a:p>
            <a:r>
              <a:rPr lang="en-US" dirty="0"/>
              <a:t>Arizona state senator from 1969 to 1974, appointed to the Arizona Court of Appeals in 1979. Reagan appointed her to the U.S. Supreme Court, making her the first female Justice of the Supreme Court.</a:t>
            </a:r>
          </a:p>
        </p:txBody>
      </p:sp>
      <p:sp>
        <p:nvSpPr>
          <p:cNvPr id="4" name="Rectangle 3"/>
          <p:cNvSpPr/>
          <p:nvPr/>
        </p:nvSpPr>
        <p:spPr>
          <a:xfrm>
            <a:off x="6577447" y="1159270"/>
            <a:ext cx="2545771" cy="369332"/>
          </a:xfrm>
          <a:prstGeom prst="rect">
            <a:avLst/>
          </a:prstGeom>
        </p:spPr>
        <p:txBody>
          <a:bodyPr wrap="square">
            <a:spAutoFit/>
          </a:bodyPr>
          <a:lstStyle/>
          <a:p>
            <a:pPr algn="ctr"/>
            <a:r>
              <a:rPr lang="en-US" b="1" i="1" u="sng" dirty="0"/>
              <a:t>Three Mile Island</a:t>
            </a:r>
          </a:p>
        </p:txBody>
      </p:sp>
      <p:sp>
        <p:nvSpPr>
          <p:cNvPr id="6" name="Rectangle 5"/>
          <p:cNvSpPr/>
          <p:nvPr/>
        </p:nvSpPr>
        <p:spPr>
          <a:xfrm>
            <a:off x="-13856" y="1032301"/>
            <a:ext cx="6605155" cy="923330"/>
          </a:xfrm>
          <a:prstGeom prst="rect">
            <a:avLst/>
          </a:prstGeom>
        </p:spPr>
        <p:txBody>
          <a:bodyPr wrap="square">
            <a:spAutoFit/>
          </a:bodyPr>
          <a:lstStyle/>
          <a:p>
            <a:r>
              <a:rPr lang="en-US" dirty="0"/>
              <a:t>1979 - A mechanical failure and a human error at this power plant in Pennsylvania combined to permit an escape of radiation over a 16 mile radius.</a:t>
            </a:r>
          </a:p>
        </p:txBody>
      </p:sp>
      <p:sp>
        <p:nvSpPr>
          <p:cNvPr id="7" name="Rectangle 6"/>
          <p:cNvSpPr/>
          <p:nvPr/>
        </p:nvSpPr>
        <p:spPr>
          <a:xfrm>
            <a:off x="6570517" y="2145268"/>
            <a:ext cx="2552701" cy="369332"/>
          </a:xfrm>
          <a:prstGeom prst="rect">
            <a:avLst/>
          </a:prstGeom>
        </p:spPr>
        <p:txBody>
          <a:bodyPr wrap="square">
            <a:spAutoFit/>
          </a:bodyPr>
          <a:lstStyle/>
          <a:p>
            <a:pPr algn="ctr"/>
            <a:r>
              <a:rPr lang="en-US" b="1" i="1" u="sng" dirty="0"/>
              <a:t>El Salvador</a:t>
            </a:r>
          </a:p>
        </p:txBody>
      </p:sp>
      <p:sp>
        <p:nvSpPr>
          <p:cNvPr id="8" name="Rectangle 7"/>
          <p:cNvSpPr/>
          <p:nvPr/>
        </p:nvSpPr>
        <p:spPr>
          <a:xfrm>
            <a:off x="-1" y="1955631"/>
            <a:ext cx="6553199" cy="923330"/>
          </a:xfrm>
          <a:prstGeom prst="rect">
            <a:avLst/>
          </a:prstGeom>
        </p:spPr>
        <p:txBody>
          <a:bodyPr wrap="square">
            <a:spAutoFit/>
          </a:bodyPr>
          <a:lstStyle/>
          <a:p>
            <a:r>
              <a:rPr lang="en-US" dirty="0"/>
              <a:t>Three U.S. nuns found shot in El Salvador in December, 1980. President Carter had stopped aid to El Salvador's right-wing dictator, but President Reagan started it again.</a:t>
            </a:r>
          </a:p>
        </p:txBody>
      </p:sp>
      <p:sp>
        <p:nvSpPr>
          <p:cNvPr id="9" name="Rectangle 8"/>
          <p:cNvSpPr/>
          <p:nvPr/>
        </p:nvSpPr>
        <p:spPr>
          <a:xfrm>
            <a:off x="6605154" y="3105834"/>
            <a:ext cx="2590802" cy="646331"/>
          </a:xfrm>
          <a:prstGeom prst="rect">
            <a:avLst/>
          </a:prstGeom>
        </p:spPr>
        <p:txBody>
          <a:bodyPr wrap="square">
            <a:spAutoFit/>
          </a:bodyPr>
          <a:lstStyle/>
          <a:p>
            <a:pPr algn="ctr"/>
            <a:r>
              <a:rPr lang="en-US" b="1" i="1" u="sng" dirty="0" smtClean="0"/>
              <a:t>Roe </a:t>
            </a:r>
            <a:r>
              <a:rPr lang="en-US" b="1" i="1" u="sng" dirty="0"/>
              <a:t>v. Wade, 1973</a:t>
            </a:r>
            <a:br>
              <a:rPr lang="en-US" b="1" i="1" u="sng" dirty="0"/>
            </a:br>
            <a:endParaRPr lang="en-US" b="1" i="1" u="sng" dirty="0"/>
          </a:p>
        </p:txBody>
      </p:sp>
      <p:sp>
        <p:nvSpPr>
          <p:cNvPr id="11" name="Rectangle 10"/>
          <p:cNvSpPr/>
          <p:nvPr/>
        </p:nvSpPr>
        <p:spPr>
          <a:xfrm>
            <a:off x="-1" y="2906670"/>
            <a:ext cx="6605155" cy="1477328"/>
          </a:xfrm>
          <a:prstGeom prst="rect">
            <a:avLst/>
          </a:prstGeom>
        </p:spPr>
        <p:txBody>
          <a:bodyPr wrap="square">
            <a:spAutoFit/>
          </a:bodyPr>
          <a:lstStyle/>
          <a:p>
            <a:r>
              <a:rPr lang="en-US" dirty="0"/>
              <a:t>Supreme Court ruled unconstitutional most state statutes restricting abortion. It ruled that a state may not prevent a woman from having an abortion during the first 3 months of pregnancy, and could regulate, but not prohibit abortion during the second trimester. Decision in effect overturned anti-abortion laws in 46 states.</a:t>
            </a:r>
          </a:p>
        </p:txBody>
      </p:sp>
      <p:sp>
        <p:nvSpPr>
          <p:cNvPr id="16" name="Rectangle 15"/>
          <p:cNvSpPr/>
          <p:nvPr/>
        </p:nvSpPr>
        <p:spPr>
          <a:xfrm>
            <a:off x="6629400" y="4381765"/>
            <a:ext cx="2514600" cy="369332"/>
          </a:xfrm>
          <a:prstGeom prst="rect">
            <a:avLst/>
          </a:prstGeom>
        </p:spPr>
        <p:txBody>
          <a:bodyPr wrap="square">
            <a:spAutoFit/>
          </a:bodyPr>
          <a:lstStyle/>
          <a:p>
            <a:pPr algn="ctr"/>
            <a:r>
              <a:rPr lang="en-US" b="1" i="1" u="sng" dirty="0"/>
              <a:t>"Moral Majority"</a:t>
            </a:r>
          </a:p>
        </p:txBody>
      </p:sp>
      <p:sp>
        <p:nvSpPr>
          <p:cNvPr id="17" name="Rectangle 16"/>
          <p:cNvSpPr/>
          <p:nvPr/>
        </p:nvSpPr>
        <p:spPr>
          <a:xfrm>
            <a:off x="13855" y="4383998"/>
            <a:ext cx="6629400" cy="646331"/>
          </a:xfrm>
          <a:prstGeom prst="rect">
            <a:avLst/>
          </a:prstGeom>
        </p:spPr>
        <p:txBody>
          <a:bodyPr wrap="square">
            <a:spAutoFit/>
          </a:bodyPr>
          <a:lstStyle/>
          <a:p>
            <a:r>
              <a:rPr lang="en-US" dirty="0"/>
              <a:t>"Born-Again" Christians become politically active. The majority of Americans are moral people, and therefore are a political force.</a:t>
            </a:r>
          </a:p>
        </p:txBody>
      </p:sp>
      <p:sp>
        <p:nvSpPr>
          <p:cNvPr id="18" name="Rectangle 17"/>
          <p:cNvSpPr/>
          <p:nvPr/>
        </p:nvSpPr>
        <p:spPr>
          <a:xfrm>
            <a:off x="6629400" y="5562600"/>
            <a:ext cx="2493818" cy="369332"/>
          </a:xfrm>
          <a:prstGeom prst="rect">
            <a:avLst/>
          </a:prstGeom>
        </p:spPr>
        <p:txBody>
          <a:bodyPr wrap="square">
            <a:spAutoFit/>
          </a:bodyPr>
          <a:lstStyle/>
          <a:p>
            <a:pPr algn="ctr"/>
            <a:r>
              <a:rPr lang="en-US" b="1" i="1" u="sng" dirty="0"/>
              <a:t>Supply side economics</a:t>
            </a:r>
          </a:p>
        </p:txBody>
      </p:sp>
      <p:sp>
        <p:nvSpPr>
          <p:cNvPr id="19" name="Rectangle 18"/>
          <p:cNvSpPr/>
          <p:nvPr/>
        </p:nvSpPr>
        <p:spPr>
          <a:xfrm>
            <a:off x="0" y="5030329"/>
            <a:ext cx="6605154" cy="1754326"/>
          </a:xfrm>
          <a:prstGeom prst="rect">
            <a:avLst/>
          </a:prstGeom>
        </p:spPr>
        <p:txBody>
          <a:bodyPr wrap="square">
            <a:spAutoFit/>
          </a:bodyPr>
          <a:lstStyle/>
          <a:p>
            <a:r>
              <a:rPr lang="en-US" dirty="0"/>
              <a:t>Reaganomics policy based on the theory that allowing companies the opportunity to make profits, and encouraging investment, will stimulate the economy and lead to higher standards of living for everyone. Argued that tax cuts can be used stimulate economic growth. Move money into the hands of the people and they will invest, thus creating prosperity.</a:t>
            </a:r>
          </a:p>
        </p:txBody>
      </p:sp>
    </p:spTree>
    <p:extLst>
      <p:ext uri="{BB962C8B-B14F-4D97-AF65-F5344CB8AC3E}">
        <p14:creationId xmlns:p14="http://schemas.microsoft.com/office/powerpoint/2010/main" val="3240126489"/>
      </p:ext>
    </p:extLst>
  </p:cSld>
  <p:clrMapOvr>
    <a:masterClrMapping/>
  </p:clrMapOvr>
  <p:timing>
    <p:tnLst>
      <p:par>
        <p:cTn id="1" dur="indefinite" restart="never" nodeType="tmRoot"/>
      </p:par>
    </p:tnLst>
  </p:timing>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 Untied States History Flash Cards</a:t>
            </a:r>
            <a:endParaRPr lang="en-US" dirty="0"/>
          </a:p>
        </p:txBody>
      </p:sp>
      <p:sp>
        <p:nvSpPr>
          <p:cNvPr id="3" name="Subtitle 2"/>
          <p:cNvSpPr>
            <a:spLocks noGrp="1"/>
          </p:cNvSpPr>
          <p:nvPr>
            <p:ph type="subTitle" idx="1"/>
          </p:nvPr>
        </p:nvSpPr>
        <p:spPr>
          <a:xfrm>
            <a:off x="1371600" y="3886200"/>
            <a:ext cx="6400800" cy="2286000"/>
          </a:xfrm>
        </p:spPr>
        <p:txBody>
          <a:bodyPr>
            <a:normAutofit/>
          </a:bodyPr>
          <a:lstStyle/>
          <a:p>
            <a:r>
              <a:rPr lang="en-US" dirty="0" smtClean="0"/>
              <a:t>Civil Rights Movement</a:t>
            </a:r>
          </a:p>
          <a:p>
            <a:r>
              <a:rPr lang="en-US" dirty="0" smtClean="0"/>
              <a:t>(1950- 1970)</a:t>
            </a:r>
          </a:p>
          <a:p>
            <a:endParaRPr lang="en-US" dirty="0"/>
          </a:p>
        </p:txBody>
      </p:sp>
    </p:spTree>
    <p:extLst>
      <p:ext uri="{BB962C8B-B14F-4D97-AF65-F5344CB8AC3E}">
        <p14:creationId xmlns:p14="http://schemas.microsoft.com/office/powerpoint/2010/main" val="3667028090"/>
      </p:ext>
    </p:extLst>
  </p:cSld>
  <p:clrMapOvr>
    <a:masterClrMapping/>
  </p:clrMapOvr>
  <p:timing>
    <p:tnLst>
      <p:par>
        <p:cTn id="1" dur="indefinite" restart="never" nodeType="tmRoot"/>
      </p:par>
    </p:tnLst>
  </p:timing>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5532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438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029" y="5026232"/>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3854" y="6226561"/>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53200" y="304800"/>
            <a:ext cx="2545771" cy="923330"/>
          </a:xfrm>
          <a:prstGeom prst="rect">
            <a:avLst/>
          </a:prstGeom>
        </p:spPr>
        <p:txBody>
          <a:bodyPr wrap="square">
            <a:spAutoFit/>
          </a:bodyPr>
          <a:lstStyle/>
          <a:p>
            <a:pPr algn="ctr"/>
            <a:r>
              <a:rPr lang="en-US" b="1" i="1" u="sng" dirty="0"/>
              <a:t>Brown v. The Board of Education of Topeka, Kansas</a:t>
            </a:r>
          </a:p>
        </p:txBody>
      </p:sp>
      <p:sp>
        <p:nvSpPr>
          <p:cNvPr id="3" name="Rectangle 2"/>
          <p:cNvSpPr/>
          <p:nvPr/>
        </p:nvSpPr>
        <p:spPr>
          <a:xfrm>
            <a:off x="13854" y="83725"/>
            <a:ext cx="6539346" cy="923330"/>
          </a:xfrm>
          <a:prstGeom prst="rect">
            <a:avLst/>
          </a:prstGeom>
        </p:spPr>
        <p:txBody>
          <a:bodyPr wrap="square">
            <a:spAutoFit/>
          </a:bodyPr>
          <a:lstStyle/>
          <a:p>
            <a:r>
              <a:rPr lang="en-US" dirty="0"/>
              <a:t>1954 - The Supreme Court overruled </a:t>
            </a:r>
            <a:r>
              <a:rPr lang="en-US" i="1" dirty="0"/>
              <a:t>Plessy</a:t>
            </a:r>
            <a:r>
              <a:rPr lang="en-US" dirty="0"/>
              <a:t> v. </a:t>
            </a:r>
            <a:r>
              <a:rPr lang="en-US" i="1" dirty="0"/>
              <a:t>Ferguson</a:t>
            </a:r>
            <a:r>
              <a:rPr lang="en-US" dirty="0"/>
              <a:t>, declared that racially segregated facilities are inherently unequal and ordered all public schools desegregated.</a:t>
            </a:r>
          </a:p>
        </p:txBody>
      </p:sp>
      <p:sp>
        <p:nvSpPr>
          <p:cNvPr id="4" name="Rectangle 3"/>
          <p:cNvSpPr/>
          <p:nvPr/>
        </p:nvSpPr>
        <p:spPr>
          <a:xfrm>
            <a:off x="6560127" y="1600200"/>
            <a:ext cx="2583873" cy="646331"/>
          </a:xfrm>
          <a:prstGeom prst="rect">
            <a:avLst/>
          </a:prstGeom>
        </p:spPr>
        <p:txBody>
          <a:bodyPr wrap="square">
            <a:spAutoFit/>
          </a:bodyPr>
          <a:lstStyle/>
          <a:p>
            <a:pPr algn="ctr"/>
            <a:r>
              <a:rPr lang="en-US" b="1" i="1" u="sng" dirty="0"/>
              <a:t>Thurgood Marshall (1908-1993)</a:t>
            </a:r>
          </a:p>
        </p:txBody>
      </p:sp>
      <p:sp>
        <p:nvSpPr>
          <p:cNvPr id="6" name="Rectangle 5"/>
          <p:cNvSpPr/>
          <p:nvPr/>
        </p:nvSpPr>
        <p:spPr>
          <a:xfrm>
            <a:off x="-13856" y="1272248"/>
            <a:ext cx="6605155" cy="1200329"/>
          </a:xfrm>
          <a:prstGeom prst="rect">
            <a:avLst/>
          </a:prstGeom>
        </p:spPr>
        <p:txBody>
          <a:bodyPr wrap="square">
            <a:spAutoFit/>
          </a:bodyPr>
          <a:lstStyle/>
          <a:p>
            <a:r>
              <a:rPr lang="en-US" dirty="0"/>
              <a:t>In 1967, appointed the first Black Supreme Court Justice, he had led that NAACP's legal defense fund and had argued the </a:t>
            </a:r>
            <a:r>
              <a:rPr lang="en-US" i="1" dirty="0"/>
              <a:t>Brown</a:t>
            </a:r>
            <a:r>
              <a:rPr lang="en-US" dirty="0"/>
              <a:t> v. </a:t>
            </a:r>
            <a:r>
              <a:rPr lang="en-US" i="1" dirty="0"/>
              <a:t>The Board of Education of Topeka, Kansas</a:t>
            </a:r>
            <a:r>
              <a:rPr lang="en-US" dirty="0"/>
              <a:t> case before the Supreme Court.</a:t>
            </a:r>
          </a:p>
        </p:txBody>
      </p:sp>
      <p:sp>
        <p:nvSpPr>
          <p:cNvPr id="7" name="Rectangle 6"/>
          <p:cNvSpPr/>
          <p:nvPr/>
        </p:nvSpPr>
        <p:spPr>
          <a:xfrm>
            <a:off x="6591299" y="3422257"/>
            <a:ext cx="2538846" cy="369332"/>
          </a:xfrm>
          <a:prstGeom prst="rect">
            <a:avLst/>
          </a:prstGeom>
        </p:spPr>
        <p:txBody>
          <a:bodyPr wrap="square">
            <a:spAutoFit/>
          </a:bodyPr>
          <a:lstStyle/>
          <a:p>
            <a:pPr algn="ctr"/>
            <a:r>
              <a:rPr lang="en-US" b="1" i="1" u="sng" dirty="0" smtClean="0"/>
              <a:t>Irene Morgan </a:t>
            </a:r>
            <a:endParaRPr lang="en-US" b="1" i="1" u="sng" dirty="0"/>
          </a:p>
        </p:txBody>
      </p:sp>
      <p:sp>
        <p:nvSpPr>
          <p:cNvPr id="8" name="Rectangle 7"/>
          <p:cNvSpPr/>
          <p:nvPr/>
        </p:nvSpPr>
        <p:spPr>
          <a:xfrm>
            <a:off x="0" y="2440909"/>
            <a:ext cx="6553200" cy="2585323"/>
          </a:xfrm>
          <a:prstGeom prst="rect">
            <a:avLst/>
          </a:prstGeom>
        </p:spPr>
        <p:txBody>
          <a:bodyPr wrap="square">
            <a:spAutoFit/>
          </a:bodyPr>
          <a:lstStyle/>
          <a:p>
            <a:r>
              <a:rPr lang="en-US" dirty="0" smtClean="0"/>
              <a:t>She was an African-American woman who was arrested in Middlesex County, Virginia, in 1944 for refusing to give up her seat on an interstate bus according to a state law on segregation. Later a judge on the U.S. Court of Appeals for the Third Circuit, and Thurgood Marshall, legal counsel of the NAACP  took her case, </a:t>
            </a:r>
            <a:r>
              <a:rPr lang="en-US" i="1" dirty="0" smtClean="0"/>
              <a:t>Irene Morgan v. Commonwealth of Virginia</a:t>
            </a:r>
            <a:r>
              <a:rPr lang="en-US" dirty="0" smtClean="0"/>
              <a:t>, 328 U.S.373(1946), was taken to the United States Supreme Court. In 1946 in a landmark decision, the Court ruled that the Virginia law was unconstitutional, as the Commerce clause protected interstate traffic.</a:t>
            </a:r>
            <a:endParaRPr lang="en-US" dirty="0"/>
          </a:p>
        </p:txBody>
      </p:sp>
      <p:sp>
        <p:nvSpPr>
          <p:cNvPr id="9" name="Rectangle 8"/>
          <p:cNvSpPr/>
          <p:nvPr/>
        </p:nvSpPr>
        <p:spPr>
          <a:xfrm>
            <a:off x="6605155" y="5257800"/>
            <a:ext cx="2493816" cy="369332"/>
          </a:xfrm>
          <a:prstGeom prst="rect">
            <a:avLst/>
          </a:prstGeom>
        </p:spPr>
        <p:txBody>
          <a:bodyPr wrap="square">
            <a:spAutoFit/>
          </a:bodyPr>
          <a:lstStyle/>
          <a:p>
            <a:pPr algn="ctr"/>
            <a:r>
              <a:rPr lang="en-US" b="1" i="1" u="sng" dirty="0"/>
              <a:t>Rosa Parks</a:t>
            </a:r>
          </a:p>
        </p:txBody>
      </p:sp>
      <p:sp>
        <p:nvSpPr>
          <p:cNvPr id="11" name="Rectangle 10"/>
          <p:cNvSpPr/>
          <p:nvPr/>
        </p:nvSpPr>
        <p:spPr>
          <a:xfrm>
            <a:off x="13853" y="5026232"/>
            <a:ext cx="6591301" cy="1200329"/>
          </a:xfrm>
          <a:prstGeom prst="rect">
            <a:avLst/>
          </a:prstGeom>
        </p:spPr>
        <p:txBody>
          <a:bodyPr wrap="square">
            <a:spAutoFit/>
          </a:bodyPr>
          <a:lstStyle/>
          <a:p>
            <a:r>
              <a:rPr lang="en-US" dirty="0"/>
              <a:t>December, 1955 - In Montgomery, Alabama, she refused to give up her bus seat for a White man as required by city ordinance. It started the Civil Rights Movement and an almost nation-wide bus boycott lasting 11 months.</a:t>
            </a:r>
          </a:p>
        </p:txBody>
      </p:sp>
      <p:sp>
        <p:nvSpPr>
          <p:cNvPr id="16" name="Rectangle 15"/>
          <p:cNvSpPr/>
          <p:nvPr/>
        </p:nvSpPr>
        <p:spPr>
          <a:xfrm>
            <a:off x="6629400" y="6324600"/>
            <a:ext cx="2528454" cy="369332"/>
          </a:xfrm>
          <a:prstGeom prst="rect">
            <a:avLst/>
          </a:prstGeom>
        </p:spPr>
        <p:txBody>
          <a:bodyPr wrap="square">
            <a:spAutoFit/>
          </a:bodyPr>
          <a:lstStyle/>
          <a:p>
            <a:pPr algn="ctr"/>
            <a:r>
              <a:rPr lang="en-US" b="1" i="1" u="sng" dirty="0"/>
              <a:t>Civil Rights Act, 1957</a:t>
            </a:r>
          </a:p>
        </p:txBody>
      </p:sp>
      <p:sp>
        <p:nvSpPr>
          <p:cNvPr id="17" name="Rectangle 16"/>
          <p:cNvSpPr/>
          <p:nvPr/>
        </p:nvSpPr>
        <p:spPr>
          <a:xfrm>
            <a:off x="-13856" y="6226561"/>
            <a:ext cx="6643256" cy="646331"/>
          </a:xfrm>
          <a:prstGeom prst="rect">
            <a:avLst/>
          </a:prstGeom>
        </p:spPr>
        <p:txBody>
          <a:bodyPr wrap="square">
            <a:spAutoFit/>
          </a:bodyPr>
          <a:lstStyle/>
          <a:p>
            <a:r>
              <a:rPr lang="en-US" dirty="0"/>
              <a:t>Created by the U.S. Commission of Civil Rights and the Civil Rights division of the Justice Department.</a:t>
            </a:r>
          </a:p>
        </p:txBody>
      </p:sp>
    </p:spTree>
    <p:extLst>
      <p:ext uri="{BB962C8B-B14F-4D97-AF65-F5344CB8AC3E}">
        <p14:creationId xmlns:p14="http://schemas.microsoft.com/office/powerpoint/2010/main" val="3240126489"/>
      </p:ext>
    </p:extLst>
  </p:cSld>
  <p:clrMapOvr>
    <a:masterClrMapping/>
  </p:clrMapOvr>
  <p:timing>
    <p:tnLst>
      <p:par>
        <p:cTn id="1" dur="indefinite" restart="never" nodeType="tmRoot"/>
      </p:par>
    </p:tn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5532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438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657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029" y="46482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009" y="5715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53200" y="228600"/>
            <a:ext cx="2590800" cy="923330"/>
          </a:xfrm>
          <a:prstGeom prst="rect">
            <a:avLst/>
          </a:prstGeom>
        </p:spPr>
        <p:txBody>
          <a:bodyPr wrap="square">
            <a:spAutoFit/>
          </a:bodyPr>
          <a:lstStyle/>
          <a:p>
            <a:pPr algn="ctr"/>
            <a:r>
              <a:rPr lang="en-US" b="1" i="1" u="sng" dirty="0"/>
              <a:t>Reverend Martin Luther King, Jr. (1929-1968)</a:t>
            </a:r>
            <a:br>
              <a:rPr lang="en-US" b="1" i="1" u="sng" dirty="0"/>
            </a:br>
            <a:endParaRPr lang="en-US" b="1" i="1" u="sng" dirty="0"/>
          </a:p>
        </p:txBody>
      </p:sp>
      <p:sp>
        <p:nvSpPr>
          <p:cNvPr id="3" name="Rectangle 2"/>
          <p:cNvSpPr/>
          <p:nvPr/>
        </p:nvSpPr>
        <p:spPr>
          <a:xfrm>
            <a:off x="-17320" y="0"/>
            <a:ext cx="6570520" cy="1200329"/>
          </a:xfrm>
          <a:prstGeom prst="rect">
            <a:avLst/>
          </a:prstGeom>
        </p:spPr>
        <p:txBody>
          <a:bodyPr wrap="square">
            <a:spAutoFit/>
          </a:bodyPr>
          <a:lstStyle/>
          <a:p>
            <a:r>
              <a:rPr lang="en-US" dirty="0"/>
              <a:t>An Atlanta-born Baptist minister, he earned a Ph.D. at Boston University. The leader of the Civil Rights Movement and President of the Southern Christian Leadership Conference, he was assassinated outside his hotel room.</a:t>
            </a:r>
          </a:p>
        </p:txBody>
      </p:sp>
      <p:sp>
        <p:nvSpPr>
          <p:cNvPr id="4" name="Rectangle 3"/>
          <p:cNvSpPr/>
          <p:nvPr/>
        </p:nvSpPr>
        <p:spPr>
          <a:xfrm>
            <a:off x="6570518" y="1600200"/>
            <a:ext cx="2559627" cy="646331"/>
          </a:xfrm>
          <a:prstGeom prst="rect">
            <a:avLst/>
          </a:prstGeom>
        </p:spPr>
        <p:txBody>
          <a:bodyPr wrap="square">
            <a:spAutoFit/>
          </a:bodyPr>
          <a:lstStyle/>
          <a:p>
            <a:pPr algn="ctr"/>
            <a:r>
              <a:rPr lang="en-US" b="1" i="1" u="sng" dirty="0"/>
              <a:t>Little Rock, Arkansas Crisis</a:t>
            </a:r>
          </a:p>
        </p:txBody>
      </p:sp>
      <p:sp>
        <p:nvSpPr>
          <p:cNvPr id="6" name="Rectangle 5"/>
          <p:cNvSpPr/>
          <p:nvPr/>
        </p:nvSpPr>
        <p:spPr>
          <a:xfrm>
            <a:off x="-45030" y="1295400"/>
            <a:ext cx="6636329" cy="1200329"/>
          </a:xfrm>
          <a:prstGeom prst="rect">
            <a:avLst/>
          </a:prstGeom>
        </p:spPr>
        <p:txBody>
          <a:bodyPr wrap="square">
            <a:spAutoFit/>
          </a:bodyPr>
          <a:lstStyle/>
          <a:p>
            <a:r>
              <a:rPr lang="en-US" dirty="0"/>
              <a:t>1957 - Governor </a:t>
            </a:r>
            <a:r>
              <a:rPr lang="en-US" dirty="0" err="1"/>
              <a:t>Faubus</a:t>
            </a:r>
            <a:r>
              <a:rPr lang="en-US" dirty="0"/>
              <a:t> sent the Arkansas National Guard to prevent nine Black students from entering Little Rock Central High School. Eisenhower sent in U.S. paratroopers to ensure the students could attend class.</a:t>
            </a:r>
          </a:p>
        </p:txBody>
      </p:sp>
      <p:sp>
        <p:nvSpPr>
          <p:cNvPr id="7" name="Rectangle 6"/>
          <p:cNvSpPr/>
          <p:nvPr/>
        </p:nvSpPr>
        <p:spPr>
          <a:xfrm>
            <a:off x="6553199" y="2505670"/>
            <a:ext cx="2545771" cy="923330"/>
          </a:xfrm>
          <a:prstGeom prst="rect">
            <a:avLst/>
          </a:prstGeom>
        </p:spPr>
        <p:txBody>
          <a:bodyPr wrap="square">
            <a:spAutoFit/>
          </a:bodyPr>
          <a:lstStyle/>
          <a:p>
            <a:pPr algn="ctr"/>
            <a:r>
              <a:rPr lang="en-US" b="1" i="1" u="sng" dirty="0"/>
              <a:t>National Association for the Advancement of Colored People (NAACP)</a:t>
            </a:r>
          </a:p>
        </p:txBody>
      </p:sp>
      <p:sp>
        <p:nvSpPr>
          <p:cNvPr id="8" name="Rectangle 7"/>
          <p:cNvSpPr/>
          <p:nvPr/>
        </p:nvSpPr>
        <p:spPr>
          <a:xfrm>
            <a:off x="0" y="2440909"/>
            <a:ext cx="6570518" cy="923330"/>
          </a:xfrm>
          <a:prstGeom prst="rect">
            <a:avLst/>
          </a:prstGeom>
        </p:spPr>
        <p:txBody>
          <a:bodyPr wrap="square">
            <a:spAutoFit/>
          </a:bodyPr>
          <a:lstStyle/>
          <a:p>
            <a:r>
              <a:rPr lang="en-US" dirty="0"/>
              <a:t>Founded in 1909 to improve living conditions for inner city Blacks, evolved into a national organization dedicated to establishing equal legal rights for Blacks.</a:t>
            </a:r>
          </a:p>
        </p:txBody>
      </p:sp>
      <p:sp>
        <p:nvSpPr>
          <p:cNvPr id="9" name="Rectangle 8"/>
          <p:cNvSpPr/>
          <p:nvPr/>
        </p:nvSpPr>
        <p:spPr>
          <a:xfrm>
            <a:off x="6622472" y="3962400"/>
            <a:ext cx="2476497" cy="369332"/>
          </a:xfrm>
          <a:prstGeom prst="rect">
            <a:avLst/>
          </a:prstGeom>
        </p:spPr>
        <p:txBody>
          <a:bodyPr wrap="square">
            <a:spAutoFit/>
          </a:bodyPr>
          <a:lstStyle/>
          <a:p>
            <a:pPr algn="ctr"/>
            <a:r>
              <a:rPr lang="en-US" b="1" i="1" u="sng" dirty="0"/>
              <a:t>freedom rides</a:t>
            </a:r>
          </a:p>
        </p:txBody>
      </p:sp>
      <p:sp>
        <p:nvSpPr>
          <p:cNvPr id="11" name="Rectangle 10"/>
          <p:cNvSpPr/>
          <p:nvPr/>
        </p:nvSpPr>
        <p:spPr>
          <a:xfrm>
            <a:off x="-13855" y="3646254"/>
            <a:ext cx="6605154" cy="923330"/>
          </a:xfrm>
          <a:prstGeom prst="rect">
            <a:avLst/>
          </a:prstGeom>
        </p:spPr>
        <p:txBody>
          <a:bodyPr wrap="square">
            <a:spAutoFit/>
          </a:bodyPr>
          <a:lstStyle/>
          <a:p>
            <a:r>
              <a:rPr lang="en-US" dirty="0"/>
              <a:t>Late 1950's, early 1960's, these were nonviolent demonstrations and marches that challenged segregation laws, often braving attacks by angry White mobs.</a:t>
            </a:r>
          </a:p>
        </p:txBody>
      </p:sp>
      <p:sp>
        <p:nvSpPr>
          <p:cNvPr id="16" name="Rectangle 15"/>
          <p:cNvSpPr/>
          <p:nvPr/>
        </p:nvSpPr>
        <p:spPr>
          <a:xfrm>
            <a:off x="6631116" y="4920734"/>
            <a:ext cx="2513893" cy="369332"/>
          </a:xfrm>
          <a:prstGeom prst="rect">
            <a:avLst/>
          </a:prstGeom>
        </p:spPr>
        <p:txBody>
          <a:bodyPr wrap="none">
            <a:spAutoFit/>
          </a:bodyPr>
          <a:lstStyle/>
          <a:p>
            <a:r>
              <a:rPr lang="en-US" b="1" i="1" u="sng" dirty="0"/>
              <a:t>"I have a dream" speech</a:t>
            </a:r>
          </a:p>
        </p:txBody>
      </p:sp>
      <p:sp>
        <p:nvSpPr>
          <p:cNvPr id="17" name="Rectangle 16"/>
          <p:cNvSpPr/>
          <p:nvPr/>
        </p:nvSpPr>
        <p:spPr>
          <a:xfrm>
            <a:off x="-13856" y="4828401"/>
            <a:ext cx="6584373" cy="646331"/>
          </a:xfrm>
          <a:prstGeom prst="rect">
            <a:avLst/>
          </a:prstGeom>
        </p:spPr>
        <p:txBody>
          <a:bodyPr wrap="square">
            <a:spAutoFit/>
          </a:bodyPr>
          <a:lstStyle/>
          <a:p>
            <a:r>
              <a:rPr lang="en-US" dirty="0"/>
              <a:t>Given August 1963 from the steps of the Lincoln Memorial in Washington D.C. by Dr. Martin Luther King, Jr.</a:t>
            </a:r>
          </a:p>
        </p:txBody>
      </p:sp>
      <p:sp>
        <p:nvSpPr>
          <p:cNvPr id="18" name="Rectangle 17"/>
          <p:cNvSpPr/>
          <p:nvPr/>
        </p:nvSpPr>
        <p:spPr>
          <a:xfrm>
            <a:off x="6631116" y="6019800"/>
            <a:ext cx="2499029" cy="646331"/>
          </a:xfrm>
          <a:prstGeom prst="rect">
            <a:avLst/>
          </a:prstGeom>
        </p:spPr>
        <p:txBody>
          <a:bodyPr wrap="square">
            <a:spAutoFit/>
          </a:bodyPr>
          <a:lstStyle/>
          <a:p>
            <a:pPr algn="ctr"/>
            <a:r>
              <a:rPr lang="en-US" b="1" i="1" u="sng" dirty="0"/>
              <a:t>March on Washington, 1963</a:t>
            </a:r>
          </a:p>
        </p:txBody>
      </p:sp>
      <p:sp>
        <p:nvSpPr>
          <p:cNvPr id="19" name="Rectangle 18"/>
          <p:cNvSpPr/>
          <p:nvPr/>
        </p:nvSpPr>
        <p:spPr>
          <a:xfrm>
            <a:off x="-13856" y="5742800"/>
            <a:ext cx="6644971" cy="923330"/>
          </a:xfrm>
          <a:prstGeom prst="rect">
            <a:avLst/>
          </a:prstGeom>
        </p:spPr>
        <p:txBody>
          <a:bodyPr wrap="square">
            <a:spAutoFit/>
          </a:bodyPr>
          <a:lstStyle/>
          <a:p>
            <a:r>
              <a:rPr lang="en-US" dirty="0"/>
              <a:t>August - 200,000 demonstrators converged on the Lincoln Memorial to hear Dr. King's speech and to celebrate Kennedy's support for the civil rights movement.</a:t>
            </a:r>
          </a:p>
        </p:txBody>
      </p:sp>
    </p:spTree>
    <p:extLst>
      <p:ext uri="{BB962C8B-B14F-4D97-AF65-F5344CB8AC3E}">
        <p14:creationId xmlns:p14="http://schemas.microsoft.com/office/powerpoint/2010/main" val="3240126489"/>
      </p:ext>
    </p:extLst>
  </p:cSld>
  <p:clrMapOvr>
    <a:masterClrMapping/>
  </p:clrMapOvr>
  <p:timing>
    <p:tnLst>
      <p:par>
        <p:cTn id="1" dur="indefinite" restart="never" nodeType="tmRoot"/>
      </p:par>
    </p:tnLst>
  </p:timing>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5532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179547"/>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438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272043"/>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8100" y="4216155"/>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3856" y="5151566"/>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25491" y="457200"/>
            <a:ext cx="2604654" cy="369332"/>
          </a:xfrm>
          <a:prstGeom prst="rect">
            <a:avLst/>
          </a:prstGeom>
        </p:spPr>
        <p:txBody>
          <a:bodyPr wrap="square">
            <a:spAutoFit/>
          </a:bodyPr>
          <a:lstStyle/>
          <a:p>
            <a:pPr algn="ctr"/>
            <a:r>
              <a:rPr lang="en-US" b="1" i="1" u="sng" dirty="0"/>
              <a:t>Adam Clayton Powell</a:t>
            </a:r>
          </a:p>
        </p:txBody>
      </p:sp>
      <p:sp>
        <p:nvSpPr>
          <p:cNvPr id="3" name="Rectangle 2"/>
          <p:cNvSpPr/>
          <p:nvPr/>
        </p:nvSpPr>
        <p:spPr>
          <a:xfrm>
            <a:off x="-13856" y="0"/>
            <a:ext cx="6567055" cy="1200329"/>
          </a:xfrm>
          <a:prstGeom prst="rect">
            <a:avLst/>
          </a:prstGeom>
        </p:spPr>
        <p:txBody>
          <a:bodyPr wrap="square">
            <a:spAutoFit/>
          </a:bodyPr>
          <a:lstStyle/>
          <a:p>
            <a:r>
              <a:rPr lang="en-US" dirty="0"/>
              <a:t>Flamboyant Congressman from Harlem and chairman of the House and Labor Committee, he was elected to the House of Representatives in 1968, but removed from office for alleged misuse of funds.</a:t>
            </a:r>
          </a:p>
        </p:txBody>
      </p:sp>
      <p:sp>
        <p:nvSpPr>
          <p:cNvPr id="4" name="Rectangle 3"/>
          <p:cNvSpPr/>
          <p:nvPr/>
        </p:nvSpPr>
        <p:spPr>
          <a:xfrm>
            <a:off x="6584373" y="1447800"/>
            <a:ext cx="2514598" cy="646331"/>
          </a:xfrm>
          <a:prstGeom prst="rect">
            <a:avLst/>
          </a:prstGeom>
        </p:spPr>
        <p:txBody>
          <a:bodyPr wrap="square">
            <a:spAutoFit/>
          </a:bodyPr>
          <a:lstStyle/>
          <a:p>
            <a:pPr algn="ctr"/>
            <a:r>
              <a:rPr lang="en-US" b="1" i="1" u="sng" dirty="0"/>
              <a:t>Malcom X</a:t>
            </a:r>
            <a:br>
              <a:rPr lang="en-US" b="1" i="1" u="sng" dirty="0"/>
            </a:br>
            <a:endParaRPr lang="en-US" b="1" i="1" u="sng" dirty="0"/>
          </a:p>
        </p:txBody>
      </p:sp>
      <p:sp>
        <p:nvSpPr>
          <p:cNvPr id="6" name="Rectangle 5"/>
          <p:cNvSpPr/>
          <p:nvPr/>
        </p:nvSpPr>
        <p:spPr>
          <a:xfrm>
            <a:off x="-13855" y="1202930"/>
            <a:ext cx="6539346" cy="1200329"/>
          </a:xfrm>
          <a:prstGeom prst="rect">
            <a:avLst/>
          </a:prstGeom>
        </p:spPr>
        <p:txBody>
          <a:bodyPr wrap="square">
            <a:spAutoFit/>
          </a:bodyPr>
          <a:lstStyle/>
          <a:p>
            <a:r>
              <a:rPr lang="en-US" dirty="0"/>
              <a:t>One-time pimp and street hustler, converted to a Black Muslim while in prison. At first urged Blacks to seize their freedom by any means necessary, but later changed position and advocated racial harmony. He was assassinated in February, 1965.</a:t>
            </a:r>
          </a:p>
        </p:txBody>
      </p:sp>
      <p:sp>
        <p:nvSpPr>
          <p:cNvPr id="7" name="Rectangle 6"/>
          <p:cNvSpPr/>
          <p:nvPr/>
        </p:nvSpPr>
        <p:spPr>
          <a:xfrm>
            <a:off x="6636329" y="2521895"/>
            <a:ext cx="2507671" cy="369332"/>
          </a:xfrm>
          <a:prstGeom prst="rect">
            <a:avLst/>
          </a:prstGeom>
        </p:spPr>
        <p:txBody>
          <a:bodyPr wrap="square">
            <a:spAutoFit/>
          </a:bodyPr>
          <a:lstStyle/>
          <a:p>
            <a:pPr algn="ctr"/>
            <a:r>
              <a:rPr lang="en-US" b="1" i="1" u="sng" dirty="0" err="1"/>
              <a:t>Stokely</a:t>
            </a:r>
            <a:r>
              <a:rPr lang="en-US" b="1" i="1" u="sng" dirty="0"/>
              <a:t> Carmichael</a:t>
            </a:r>
          </a:p>
        </p:txBody>
      </p:sp>
      <p:sp>
        <p:nvSpPr>
          <p:cNvPr id="8" name="Rectangle 7"/>
          <p:cNvSpPr/>
          <p:nvPr/>
        </p:nvSpPr>
        <p:spPr>
          <a:xfrm>
            <a:off x="-45030" y="2505670"/>
            <a:ext cx="6598229" cy="646331"/>
          </a:xfrm>
          <a:prstGeom prst="rect">
            <a:avLst/>
          </a:prstGeom>
        </p:spPr>
        <p:txBody>
          <a:bodyPr wrap="square">
            <a:spAutoFit/>
          </a:bodyPr>
          <a:lstStyle/>
          <a:p>
            <a:r>
              <a:rPr lang="en-US" dirty="0"/>
              <a:t>In 1966, as chair of SNCC, he called to assert Black Power. Supporting the Black Panthers, he was against integration.</a:t>
            </a:r>
          </a:p>
        </p:txBody>
      </p:sp>
      <p:sp>
        <p:nvSpPr>
          <p:cNvPr id="9" name="Rectangle 8"/>
          <p:cNvSpPr/>
          <p:nvPr/>
        </p:nvSpPr>
        <p:spPr>
          <a:xfrm>
            <a:off x="6591299" y="3549042"/>
            <a:ext cx="2538845" cy="369332"/>
          </a:xfrm>
          <a:prstGeom prst="rect">
            <a:avLst/>
          </a:prstGeom>
        </p:spPr>
        <p:txBody>
          <a:bodyPr wrap="square">
            <a:spAutoFit/>
          </a:bodyPr>
          <a:lstStyle/>
          <a:p>
            <a:pPr algn="ctr"/>
            <a:r>
              <a:rPr lang="en-US" b="1" i="1" u="sng" dirty="0"/>
              <a:t>Black Panthers</a:t>
            </a:r>
          </a:p>
        </p:txBody>
      </p:sp>
      <p:sp>
        <p:nvSpPr>
          <p:cNvPr id="11" name="Rectangle 10"/>
          <p:cNvSpPr/>
          <p:nvPr/>
        </p:nvSpPr>
        <p:spPr>
          <a:xfrm>
            <a:off x="38100" y="3272043"/>
            <a:ext cx="6591300" cy="923330"/>
          </a:xfrm>
          <a:prstGeom prst="rect">
            <a:avLst/>
          </a:prstGeom>
        </p:spPr>
        <p:txBody>
          <a:bodyPr wrap="square">
            <a:spAutoFit/>
          </a:bodyPr>
          <a:lstStyle/>
          <a:p>
            <a:r>
              <a:rPr lang="en-US" dirty="0"/>
              <a:t>Led by Bobby Seale and Huey Newton, they believed that racism was an inherent part of the U.S. capitalist society and were militant, self-styled revolutionaries for Black Power.</a:t>
            </a:r>
          </a:p>
        </p:txBody>
      </p:sp>
      <p:sp>
        <p:nvSpPr>
          <p:cNvPr id="16" name="Rectangle 15"/>
          <p:cNvSpPr/>
          <p:nvPr/>
        </p:nvSpPr>
        <p:spPr>
          <a:xfrm>
            <a:off x="6591299" y="4505235"/>
            <a:ext cx="2667000" cy="369332"/>
          </a:xfrm>
          <a:prstGeom prst="rect">
            <a:avLst/>
          </a:prstGeom>
        </p:spPr>
        <p:txBody>
          <a:bodyPr wrap="square">
            <a:spAutoFit/>
          </a:bodyPr>
          <a:lstStyle/>
          <a:p>
            <a:pPr algn="ctr"/>
            <a:r>
              <a:rPr lang="en-US" b="1" i="1" u="sng" dirty="0"/>
              <a:t>Black Muslims</a:t>
            </a:r>
          </a:p>
        </p:txBody>
      </p:sp>
      <p:sp>
        <p:nvSpPr>
          <p:cNvPr id="17" name="Rectangle 16"/>
          <p:cNvSpPr/>
          <p:nvPr/>
        </p:nvSpPr>
        <p:spPr>
          <a:xfrm>
            <a:off x="13855" y="4228236"/>
            <a:ext cx="6629400" cy="923330"/>
          </a:xfrm>
          <a:prstGeom prst="rect">
            <a:avLst/>
          </a:prstGeom>
        </p:spPr>
        <p:txBody>
          <a:bodyPr wrap="square">
            <a:spAutoFit/>
          </a:bodyPr>
          <a:lstStyle/>
          <a:p>
            <a:r>
              <a:rPr lang="en-US" dirty="0"/>
              <a:t>Common name for the Nation of Islam, a religion that encouraged separatism from White society. They claimed the "White Devil" was the chief source of evil in the world.</a:t>
            </a:r>
          </a:p>
        </p:txBody>
      </p:sp>
      <p:sp>
        <p:nvSpPr>
          <p:cNvPr id="18" name="Rectangle 17"/>
          <p:cNvSpPr/>
          <p:nvPr/>
        </p:nvSpPr>
        <p:spPr>
          <a:xfrm>
            <a:off x="6605154" y="5292712"/>
            <a:ext cx="2524990" cy="369332"/>
          </a:xfrm>
          <a:prstGeom prst="rect">
            <a:avLst/>
          </a:prstGeom>
        </p:spPr>
        <p:txBody>
          <a:bodyPr wrap="square">
            <a:spAutoFit/>
          </a:bodyPr>
          <a:lstStyle/>
          <a:p>
            <a:pPr algn="ctr"/>
            <a:r>
              <a:rPr lang="en-US" b="1" i="1" u="sng" dirty="0"/>
              <a:t>Black Power</a:t>
            </a:r>
          </a:p>
        </p:txBody>
      </p:sp>
      <p:sp>
        <p:nvSpPr>
          <p:cNvPr id="19" name="Rectangle 18"/>
          <p:cNvSpPr/>
          <p:nvPr/>
        </p:nvSpPr>
        <p:spPr>
          <a:xfrm>
            <a:off x="-20782" y="5172670"/>
            <a:ext cx="6681358" cy="923330"/>
          </a:xfrm>
          <a:prstGeom prst="rect">
            <a:avLst/>
          </a:prstGeom>
        </p:spPr>
        <p:txBody>
          <a:bodyPr wrap="square">
            <a:spAutoFit/>
          </a:bodyPr>
          <a:lstStyle/>
          <a:p>
            <a:r>
              <a:rPr lang="en-US" dirty="0"/>
              <a:t>A slogan used to reflect solidarity and racial consciousness, used by Malcolm X. It meant that equality could not be given, but had to be seized by a powerful, organized Black community.</a:t>
            </a:r>
          </a:p>
        </p:txBody>
      </p:sp>
    </p:spTree>
    <p:extLst>
      <p:ext uri="{BB962C8B-B14F-4D97-AF65-F5344CB8AC3E}">
        <p14:creationId xmlns:p14="http://schemas.microsoft.com/office/powerpoint/2010/main" val="3240126489"/>
      </p:ext>
    </p:extLst>
  </p:cSld>
  <p:clrMapOvr>
    <a:masterClrMapping/>
  </p:clrMapOvr>
  <p:timing>
    <p:tnLst>
      <p:par>
        <p:cTn id="1" dur="indefinite" restart="never" nodeType="tmRoot"/>
      </p:par>
    </p:tnLst>
  </p:timing>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5532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6926" y="1475417"/>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438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657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029" y="46482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6096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32418" y="457200"/>
            <a:ext cx="2611582" cy="369332"/>
          </a:xfrm>
          <a:prstGeom prst="rect">
            <a:avLst/>
          </a:prstGeom>
        </p:spPr>
        <p:txBody>
          <a:bodyPr wrap="square">
            <a:spAutoFit/>
          </a:bodyPr>
          <a:lstStyle/>
          <a:p>
            <a:pPr algn="ctr"/>
            <a:r>
              <a:rPr lang="en-US" b="1" i="1" u="sng" dirty="0"/>
              <a:t>Watts, Detroit race riots</a:t>
            </a:r>
          </a:p>
        </p:txBody>
      </p:sp>
      <p:sp>
        <p:nvSpPr>
          <p:cNvPr id="3" name="Rectangle 2"/>
          <p:cNvSpPr/>
          <p:nvPr/>
        </p:nvSpPr>
        <p:spPr>
          <a:xfrm>
            <a:off x="6926" y="-1911"/>
            <a:ext cx="6546273" cy="1477328"/>
          </a:xfrm>
          <a:prstGeom prst="rect">
            <a:avLst/>
          </a:prstGeom>
        </p:spPr>
        <p:txBody>
          <a:bodyPr wrap="square">
            <a:spAutoFit/>
          </a:bodyPr>
          <a:lstStyle/>
          <a:p>
            <a:r>
              <a:rPr lang="en-US" dirty="0" smtClean="0"/>
              <a:t>This happened on August</a:t>
            </a:r>
            <a:r>
              <a:rPr lang="en-US" dirty="0"/>
              <a:t>, 1965, the riot began due to the arrest of a Black by a White and resulted in 34 dead, 800 injured, 3500 arrested and $140,000,000 in damages. </a:t>
            </a:r>
            <a:r>
              <a:rPr lang="en-US" dirty="0" smtClean="0"/>
              <a:t> This one happened </a:t>
            </a:r>
            <a:r>
              <a:rPr lang="en-US" dirty="0"/>
              <a:t>July, 1967, the army was called in to restore order in race riots that resulted in 43 dead and $200,000,000 in damages.</a:t>
            </a:r>
          </a:p>
        </p:txBody>
      </p:sp>
      <p:sp>
        <p:nvSpPr>
          <p:cNvPr id="4" name="Rectangle 3"/>
          <p:cNvSpPr/>
          <p:nvPr/>
        </p:nvSpPr>
        <p:spPr>
          <a:xfrm>
            <a:off x="6591299" y="1676400"/>
            <a:ext cx="2538845" cy="369332"/>
          </a:xfrm>
          <a:prstGeom prst="rect">
            <a:avLst/>
          </a:prstGeom>
        </p:spPr>
        <p:txBody>
          <a:bodyPr wrap="square">
            <a:spAutoFit/>
          </a:bodyPr>
          <a:lstStyle/>
          <a:p>
            <a:pPr algn="ctr"/>
            <a:r>
              <a:rPr lang="en-US" b="1" i="1" u="sng" dirty="0"/>
              <a:t>Civil Rights Act of 1964</a:t>
            </a:r>
          </a:p>
        </p:txBody>
      </p:sp>
      <p:sp>
        <p:nvSpPr>
          <p:cNvPr id="6" name="Rectangle 5"/>
          <p:cNvSpPr/>
          <p:nvPr/>
        </p:nvSpPr>
        <p:spPr>
          <a:xfrm>
            <a:off x="-13855" y="1445567"/>
            <a:ext cx="6605154" cy="923330"/>
          </a:xfrm>
          <a:prstGeom prst="rect">
            <a:avLst/>
          </a:prstGeom>
        </p:spPr>
        <p:txBody>
          <a:bodyPr wrap="square">
            <a:spAutoFit/>
          </a:bodyPr>
          <a:lstStyle/>
          <a:p>
            <a:r>
              <a:rPr lang="en-US" dirty="0"/>
              <a:t>This portion of the Act stated that public accommodations could not be segregated and that nobody could be denied access to public accommodation on the basis of race.</a:t>
            </a:r>
          </a:p>
        </p:txBody>
      </p:sp>
      <p:sp>
        <p:nvSpPr>
          <p:cNvPr id="7" name="Rectangle 6"/>
          <p:cNvSpPr/>
          <p:nvPr/>
        </p:nvSpPr>
        <p:spPr>
          <a:xfrm>
            <a:off x="6629400" y="2743200"/>
            <a:ext cx="2500745" cy="369332"/>
          </a:xfrm>
          <a:prstGeom prst="rect">
            <a:avLst/>
          </a:prstGeom>
        </p:spPr>
        <p:txBody>
          <a:bodyPr wrap="square">
            <a:spAutoFit/>
          </a:bodyPr>
          <a:lstStyle/>
          <a:p>
            <a:pPr algn="ctr"/>
            <a:r>
              <a:rPr lang="en-US" b="1" i="1" u="sng" dirty="0"/>
              <a:t>Voting Rights Act, 1965</a:t>
            </a:r>
          </a:p>
        </p:txBody>
      </p:sp>
      <p:sp>
        <p:nvSpPr>
          <p:cNvPr id="8" name="Rectangle 7"/>
          <p:cNvSpPr/>
          <p:nvPr/>
        </p:nvSpPr>
        <p:spPr>
          <a:xfrm>
            <a:off x="0" y="2457271"/>
            <a:ext cx="6553200" cy="923330"/>
          </a:xfrm>
          <a:prstGeom prst="rect">
            <a:avLst/>
          </a:prstGeom>
        </p:spPr>
        <p:txBody>
          <a:bodyPr wrap="square">
            <a:spAutoFit/>
          </a:bodyPr>
          <a:lstStyle/>
          <a:p>
            <a:r>
              <a:rPr lang="en-US" dirty="0"/>
              <a:t>Passed by Congress in 1965, it allowed for supervisors to register Blacks to vote in places where they had not been allowed to vote before.</a:t>
            </a:r>
          </a:p>
        </p:txBody>
      </p:sp>
    </p:spTree>
    <p:extLst>
      <p:ext uri="{BB962C8B-B14F-4D97-AF65-F5344CB8AC3E}">
        <p14:creationId xmlns:p14="http://schemas.microsoft.com/office/powerpoint/2010/main" val="3240126489"/>
      </p:ext>
    </p:extLst>
  </p:cSld>
  <p:clrMapOvr>
    <a:masterClrMapping/>
  </p:clrMapOvr>
  <p:timing>
    <p:tnLst>
      <p:par>
        <p:cTn id="1" dur="indefinite" restart="never" nodeType="tmRoot"/>
      </p:par>
    </p:tnLst>
  </p:timing>
</p:sld>
</file>

<file path=ppt/slides/slide1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5532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438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657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029" y="46482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6096000"/>
            <a:ext cx="9144000" cy="0"/>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4012648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784122"/>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682251"/>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4498133"/>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6067793"/>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77000" y="780365"/>
            <a:ext cx="2667000" cy="646331"/>
          </a:xfrm>
          <a:prstGeom prst="rect">
            <a:avLst/>
          </a:prstGeom>
        </p:spPr>
        <p:txBody>
          <a:bodyPr wrap="square">
            <a:spAutoFit/>
          </a:bodyPr>
          <a:lstStyle/>
          <a:p>
            <a:pPr algn="ctr"/>
            <a:r>
              <a:rPr lang="en-US" b="1" i="1" u="sng" dirty="0"/>
              <a:t>Governor Thomas Hutchinson</a:t>
            </a:r>
          </a:p>
        </p:txBody>
      </p:sp>
      <p:sp>
        <p:nvSpPr>
          <p:cNvPr id="3" name="Rectangle 2"/>
          <p:cNvSpPr/>
          <p:nvPr/>
        </p:nvSpPr>
        <p:spPr>
          <a:xfrm>
            <a:off x="-13856" y="2876"/>
            <a:ext cx="6567055" cy="1815882"/>
          </a:xfrm>
          <a:prstGeom prst="rect">
            <a:avLst/>
          </a:prstGeom>
        </p:spPr>
        <p:txBody>
          <a:bodyPr wrap="square">
            <a:spAutoFit/>
          </a:bodyPr>
          <a:lstStyle/>
          <a:p>
            <a:r>
              <a:rPr lang="en-US" sz="1600" dirty="0"/>
              <a:t>A Boston-born merchant who served as the Royal Governor of Massachusetts from 1771 to 1774. Even before becoming Governor, </a:t>
            </a:r>
            <a:r>
              <a:rPr lang="en-US" sz="1600" dirty="0" smtClean="0"/>
              <a:t>he  </a:t>
            </a:r>
            <a:r>
              <a:rPr lang="en-US" sz="1600" dirty="0"/>
              <a:t>had been a supporter of Parliament's right to tax the colonies, and his home had been burned by a mob during the Stamp Acts riots in 1765. In 1773 his refusal to comply with demands to prohibit an East India Company ship from unloading its cargo </a:t>
            </a:r>
            <a:r>
              <a:rPr lang="en-US" sz="1600" dirty="0" err="1"/>
              <a:t>percipitated</a:t>
            </a:r>
            <a:r>
              <a:rPr lang="en-US" sz="1600" dirty="0"/>
              <a:t> the Boston Tea Party. He fled to England in 1774, where he spent the remainder of his life.</a:t>
            </a:r>
          </a:p>
        </p:txBody>
      </p:sp>
      <p:sp>
        <p:nvSpPr>
          <p:cNvPr id="4" name="Rectangle 3"/>
          <p:cNvSpPr/>
          <p:nvPr/>
        </p:nvSpPr>
        <p:spPr>
          <a:xfrm>
            <a:off x="6501245" y="1981200"/>
            <a:ext cx="2628900" cy="369332"/>
          </a:xfrm>
          <a:prstGeom prst="rect">
            <a:avLst/>
          </a:prstGeom>
        </p:spPr>
        <p:txBody>
          <a:bodyPr wrap="square">
            <a:spAutoFit/>
          </a:bodyPr>
          <a:lstStyle/>
          <a:p>
            <a:pPr algn="ctr"/>
            <a:r>
              <a:rPr lang="en-US" b="1" i="1" u="sng" dirty="0"/>
              <a:t>Tea Act</a:t>
            </a:r>
          </a:p>
        </p:txBody>
      </p:sp>
      <p:sp>
        <p:nvSpPr>
          <p:cNvPr id="6" name="Rectangle 5"/>
          <p:cNvSpPr/>
          <p:nvPr/>
        </p:nvSpPr>
        <p:spPr>
          <a:xfrm>
            <a:off x="-13856" y="1772776"/>
            <a:ext cx="6490856" cy="923330"/>
          </a:xfrm>
          <a:prstGeom prst="rect">
            <a:avLst/>
          </a:prstGeom>
        </p:spPr>
        <p:txBody>
          <a:bodyPr wrap="square">
            <a:spAutoFit/>
          </a:bodyPr>
          <a:lstStyle/>
          <a:p>
            <a:r>
              <a:rPr lang="en-US" dirty="0" smtClean="0"/>
              <a:t>Thus gave </a:t>
            </a:r>
            <a:r>
              <a:rPr lang="en-US" dirty="0"/>
              <a:t>the East India Company a monopoly on the trade in tea, made it illegal for the colonies to buy non-British tea, and forced the colonies to pay the tea tax of 3 cents/pound.</a:t>
            </a:r>
          </a:p>
        </p:txBody>
      </p:sp>
      <p:sp>
        <p:nvSpPr>
          <p:cNvPr id="7" name="Rectangle 6"/>
          <p:cNvSpPr/>
          <p:nvPr/>
        </p:nvSpPr>
        <p:spPr>
          <a:xfrm>
            <a:off x="6515100" y="3244334"/>
            <a:ext cx="2615045" cy="369332"/>
          </a:xfrm>
          <a:prstGeom prst="rect">
            <a:avLst/>
          </a:prstGeom>
        </p:spPr>
        <p:txBody>
          <a:bodyPr wrap="square">
            <a:spAutoFit/>
          </a:bodyPr>
          <a:lstStyle/>
          <a:p>
            <a:pPr algn="ctr"/>
            <a:r>
              <a:rPr lang="en-US" b="1" i="1" u="sng" dirty="0"/>
              <a:t>Boston Tea Party, 1773</a:t>
            </a:r>
          </a:p>
        </p:txBody>
      </p:sp>
      <p:sp>
        <p:nvSpPr>
          <p:cNvPr id="8" name="Rectangle 7"/>
          <p:cNvSpPr/>
          <p:nvPr/>
        </p:nvSpPr>
        <p:spPr>
          <a:xfrm>
            <a:off x="0" y="2682251"/>
            <a:ext cx="6515100" cy="1815882"/>
          </a:xfrm>
          <a:prstGeom prst="rect">
            <a:avLst/>
          </a:prstGeom>
        </p:spPr>
        <p:txBody>
          <a:bodyPr wrap="square">
            <a:spAutoFit/>
          </a:bodyPr>
          <a:lstStyle/>
          <a:p>
            <a:r>
              <a:rPr lang="en-US" sz="1600" dirty="0"/>
              <a:t>British ships carrying tea sailed into Boston Harbor and refused to leave until the colonials took their tea. Boston was boycotting the tea in protest of the Tea Act and would not let the ships bring the tea ashore. Finally, on the night of December 16, 1773, colonials disguised as Indians boarded the ships and threw the tea overboard. They did so because they were afraid that Governor Hutchinson would secretly unload the tea because he owned a share in the cargo.</a:t>
            </a:r>
          </a:p>
        </p:txBody>
      </p:sp>
      <p:sp>
        <p:nvSpPr>
          <p:cNvPr id="9" name="Rectangle 8"/>
          <p:cNvSpPr/>
          <p:nvPr/>
        </p:nvSpPr>
        <p:spPr>
          <a:xfrm>
            <a:off x="6553200" y="4800600"/>
            <a:ext cx="2590800" cy="646331"/>
          </a:xfrm>
          <a:prstGeom prst="rect">
            <a:avLst/>
          </a:prstGeom>
        </p:spPr>
        <p:txBody>
          <a:bodyPr wrap="square">
            <a:spAutoFit/>
          </a:bodyPr>
          <a:lstStyle/>
          <a:p>
            <a:pPr algn="ctr"/>
            <a:r>
              <a:rPr lang="en-US" b="1" i="1" u="sng" dirty="0"/>
              <a:t>Coercive Acts / Intolerable Acts </a:t>
            </a:r>
          </a:p>
        </p:txBody>
      </p:sp>
      <p:sp>
        <p:nvSpPr>
          <p:cNvPr id="11" name="Rectangle 10"/>
          <p:cNvSpPr/>
          <p:nvPr/>
        </p:nvSpPr>
        <p:spPr>
          <a:xfrm>
            <a:off x="0" y="4498133"/>
            <a:ext cx="6515100" cy="1569660"/>
          </a:xfrm>
          <a:prstGeom prst="rect">
            <a:avLst/>
          </a:prstGeom>
        </p:spPr>
        <p:txBody>
          <a:bodyPr wrap="square">
            <a:spAutoFit/>
          </a:bodyPr>
          <a:lstStyle/>
          <a:p>
            <a:r>
              <a:rPr lang="en-US" sz="1600" dirty="0" smtClean="0"/>
              <a:t>This passed </a:t>
            </a:r>
            <a:r>
              <a:rPr lang="en-US" sz="1600" dirty="0"/>
              <a:t>in 1774 in response to the Boston Tea Party, and which included the Boston Port Act, which shut down Boston Harbor; the Massachusetts Government Act, which disbanded the Boston Assembly (but it soon reinstated itself); the Quartering Act, which required the colony to provide provisions for British soldiers; and the Administration of Justice Act, which removed the power of colonial courts to arrest royal officers.</a:t>
            </a:r>
          </a:p>
        </p:txBody>
      </p:sp>
      <p:sp>
        <p:nvSpPr>
          <p:cNvPr id="16" name="Rectangle 15"/>
          <p:cNvSpPr/>
          <p:nvPr/>
        </p:nvSpPr>
        <p:spPr>
          <a:xfrm>
            <a:off x="6553200" y="6248400"/>
            <a:ext cx="2576945" cy="369332"/>
          </a:xfrm>
          <a:prstGeom prst="rect">
            <a:avLst/>
          </a:prstGeom>
        </p:spPr>
        <p:txBody>
          <a:bodyPr wrap="square">
            <a:spAutoFit/>
          </a:bodyPr>
          <a:lstStyle/>
          <a:p>
            <a:pPr algn="ctr"/>
            <a:r>
              <a:rPr lang="en-US" b="1" i="1" u="sng" dirty="0"/>
              <a:t>Continental Association</a:t>
            </a:r>
          </a:p>
        </p:txBody>
      </p:sp>
      <p:sp>
        <p:nvSpPr>
          <p:cNvPr id="17" name="Rectangle 16"/>
          <p:cNvSpPr/>
          <p:nvPr/>
        </p:nvSpPr>
        <p:spPr>
          <a:xfrm>
            <a:off x="0" y="6084248"/>
            <a:ext cx="6553200" cy="738664"/>
          </a:xfrm>
          <a:prstGeom prst="rect">
            <a:avLst/>
          </a:prstGeom>
        </p:spPr>
        <p:txBody>
          <a:bodyPr wrap="square">
            <a:spAutoFit/>
          </a:bodyPr>
          <a:lstStyle/>
          <a:p>
            <a:r>
              <a:rPr lang="en-US" sz="1400" dirty="0"/>
              <a:t>Created by the First Continental Congress, it enforced the non-importation of British goods by empowering local Committees of </a:t>
            </a:r>
            <a:r>
              <a:rPr lang="en-US" sz="1400" dirty="0" smtClean="0"/>
              <a:t>Vigilance </a:t>
            </a:r>
            <a:r>
              <a:rPr lang="en-US" sz="1400" dirty="0"/>
              <a:t>in each colony to fine or arrest violators. It was meant to pressure Britain to repeal the Coercive Acts.</a:t>
            </a:r>
          </a:p>
        </p:txBody>
      </p:sp>
    </p:spTree>
    <p:extLst>
      <p:ext uri="{BB962C8B-B14F-4D97-AF65-F5344CB8AC3E}">
        <p14:creationId xmlns:p14="http://schemas.microsoft.com/office/powerpoint/2010/main" val="23868810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33528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5737324"/>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80464" y="457200"/>
            <a:ext cx="2663536" cy="369332"/>
          </a:xfrm>
          <a:prstGeom prst="rect">
            <a:avLst/>
          </a:prstGeom>
        </p:spPr>
        <p:txBody>
          <a:bodyPr wrap="square">
            <a:spAutoFit/>
          </a:bodyPr>
          <a:lstStyle/>
          <a:p>
            <a:pPr algn="ctr"/>
            <a:r>
              <a:rPr lang="en-US" b="1" i="1" u="sng" dirty="0"/>
              <a:t>Quebec </a:t>
            </a:r>
            <a:r>
              <a:rPr lang="en-US" b="1" i="1" u="sng" dirty="0" smtClean="0"/>
              <a:t>Act</a:t>
            </a:r>
            <a:endParaRPr lang="en-US" b="1" i="1" u="sng" dirty="0"/>
          </a:p>
        </p:txBody>
      </p:sp>
      <p:sp>
        <p:nvSpPr>
          <p:cNvPr id="3" name="Rectangle 2"/>
          <p:cNvSpPr/>
          <p:nvPr/>
        </p:nvSpPr>
        <p:spPr>
          <a:xfrm>
            <a:off x="-13856" y="0"/>
            <a:ext cx="6490855" cy="1200329"/>
          </a:xfrm>
          <a:prstGeom prst="rect">
            <a:avLst/>
          </a:prstGeom>
        </p:spPr>
        <p:txBody>
          <a:bodyPr wrap="square">
            <a:spAutoFit/>
          </a:bodyPr>
          <a:lstStyle/>
          <a:p>
            <a:r>
              <a:rPr lang="en-US" dirty="0" smtClean="0"/>
              <a:t>This passed </a:t>
            </a:r>
            <a:r>
              <a:rPr lang="en-US" dirty="0"/>
              <a:t>by </a:t>
            </a:r>
            <a:r>
              <a:rPr lang="en-US" dirty="0" smtClean="0"/>
              <a:t>Parliament, and  </a:t>
            </a:r>
            <a:r>
              <a:rPr lang="en-US" dirty="0"/>
              <a:t>alarmed the colonies because it recognized the Roman- Catholic Church in Quebec. Some colonials took it as a sign that Britain was planning to impose Catholicism upon the colonies. </a:t>
            </a:r>
          </a:p>
        </p:txBody>
      </p:sp>
      <p:sp>
        <p:nvSpPr>
          <p:cNvPr id="4" name="Rectangle 3"/>
          <p:cNvSpPr/>
          <p:nvPr/>
        </p:nvSpPr>
        <p:spPr>
          <a:xfrm>
            <a:off x="0" y="1295400"/>
            <a:ext cx="6553200" cy="2339102"/>
          </a:xfrm>
          <a:prstGeom prst="rect">
            <a:avLst/>
          </a:prstGeom>
        </p:spPr>
        <p:txBody>
          <a:bodyPr wrap="square">
            <a:spAutoFit/>
          </a:bodyPr>
          <a:lstStyle/>
          <a:p>
            <a:r>
              <a:rPr lang="en-US" sz="1600" dirty="0" smtClean="0"/>
              <a:t>This met </a:t>
            </a:r>
            <a:r>
              <a:rPr lang="en-US" sz="1600" dirty="0"/>
              <a:t>to discuss their concerns over Parliament's </a:t>
            </a:r>
            <a:r>
              <a:rPr lang="en-US" sz="1600" dirty="0" smtClean="0"/>
              <a:t>dissolutions </a:t>
            </a:r>
            <a:r>
              <a:rPr lang="en-US" sz="1600" dirty="0"/>
              <a:t>of the New York (for refusing to pay to quarter troops), Massachusetts (for the Boston Tea Party), and Virginia Assemblies. </a:t>
            </a:r>
            <a:r>
              <a:rPr lang="en-US" sz="1600" dirty="0" smtClean="0"/>
              <a:t>It also rejected </a:t>
            </a:r>
            <a:r>
              <a:rPr lang="en-US" sz="1600" dirty="0"/>
              <a:t>the plan for a unified colonial government, stated grievances against the crown called the Declaration of Rights, resolved to prepare militias, and created the Continental Association to enforce a new non-importation agreement through Committees of </a:t>
            </a:r>
            <a:r>
              <a:rPr lang="en-US" sz="1600" dirty="0" smtClean="0"/>
              <a:t>Vigilance. </a:t>
            </a:r>
            <a:r>
              <a:rPr lang="en-US" sz="1600" dirty="0"/>
              <a:t>In response, in February, 1775, Parliament declared the colonies to be in rebellion.</a:t>
            </a:r>
          </a:p>
          <a:p>
            <a:endParaRPr lang="en-US" dirty="0"/>
          </a:p>
        </p:txBody>
      </p:sp>
      <p:sp>
        <p:nvSpPr>
          <p:cNvPr id="6" name="Rectangle 5"/>
          <p:cNvSpPr/>
          <p:nvPr/>
        </p:nvSpPr>
        <p:spPr>
          <a:xfrm>
            <a:off x="6522027" y="2070280"/>
            <a:ext cx="2621973" cy="646331"/>
          </a:xfrm>
          <a:prstGeom prst="rect">
            <a:avLst/>
          </a:prstGeom>
        </p:spPr>
        <p:txBody>
          <a:bodyPr wrap="square">
            <a:spAutoFit/>
          </a:bodyPr>
          <a:lstStyle/>
          <a:p>
            <a:pPr algn="ctr"/>
            <a:r>
              <a:rPr lang="en-US" b="1" i="1" u="sng" dirty="0"/>
              <a:t>The First Continental Congress </a:t>
            </a:r>
          </a:p>
        </p:txBody>
      </p:sp>
      <p:sp>
        <p:nvSpPr>
          <p:cNvPr id="7" name="Rectangle 6"/>
          <p:cNvSpPr/>
          <p:nvPr/>
        </p:nvSpPr>
        <p:spPr>
          <a:xfrm>
            <a:off x="6542809" y="4114799"/>
            <a:ext cx="2601191" cy="646331"/>
          </a:xfrm>
          <a:prstGeom prst="rect">
            <a:avLst/>
          </a:prstGeom>
        </p:spPr>
        <p:txBody>
          <a:bodyPr wrap="square">
            <a:spAutoFit/>
          </a:bodyPr>
          <a:lstStyle/>
          <a:p>
            <a:pPr algn="ctr"/>
            <a:r>
              <a:rPr lang="en-US" b="1" i="1" u="sng" dirty="0" smtClean="0"/>
              <a:t>Lexington </a:t>
            </a:r>
            <a:r>
              <a:rPr lang="en-US" b="1" i="1" u="sng" dirty="0"/>
              <a:t>and Concord, April 19, 1774</a:t>
            </a:r>
          </a:p>
        </p:txBody>
      </p:sp>
      <p:sp>
        <p:nvSpPr>
          <p:cNvPr id="8" name="Rectangle 7"/>
          <p:cNvSpPr/>
          <p:nvPr/>
        </p:nvSpPr>
        <p:spPr>
          <a:xfrm>
            <a:off x="-21113" y="3352800"/>
            <a:ext cx="6498112" cy="2308324"/>
          </a:xfrm>
          <a:prstGeom prst="rect">
            <a:avLst/>
          </a:prstGeom>
        </p:spPr>
        <p:txBody>
          <a:bodyPr wrap="square">
            <a:spAutoFit/>
          </a:bodyPr>
          <a:lstStyle/>
          <a:p>
            <a:r>
              <a:rPr lang="en-US" sz="1600" dirty="0"/>
              <a:t>General Gage, stationed in Boston, was ordered by King George III to arrest Samuel Adams and John Hancock. The British marched on </a:t>
            </a:r>
            <a:r>
              <a:rPr lang="en-US" sz="1600" dirty="0" smtClean="0"/>
              <a:t>where </a:t>
            </a:r>
            <a:r>
              <a:rPr lang="en-US" sz="1600" dirty="0"/>
              <a:t>they believed the colonials had a cache of weapons. The colonial militias, warned beforehand by Paul Revere and William Dawes, </a:t>
            </a:r>
            <a:r>
              <a:rPr lang="en-US" sz="1600" dirty="0" smtClean="0"/>
              <a:t>attempted </a:t>
            </a:r>
            <a:r>
              <a:rPr lang="en-US" sz="1600" dirty="0"/>
              <a:t>to block the progress of the troops and were fired on by the </a:t>
            </a:r>
            <a:r>
              <a:rPr lang="en-US" sz="1600" dirty="0" smtClean="0"/>
              <a:t>British. </a:t>
            </a:r>
            <a:r>
              <a:rPr lang="en-US" sz="1600" dirty="0"/>
              <a:t>The British continued </a:t>
            </a:r>
            <a:r>
              <a:rPr lang="en-US" sz="1600" dirty="0" smtClean="0"/>
              <a:t>on, </a:t>
            </a:r>
            <a:r>
              <a:rPr lang="en-US" sz="1600" dirty="0"/>
              <a:t>where they believed Adams and Hancock were hiding, and they were again attacked by the colonial militia. As the British retreated to Boston, the colonials continued to shoot at them from behind cover on the sides of the road. This was the start of the Revolutionary War.</a:t>
            </a:r>
          </a:p>
        </p:txBody>
      </p:sp>
      <p:sp>
        <p:nvSpPr>
          <p:cNvPr id="9" name="Rectangle 8"/>
          <p:cNvSpPr/>
          <p:nvPr/>
        </p:nvSpPr>
        <p:spPr>
          <a:xfrm>
            <a:off x="-21113" y="5750389"/>
            <a:ext cx="6563922" cy="923330"/>
          </a:xfrm>
          <a:prstGeom prst="rect">
            <a:avLst/>
          </a:prstGeom>
        </p:spPr>
        <p:txBody>
          <a:bodyPr wrap="square">
            <a:spAutoFit/>
          </a:bodyPr>
          <a:lstStyle/>
          <a:p>
            <a:r>
              <a:rPr lang="en-US" dirty="0"/>
              <a:t>It met in 1776 and drafted and signed the Declaration of Independence, which justified the Revolutionary War and declared that the colonies should be independent of Britain.</a:t>
            </a:r>
          </a:p>
        </p:txBody>
      </p:sp>
      <p:sp>
        <p:nvSpPr>
          <p:cNvPr id="11" name="Rectangle 10"/>
          <p:cNvSpPr/>
          <p:nvPr/>
        </p:nvSpPr>
        <p:spPr>
          <a:xfrm>
            <a:off x="6567715" y="6027388"/>
            <a:ext cx="2576286" cy="646331"/>
          </a:xfrm>
          <a:prstGeom prst="rect">
            <a:avLst/>
          </a:prstGeom>
        </p:spPr>
        <p:txBody>
          <a:bodyPr wrap="square">
            <a:spAutoFit/>
          </a:bodyPr>
          <a:lstStyle/>
          <a:p>
            <a:pPr algn="ctr"/>
            <a:r>
              <a:rPr lang="en-US" b="1" i="1" u="sng" dirty="0"/>
              <a:t>Second Continental Congress</a:t>
            </a:r>
          </a:p>
        </p:txBody>
      </p:sp>
    </p:spTree>
    <p:extLst>
      <p:ext uri="{BB962C8B-B14F-4D97-AF65-F5344CB8AC3E}">
        <p14:creationId xmlns:p14="http://schemas.microsoft.com/office/powerpoint/2010/main" val="238688100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3114205"/>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8100" y="4419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588991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77000" y="381000"/>
            <a:ext cx="2667000" cy="369332"/>
          </a:xfrm>
          <a:prstGeom prst="rect">
            <a:avLst/>
          </a:prstGeom>
        </p:spPr>
        <p:txBody>
          <a:bodyPr wrap="square">
            <a:spAutoFit/>
          </a:bodyPr>
          <a:lstStyle/>
          <a:p>
            <a:pPr algn="ctr"/>
            <a:r>
              <a:rPr lang="en-US" b="1" i="1" u="sng" dirty="0" smtClean="0"/>
              <a:t>George </a:t>
            </a:r>
            <a:r>
              <a:rPr lang="en-US" b="1" i="1" u="sng" dirty="0"/>
              <a:t>Washington</a:t>
            </a:r>
          </a:p>
        </p:txBody>
      </p:sp>
      <p:sp>
        <p:nvSpPr>
          <p:cNvPr id="3" name="Rectangle 2"/>
          <p:cNvSpPr/>
          <p:nvPr/>
        </p:nvSpPr>
        <p:spPr>
          <a:xfrm>
            <a:off x="0" y="0"/>
            <a:ext cx="6553200" cy="1200329"/>
          </a:xfrm>
          <a:prstGeom prst="rect">
            <a:avLst/>
          </a:prstGeom>
        </p:spPr>
        <p:txBody>
          <a:bodyPr wrap="square">
            <a:spAutoFit/>
          </a:bodyPr>
          <a:lstStyle/>
          <a:p>
            <a:r>
              <a:rPr lang="en-US" dirty="0"/>
              <a:t>He had led troops (rather unsuccessfully) during the French and Indian War, and had surrendered Fort Necessity to the French. He was appointed commander-in-chief of the Continental Army, and was much more successful in this second command.</a:t>
            </a:r>
          </a:p>
        </p:txBody>
      </p:sp>
      <p:sp>
        <p:nvSpPr>
          <p:cNvPr id="4" name="Rectangle 3"/>
          <p:cNvSpPr/>
          <p:nvPr/>
        </p:nvSpPr>
        <p:spPr>
          <a:xfrm>
            <a:off x="6515100" y="1883098"/>
            <a:ext cx="2667000" cy="646331"/>
          </a:xfrm>
          <a:prstGeom prst="rect">
            <a:avLst/>
          </a:prstGeom>
        </p:spPr>
        <p:txBody>
          <a:bodyPr wrap="square">
            <a:spAutoFit/>
          </a:bodyPr>
          <a:lstStyle/>
          <a:p>
            <a:pPr algn="ctr"/>
            <a:r>
              <a:rPr lang="en-US" b="1" i="1" u="sng" dirty="0"/>
              <a:t>Battle of Bunker Hill (Breed’s Hill)</a:t>
            </a:r>
          </a:p>
        </p:txBody>
      </p:sp>
      <p:sp>
        <p:nvSpPr>
          <p:cNvPr id="6" name="Rectangle 5"/>
          <p:cNvSpPr/>
          <p:nvPr/>
        </p:nvSpPr>
        <p:spPr>
          <a:xfrm>
            <a:off x="0" y="1298323"/>
            <a:ext cx="6553200" cy="1815882"/>
          </a:xfrm>
          <a:prstGeom prst="rect">
            <a:avLst/>
          </a:prstGeom>
        </p:spPr>
        <p:txBody>
          <a:bodyPr wrap="square">
            <a:spAutoFit/>
          </a:bodyPr>
          <a:lstStyle/>
          <a:p>
            <a:r>
              <a:rPr lang="en-US" sz="1600" dirty="0"/>
              <a:t>At the beginning of the Revolutionary War, the British troops were based in Boston. The British army had begun to fortify the Dorchester Heights near Boston, and so the Continental Army fortified Breed’s Hill, north of Boston, to counter the British plan. British general Gage led two unsuccessful attempts to take this hill, before he finally seized it with the third assault. The British suffered heavy losses and lost any hope for a quick victory against the colonies. </a:t>
            </a:r>
          </a:p>
        </p:txBody>
      </p:sp>
      <p:sp>
        <p:nvSpPr>
          <p:cNvPr id="7" name="Rectangle 6"/>
          <p:cNvSpPr/>
          <p:nvPr/>
        </p:nvSpPr>
        <p:spPr>
          <a:xfrm>
            <a:off x="6515099" y="3403661"/>
            <a:ext cx="2615045" cy="369332"/>
          </a:xfrm>
          <a:prstGeom prst="rect">
            <a:avLst/>
          </a:prstGeom>
        </p:spPr>
        <p:txBody>
          <a:bodyPr wrap="square">
            <a:spAutoFit/>
          </a:bodyPr>
          <a:lstStyle/>
          <a:p>
            <a:pPr algn="ctr"/>
            <a:r>
              <a:rPr lang="en-US" b="1" i="1" u="sng" dirty="0"/>
              <a:t>Olive Branch Petition</a:t>
            </a:r>
          </a:p>
        </p:txBody>
      </p:sp>
      <p:sp>
        <p:nvSpPr>
          <p:cNvPr id="8" name="Rectangle 7"/>
          <p:cNvSpPr/>
          <p:nvPr/>
        </p:nvSpPr>
        <p:spPr>
          <a:xfrm>
            <a:off x="0" y="3114205"/>
            <a:ext cx="6515100" cy="1323439"/>
          </a:xfrm>
          <a:prstGeom prst="rect">
            <a:avLst/>
          </a:prstGeom>
        </p:spPr>
        <p:txBody>
          <a:bodyPr wrap="square">
            <a:spAutoFit/>
          </a:bodyPr>
          <a:lstStyle/>
          <a:p>
            <a:r>
              <a:rPr lang="en-US" sz="1600" dirty="0"/>
              <a:t>On July 8, 1775, the colonies made a final offer of peace to Britain, agreeing to be loyal to the British government if it addressed their grievances (repealed the Coercive Acts, ended the taxation without representation policies). It was rejected by Parliament, which in December 1775 passed the American Prohibitory Act forbidding all further trade with the colonies.</a:t>
            </a:r>
          </a:p>
        </p:txBody>
      </p:sp>
      <p:sp>
        <p:nvSpPr>
          <p:cNvPr id="9" name="Rectangle 8"/>
          <p:cNvSpPr/>
          <p:nvPr/>
        </p:nvSpPr>
        <p:spPr>
          <a:xfrm>
            <a:off x="6553200" y="4816870"/>
            <a:ext cx="2628900" cy="646331"/>
          </a:xfrm>
          <a:prstGeom prst="rect">
            <a:avLst/>
          </a:prstGeom>
        </p:spPr>
        <p:txBody>
          <a:bodyPr wrap="square">
            <a:spAutoFit/>
          </a:bodyPr>
          <a:lstStyle/>
          <a:p>
            <a:pPr algn="ctr"/>
            <a:r>
              <a:rPr lang="en-US" b="1" i="1" u="sng" dirty="0"/>
              <a:t>Thomas Paine: Common Sense</a:t>
            </a:r>
          </a:p>
        </p:txBody>
      </p:sp>
      <p:sp>
        <p:nvSpPr>
          <p:cNvPr id="11" name="Rectangle 10"/>
          <p:cNvSpPr/>
          <p:nvPr/>
        </p:nvSpPr>
        <p:spPr>
          <a:xfrm>
            <a:off x="0" y="4412582"/>
            <a:ext cx="6553200" cy="1477328"/>
          </a:xfrm>
          <a:prstGeom prst="rect">
            <a:avLst/>
          </a:prstGeom>
        </p:spPr>
        <p:txBody>
          <a:bodyPr wrap="square">
            <a:spAutoFit/>
          </a:bodyPr>
          <a:lstStyle/>
          <a:p>
            <a:r>
              <a:rPr lang="en-US" dirty="0"/>
              <a:t>A British citizen, he wrote </a:t>
            </a:r>
            <a:r>
              <a:rPr lang="en-US" i="1" dirty="0" smtClean="0"/>
              <a:t>a </a:t>
            </a:r>
            <a:r>
              <a:rPr lang="en-US" dirty="0" smtClean="0"/>
              <a:t>pamphlet , </a:t>
            </a:r>
            <a:r>
              <a:rPr lang="en-US" dirty="0"/>
              <a:t>published on January 1, 1776, to encourage the colonies to seek independence. It spoke out against the unfair treatment of the colonies by the British government and was instrumental in turning public opinion in favor of the Revolution.</a:t>
            </a:r>
          </a:p>
        </p:txBody>
      </p:sp>
      <p:sp>
        <p:nvSpPr>
          <p:cNvPr id="16" name="Rectangle 15"/>
          <p:cNvSpPr/>
          <p:nvPr/>
        </p:nvSpPr>
        <p:spPr>
          <a:xfrm>
            <a:off x="6553200" y="6172200"/>
            <a:ext cx="2641429" cy="369332"/>
          </a:xfrm>
          <a:prstGeom prst="rect">
            <a:avLst/>
          </a:prstGeom>
        </p:spPr>
        <p:txBody>
          <a:bodyPr wrap="none">
            <a:spAutoFit/>
          </a:bodyPr>
          <a:lstStyle/>
          <a:p>
            <a:r>
              <a:rPr lang="en-US" b="1" i="1" u="sng" dirty="0"/>
              <a:t>Natural Rights Philosophy</a:t>
            </a:r>
          </a:p>
        </p:txBody>
      </p:sp>
      <p:sp>
        <p:nvSpPr>
          <p:cNvPr id="17" name="Rectangle 16"/>
          <p:cNvSpPr/>
          <p:nvPr/>
        </p:nvSpPr>
        <p:spPr>
          <a:xfrm>
            <a:off x="0" y="5934670"/>
            <a:ext cx="6553200" cy="646331"/>
          </a:xfrm>
          <a:prstGeom prst="rect">
            <a:avLst/>
          </a:prstGeom>
        </p:spPr>
        <p:txBody>
          <a:bodyPr wrap="square">
            <a:spAutoFit/>
          </a:bodyPr>
          <a:lstStyle/>
          <a:p>
            <a:r>
              <a:rPr lang="en-US" dirty="0"/>
              <a:t>Proposed by John Locke, it said that human beings had by nature certain rights, such as the rights to life, liberty, and property.</a:t>
            </a:r>
          </a:p>
        </p:txBody>
      </p:sp>
    </p:spTree>
    <p:extLst>
      <p:ext uri="{BB962C8B-B14F-4D97-AF65-F5344CB8AC3E}">
        <p14:creationId xmlns:p14="http://schemas.microsoft.com/office/powerpoint/2010/main" val="23868810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3855" y="2027182"/>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3855" y="2819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962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4865086"/>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6096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15100" y="304800"/>
            <a:ext cx="2628900" cy="646331"/>
          </a:xfrm>
          <a:prstGeom prst="rect">
            <a:avLst/>
          </a:prstGeom>
        </p:spPr>
        <p:txBody>
          <a:bodyPr wrap="square">
            <a:spAutoFit/>
          </a:bodyPr>
          <a:lstStyle/>
          <a:p>
            <a:pPr algn="ctr"/>
            <a:r>
              <a:rPr lang="en-US" b="1" i="1" u="sng" dirty="0"/>
              <a:t>John Locke, Second Treatise of Government</a:t>
            </a:r>
          </a:p>
        </p:txBody>
      </p:sp>
      <p:sp>
        <p:nvSpPr>
          <p:cNvPr id="3" name="Rectangle 2"/>
          <p:cNvSpPr/>
          <p:nvPr/>
        </p:nvSpPr>
        <p:spPr>
          <a:xfrm>
            <a:off x="0" y="16639"/>
            <a:ext cx="6553200" cy="2031325"/>
          </a:xfrm>
          <a:prstGeom prst="rect">
            <a:avLst/>
          </a:prstGeom>
        </p:spPr>
        <p:txBody>
          <a:bodyPr wrap="square">
            <a:spAutoFit/>
          </a:bodyPr>
          <a:lstStyle/>
          <a:p>
            <a:r>
              <a:rPr lang="en-US" dirty="0"/>
              <a:t>He wrote that all human beings have a right to life, liberty, and property and that governments exist to protect those rights. He rejected the theory of the Divine Right of the monarchy, and believed that government was based upon a "social contract" that existed between a government and its people. If the government failed to uphold its end of the contract by protecting those rights, the people could rebel and institute a new government.</a:t>
            </a:r>
          </a:p>
        </p:txBody>
      </p:sp>
      <p:sp>
        <p:nvSpPr>
          <p:cNvPr id="4" name="Rectangle 3"/>
          <p:cNvSpPr/>
          <p:nvPr/>
        </p:nvSpPr>
        <p:spPr>
          <a:xfrm>
            <a:off x="6477000" y="2209800"/>
            <a:ext cx="2667000" cy="369332"/>
          </a:xfrm>
          <a:prstGeom prst="rect">
            <a:avLst/>
          </a:prstGeom>
        </p:spPr>
        <p:txBody>
          <a:bodyPr wrap="square">
            <a:spAutoFit/>
          </a:bodyPr>
          <a:lstStyle/>
          <a:p>
            <a:pPr algn="ctr"/>
            <a:r>
              <a:rPr lang="en-US" b="1" i="1" u="sng" dirty="0"/>
              <a:t>George III</a:t>
            </a:r>
          </a:p>
        </p:txBody>
      </p:sp>
      <p:sp>
        <p:nvSpPr>
          <p:cNvPr id="6" name="Rectangle 5"/>
          <p:cNvSpPr/>
          <p:nvPr/>
        </p:nvSpPr>
        <p:spPr>
          <a:xfrm>
            <a:off x="0" y="2071300"/>
            <a:ext cx="6553200" cy="646331"/>
          </a:xfrm>
          <a:prstGeom prst="rect">
            <a:avLst/>
          </a:prstGeom>
        </p:spPr>
        <p:txBody>
          <a:bodyPr wrap="square">
            <a:spAutoFit/>
          </a:bodyPr>
          <a:lstStyle/>
          <a:p>
            <a:r>
              <a:rPr lang="en-US" dirty="0"/>
              <a:t>Became King of England in 1760, and reigned during the American Revolution.</a:t>
            </a:r>
          </a:p>
        </p:txBody>
      </p:sp>
      <p:sp>
        <p:nvSpPr>
          <p:cNvPr id="7" name="Rectangle 6"/>
          <p:cNvSpPr/>
          <p:nvPr/>
        </p:nvSpPr>
        <p:spPr>
          <a:xfrm>
            <a:off x="6518564" y="2838088"/>
            <a:ext cx="2625436" cy="1200329"/>
          </a:xfrm>
          <a:prstGeom prst="rect">
            <a:avLst/>
          </a:prstGeom>
        </p:spPr>
        <p:txBody>
          <a:bodyPr wrap="square">
            <a:spAutoFit/>
          </a:bodyPr>
          <a:lstStyle/>
          <a:p>
            <a:pPr algn="ctr"/>
            <a:r>
              <a:rPr lang="en-US" b="1" i="1" u="sng" dirty="0"/>
              <a:t>Richard Henry Lee’s Resolution of June 7, 1776</a:t>
            </a:r>
            <a:br>
              <a:rPr lang="en-US" b="1" i="1" u="sng" dirty="0"/>
            </a:br>
            <a:endParaRPr lang="en-US" b="1" i="1" u="sng" dirty="0"/>
          </a:p>
        </p:txBody>
      </p:sp>
      <p:sp>
        <p:nvSpPr>
          <p:cNvPr id="8" name="Rectangle 7"/>
          <p:cNvSpPr/>
          <p:nvPr/>
        </p:nvSpPr>
        <p:spPr>
          <a:xfrm>
            <a:off x="0" y="2828836"/>
            <a:ext cx="6515100" cy="923330"/>
          </a:xfrm>
          <a:prstGeom prst="rect">
            <a:avLst/>
          </a:prstGeom>
        </p:spPr>
        <p:txBody>
          <a:bodyPr wrap="square">
            <a:spAutoFit/>
          </a:bodyPr>
          <a:lstStyle/>
          <a:p>
            <a:r>
              <a:rPr lang="en-US" dirty="0"/>
              <a:t>Stated that the colonies should be independent and sever all political ties with Britain. It was adopted by Congress and was the first step towards independence.</a:t>
            </a:r>
          </a:p>
        </p:txBody>
      </p:sp>
      <p:sp>
        <p:nvSpPr>
          <p:cNvPr id="9" name="Rectangle 8"/>
          <p:cNvSpPr/>
          <p:nvPr/>
        </p:nvSpPr>
        <p:spPr>
          <a:xfrm>
            <a:off x="6553199" y="4204900"/>
            <a:ext cx="2576945" cy="369332"/>
          </a:xfrm>
          <a:prstGeom prst="rect">
            <a:avLst/>
          </a:prstGeom>
        </p:spPr>
        <p:txBody>
          <a:bodyPr wrap="square">
            <a:spAutoFit/>
          </a:bodyPr>
          <a:lstStyle/>
          <a:p>
            <a:pPr algn="ctr"/>
            <a:r>
              <a:rPr lang="en-US" b="1" i="1" u="sng" dirty="0"/>
              <a:t>Thomas Jefferson</a:t>
            </a:r>
          </a:p>
        </p:txBody>
      </p:sp>
      <p:sp>
        <p:nvSpPr>
          <p:cNvPr id="11" name="Rectangle 10"/>
          <p:cNvSpPr/>
          <p:nvPr/>
        </p:nvSpPr>
        <p:spPr>
          <a:xfrm>
            <a:off x="-13856" y="3927901"/>
            <a:ext cx="6532419" cy="923330"/>
          </a:xfrm>
          <a:prstGeom prst="rect">
            <a:avLst/>
          </a:prstGeom>
        </p:spPr>
        <p:txBody>
          <a:bodyPr wrap="square">
            <a:spAutoFit/>
          </a:bodyPr>
          <a:lstStyle/>
          <a:p>
            <a:r>
              <a:rPr lang="en-US" dirty="0"/>
              <a:t>He was a delegate from Virginia at the Second Continental Congress and wrote the Declaration of Independence. He later served as the third President of the United States.</a:t>
            </a:r>
          </a:p>
        </p:txBody>
      </p:sp>
      <p:sp>
        <p:nvSpPr>
          <p:cNvPr id="16" name="Rectangle 15"/>
          <p:cNvSpPr/>
          <p:nvPr/>
        </p:nvSpPr>
        <p:spPr>
          <a:xfrm>
            <a:off x="6532419" y="4953000"/>
            <a:ext cx="2611581" cy="1200329"/>
          </a:xfrm>
          <a:prstGeom prst="rect">
            <a:avLst/>
          </a:prstGeom>
        </p:spPr>
        <p:txBody>
          <a:bodyPr wrap="square">
            <a:spAutoFit/>
          </a:bodyPr>
          <a:lstStyle/>
          <a:p>
            <a:pPr algn="ctr"/>
            <a:r>
              <a:rPr lang="en-US" b="1" i="1" u="sng" dirty="0"/>
              <a:t>July 4, 1776 and the Declaration of Independence</a:t>
            </a:r>
            <a:br>
              <a:rPr lang="en-US" b="1" i="1" u="sng" dirty="0"/>
            </a:br>
            <a:endParaRPr lang="en-US" b="1" i="1" u="sng" dirty="0"/>
          </a:p>
        </p:txBody>
      </p:sp>
      <p:sp>
        <p:nvSpPr>
          <p:cNvPr id="17" name="Rectangle 16"/>
          <p:cNvSpPr/>
          <p:nvPr/>
        </p:nvSpPr>
        <p:spPr>
          <a:xfrm>
            <a:off x="-34637" y="4851231"/>
            <a:ext cx="6567055" cy="1200329"/>
          </a:xfrm>
          <a:prstGeom prst="rect">
            <a:avLst/>
          </a:prstGeom>
        </p:spPr>
        <p:txBody>
          <a:bodyPr wrap="square">
            <a:spAutoFit/>
          </a:bodyPr>
          <a:lstStyle/>
          <a:p>
            <a:r>
              <a:rPr lang="en-US" dirty="0" smtClean="0"/>
              <a:t>This was </a:t>
            </a:r>
            <a:r>
              <a:rPr lang="en-US" dirty="0"/>
              <a:t>signed by the Second Continental Congress on July 4. It dissolved the colonies’ ties with Britain, listed grievances against King George III, and declared the colonies to be an independent nation.</a:t>
            </a:r>
          </a:p>
        </p:txBody>
      </p:sp>
      <p:sp>
        <p:nvSpPr>
          <p:cNvPr id="18" name="Rectangle 17"/>
          <p:cNvSpPr/>
          <p:nvPr/>
        </p:nvSpPr>
        <p:spPr>
          <a:xfrm>
            <a:off x="6553200" y="6248400"/>
            <a:ext cx="2576944" cy="369332"/>
          </a:xfrm>
          <a:prstGeom prst="rect">
            <a:avLst/>
          </a:prstGeom>
        </p:spPr>
        <p:txBody>
          <a:bodyPr wrap="square">
            <a:spAutoFit/>
          </a:bodyPr>
          <a:lstStyle/>
          <a:p>
            <a:pPr algn="ctr"/>
            <a:r>
              <a:rPr lang="en-US" b="1" i="1" u="sng" dirty="0"/>
              <a:t>Abigail Adams</a:t>
            </a:r>
          </a:p>
        </p:txBody>
      </p:sp>
      <p:sp>
        <p:nvSpPr>
          <p:cNvPr id="19" name="Rectangle 18"/>
          <p:cNvSpPr/>
          <p:nvPr/>
        </p:nvSpPr>
        <p:spPr>
          <a:xfrm>
            <a:off x="0" y="6051560"/>
            <a:ext cx="6781800" cy="830997"/>
          </a:xfrm>
          <a:prstGeom prst="rect">
            <a:avLst/>
          </a:prstGeom>
        </p:spPr>
        <p:txBody>
          <a:bodyPr wrap="square">
            <a:spAutoFit/>
          </a:bodyPr>
          <a:lstStyle/>
          <a:p>
            <a:r>
              <a:rPr lang="en-US" sz="1600" dirty="0"/>
              <a:t>Wife of John Adams. During the Revolutionary War, she wrote letters to her husband describing life on the </a:t>
            </a:r>
            <a:r>
              <a:rPr lang="en-US" sz="1600" dirty="0" smtClean="0"/>
              <a:t>home front. </a:t>
            </a:r>
            <a:r>
              <a:rPr lang="en-US" sz="1600" dirty="0"/>
              <a:t>She urged her husband to remember America’s women in the new government he was helping to create.</a:t>
            </a:r>
          </a:p>
        </p:txBody>
      </p:sp>
    </p:spTree>
    <p:extLst>
      <p:ext uri="{BB962C8B-B14F-4D97-AF65-F5344CB8AC3E}">
        <p14:creationId xmlns:p14="http://schemas.microsoft.com/office/powerpoint/2010/main" val="14662857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5908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637" y="4652903"/>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5564887"/>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80463" y="381000"/>
            <a:ext cx="2649681" cy="369332"/>
          </a:xfrm>
          <a:prstGeom prst="rect">
            <a:avLst/>
          </a:prstGeom>
        </p:spPr>
        <p:txBody>
          <a:bodyPr wrap="square">
            <a:spAutoFit/>
          </a:bodyPr>
          <a:lstStyle/>
          <a:p>
            <a:pPr algn="ctr"/>
            <a:r>
              <a:rPr lang="en-US" b="1" i="1" u="sng" dirty="0"/>
              <a:t>Marquis de Lafayette </a:t>
            </a:r>
          </a:p>
        </p:txBody>
      </p:sp>
      <p:sp>
        <p:nvSpPr>
          <p:cNvPr id="3" name="Rectangle 2"/>
          <p:cNvSpPr/>
          <p:nvPr/>
        </p:nvSpPr>
        <p:spPr>
          <a:xfrm>
            <a:off x="0" y="16409"/>
            <a:ext cx="6515100" cy="1200329"/>
          </a:xfrm>
          <a:prstGeom prst="rect">
            <a:avLst/>
          </a:prstGeom>
        </p:spPr>
        <p:txBody>
          <a:bodyPr wrap="square">
            <a:spAutoFit/>
          </a:bodyPr>
          <a:lstStyle/>
          <a:p>
            <a:r>
              <a:rPr lang="en-US" dirty="0" smtClean="0"/>
              <a:t>He was </a:t>
            </a:r>
            <a:r>
              <a:rPr lang="en-US" dirty="0"/>
              <a:t>a French major general who aided the colonies during the Revolutionary War. He and Baron von Steuben (a Prussian general) were the two major foreign military experts who helped train the colonial armies.</a:t>
            </a:r>
          </a:p>
        </p:txBody>
      </p:sp>
      <p:sp>
        <p:nvSpPr>
          <p:cNvPr id="4" name="Rectangle 3"/>
          <p:cNvSpPr/>
          <p:nvPr/>
        </p:nvSpPr>
        <p:spPr>
          <a:xfrm>
            <a:off x="6515100" y="1600200"/>
            <a:ext cx="2615045" cy="646331"/>
          </a:xfrm>
          <a:prstGeom prst="rect">
            <a:avLst/>
          </a:prstGeom>
        </p:spPr>
        <p:txBody>
          <a:bodyPr wrap="square">
            <a:spAutoFit/>
          </a:bodyPr>
          <a:lstStyle/>
          <a:p>
            <a:pPr algn="ctr"/>
            <a:r>
              <a:rPr lang="en-US" b="1" i="1" u="sng" dirty="0"/>
              <a:t>George Rogers Clark (1752-1818)</a:t>
            </a:r>
          </a:p>
        </p:txBody>
      </p:sp>
      <p:sp>
        <p:nvSpPr>
          <p:cNvPr id="6" name="Rectangle 5"/>
          <p:cNvSpPr/>
          <p:nvPr/>
        </p:nvSpPr>
        <p:spPr>
          <a:xfrm>
            <a:off x="-13856" y="1600199"/>
            <a:ext cx="6528955" cy="646331"/>
          </a:xfrm>
          <a:prstGeom prst="rect">
            <a:avLst/>
          </a:prstGeom>
        </p:spPr>
        <p:txBody>
          <a:bodyPr wrap="square">
            <a:spAutoFit/>
          </a:bodyPr>
          <a:lstStyle/>
          <a:p>
            <a:r>
              <a:rPr lang="en-US" dirty="0"/>
              <a:t>Frontiersman who helped remove the Indians from the Illinois territory in May, 1798.</a:t>
            </a:r>
          </a:p>
        </p:txBody>
      </p:sp>
      <p:sp>
        <p:nvSpPr>
          <p:cNvPr id="7" name="Rectangle 6"/>
          <p:cNvSpPr/>
          <p:nvPr/>
        </p:nvSpPr>
        <p:spPr>
          <a:xfrm>
            <a:off x="-34637" y="2590800"/>
            <a:ext cx="6549735" cy="2062103"/>
          </a:xfrm>
          <a:prstGeom prst="rect">
            <a:avLst/>
          </a:prstGeom>
        </p:spPr>
        <p:txBody>
          <a:bodyPr wrap="square">
            <a:spAutoFit/>
          </a:bodyPr>
          <a:lstStyle/>
          <a:p>
            <a:r>
              <a:rPr lang="en-US" sz="1600" dirty="0"/>
              <a:t>He had been a Colonel in the Connecticut militia at the outbreak of the Revolution and soon became a General in the Continental Army. He won key victories for the colonies in the battles in upstate New York in 1777, and was instrumental in General Gates victory over the British at Saratoga. After becoming Commander of Philadelphia in 1778, he went heavily into debt, and in 1780, he was caught plotting to surrender the key Hudson River fortress of West Point to the British in exchange for a commission in the royal army. </a:t>
            </a:r>
          </a:p>
        </p:txBody>
      </p:sp>
      <p:sp>
        <p:nvSpPr>
          <p:cNvPr id="8" name="Rectangle 7"/>
          <p:cNvSpPr/>
          <p:nvPr/>
        </p:nvSpPr>
        <p:spPr>
          <a:xfrm>
            <a:off x="6515098" y="3459079"/>
            <a:ext cx="2628902" cy="369332"/>
          </a:xfrm>
          <a:prstGeom prst="rect">
            <a:avLst/>
          </a:prstGeom>
        </p:spPr>
        <p:txBody>
          <a:bodyPr wrap="square">
            <a:spAutoFit/>
          </a:bodyPr>
          <a:lstStyle/>
          <a:p>
            <a:pPr algn="ctr"/>
            <a:r>
              <a:rPr lang="en-US" b="1" i="1" u="sng" dirty="0"/>
              <a:t>Benedict Arnold</a:t>
            </a:r>
          </a:p>
        </p:txBody>
      </p:sp>
      <p:sp>
        <p:nvSpPr>
          <p:cNvPr id="9" name="Rectangle 8"/>
          <p:cNvSpPr/>
          <p:nvPr/>
        </p:nvSpPr>
        <p:spPr>
          <a:xfrm>
            <a:off x="6515100" y="4689181"/>
            <a:ext cx="2594263" cy="923330"/>
          </a:xfrm>
          <a:prstGeom prst="rect">
            <a:avLst/>
          </a:prstGeom>
        </p:spPr>
        <p:txBody>
          <a:bodyPr wrap="square">
            <a:spAutoFit/>
          </a:bodyPr>
          <a:lstStyle/>
          <a:p>
            <a:pPr algn="ctr"/>
            <a:r>
              <a:rPr lang="en-US" b="1" i="1" u="sng" dirty="0"/>
              <a:t>John Paul Jones (1747-1792)</a:t>
            </a:r>
            <a:r>
              <a:rPr lang="en-US" dirty="0"/>
              <a:t/>
            </a:r>
            <a:br>
              <a:rPr lang="en-US" dirty="0"/>
            </a:br>
            <a:endParaRPr lang="en-US" dirty="0"/>
          </a:p>
        </p:txBody>
      </p:sp>
      <p:sp>
        <p:nvSpPr>
          <p:cNvPr id="11" name="Rectangle 10"/>
          <p:cNvSpPr/>
          <p:nvPr/>
        </p:nvSpPr>
        <p:spPr>
          <a:xfrm>
            <a:off x="-13856" y="4641557"/>
            <a:ext cx="6567056" cy="923330"/>
          </a:xfrm>
          <a:prstGeom prst="rect">
            <a:avLst/>
          </a:prstGeom>
        </p:spPr>
        <p:txBody>
          <a:bodyPr wrap="square">
            <a:spAutoFit/>
          </a:bodyPr>
          <a:lstStyle/>
          <a:p>
            <a:r>
              <a:rPr lang="en-US" dirty="0"/>
              <a:t>Revolutionary War naval officer. His ship, the </a:t>
            </a:r>
            <a:r>
              <a:rPr lang="en-US" i="1" dirty="0" err="1"/>
              <a:t>Bonhomme</a:t>
            </a:r>
            <a:r>
              <a:rPr lang="en-US" i="1" dirty="0"/>
              <a:t> Richard</a:t>
            </a:r>
            <a:r>
              <a:rPr lang="en-US" dirty="0"/>
              <a:t>, was sunk in a battle with the British ship </a:t>
            </a:r>
            <a:r>
              <a:rPr lang="en-US" i="1" dirty="0" err="1"/>
              <a:t>Serapis</a:t>
            </a:r>
            <a:r>
              <a:rPr lang="en-US" dirty="0"/>
              <a:t>, but he managed to board and gain control of the </a:t>
            </a:r>
            <a:r>
              <a:rPr lang="en-US" i="1" dirty="0" err="1"/>
              <a:t>Serapis</a:t>
            </a:r>
            <a:r>
              <a:rPr lang="en-US" dirty="0"/>
              <a:t>.</a:t>
            </a:r>
          </a:p>
        </p:txBody>
      </p:sp>
      <p:sp>
        <p:nvSpPr>
          <p:cNvPr id="16" name="Rectangle 15"/>
          <p:cNvSpPr/>
          <p:nvPr/>
        </p:nvSpPr>
        <p:spPr>
          <a:xfrm>
            <a:off x="6553200" y="6019800"/>
            <a:ext cx="2590800" cy="369332"/>
          </a:xfrm>
          <a:prstGeom prst="rect">
            <a:avLst/>
          </a:prstGeom>
        </p:spPr>
        <p:txBody>
          <a:bodyPr wrap="square">
            <a:spAutoFit/>
          </a:bodyPr>
          <a:lstStyle/>
          <a:p>
            <a:pPr algn="ctr"/>
            <a:r>
              <a:rPr lang="en-US" b="1" i="1" u="sng" dirty="0"/>
              <a:t>French Alliance of 1778</a:t>
            </a:r>
          </a:p>
        </p:txBody>
      </p:sp>
      <p:sp>
        <p:nvSpPr>
          <p:cNvPr id="17" name="Rectangle 16"/>
          <p:cNvSpPr/>
          <p:nvPr/>
        </p:nvSpPr>
        <p:spPr>
          <a:xfrm>
            <a:off x="0" y="5581342"/>
            <a:ext cx="6553200" cy="1077218"/>
          </a:xfrm>
          <a:prstGeom prst="rect">
            <a:avLst/>
          </a:prstGeom>
        </p:spPr>
        <p:txBody>
          <a:bodyPr wrap="square">
            <a:spAutoFit/>
          </a:bodyPr>
          <a:lstStyle/>
          <a:p>
            <a:r>
              <a:rPr lang="en-US" sz="1600" dirty="0"/>
              <a:t>The colonies needed help from Europe in their war against Britain. France was Britain’s rival and hoped to weaken Britain by causing her to lose the American colonies. The French were persuaded to support the colonists by news of the American victory at the Battle of Saratoga.</a:t>
            </a:r>
          </a:p>
        </p:txBody>
      </p:sp>
    </p:spTree>
    <p:extLst>
      <p:ext uri="{BB962C8B-B14F-4D97-AF65-F5344CB8AC3E}">
        <p14:creationId xmlns:p14="http://schemas.microsoft.com/office/powerpoint/2010/main" val="14662857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5908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962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5181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6096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6781800" y="381000"/>
            <a:ext cx="2125454" cy="369332"/>
          </a:xfrm>
          <a:prstGeom prst="rect">
            <a:avLst/>
          </a:prstGeom>
        </p:spPr>
        <p:txBody>
          <a:bodyPr wrap="none">
            <a:spAutoFit/>
          </a:bodyPr>
          <a:lstStyle/>
          <a:p>
            <a:r>
              <a:rPr lang="en-US" b="1" i="1" u="sng" dirty="0"/>
              <a:t>Mayflower Compact</a:t>
            </a:r>
          </a:p>
        </p:txBody>
      </p:sp>
      <p:sp>
        <p:nvSpPr>
          <p:cNvPr id="17" name="Rectangle 16"/>
          <p:cNvSpPr/>
          <p:nvPr/>
        </p:nvSpPr>
        <p:spPr>
          <a:xfrm>
            <a:off x="0" y="95071"/>
            <a:ext cx="6477000" cy="923330"/>
          </a:xfrm>
          <a:prstGeom prst="rect">
            <a:avLst/>
          </a:prstGeom>
        </p:spPr>
        <p:txBody>
          <a:bodyPr wrap="square">
            <a:spAutoFit/>
          </a:bodyPr>
          <a:lstStyle/>
          <a:p>
            <a:r>
              <a:rPr lang="en-US" dirty="0"/>
              <a:t>1620 - The first agreement for self-government in America. It was signed by the 41 men on the </a:t>
            </a:r>
            <a:r>
              <a:rPr lang="en-US" i="1" dirty="0"/>
              <a:t>Mayflower</a:t>
            </a:r>
            <a:r>
              <a:rPr lang="en-US" dirty="0"/>
              <a:t> and set up a government for the Plymouth colony.</a:t>
            </a:r>
          </a:p>
        </p:txBody>
      </p:sp>
      <p:sp>
        <p:nvSpPr>
          <p:cNvPr id="18" name="Rectangle 17"/>
          <p:cNvSpPr/>
          <p:nvPr/>
        </p:nvSpPr>
        <p:spPr>
          <a:xfrm>
            <a:off x="6960278" y="1752600"/>
            <a:ext cx="1832489" cy="369332"/>
          </a:xfrm>
          <a:prstGeom prst="rect">
            <a:avLst/>
          </a:prstGeom>
        </p:spPr>
        <p:txBody>
          <a:bodyPr wrap="none">
            <a:spAutoFit/>
          </a:bodyPr>
          <a:lstStyle/>
          <a:p>
            <a:r>
              <a:rPr lang="en-US" b="1" i="1" u="sng" dirty="0"/>
              <a:t>William Bradford</a:t>
            </a:r>
          </a:p>
        </p:txBody>
      </p:sp>
      <p:sp>
        <p:nvSpPr>
          <p:cNvPr id="19" name="Rectangle 18"/>
          <p:cNvSpPr/>
          <p:nvPr/>
        </p:nvSpPr>
        <p:spPr>
          <a:xfrm>
            <a:off x="0" y="1295400"/>
            <a:ext cx="6477000" cy="1200329"/>
          </a:xfrm>
          <a:prstGeom prst="rect">
            <a:avLst/>
          </a:prstGeom>
        </p:spPr>
        <p:txBody>
          <a:bodyPr wrap="square">
            <a:spAutoFit/>
          </a:bodyPr>
          <a:lstStyle/>
          <a:p>
            <a:r>
              <a:rPr lang="en-US" dirty="0"/>
              <a:t>A Pilgrim, the second governor of the Plymouth colony, 1621-1657. He developed private land ownership and helped colonists get out of debt. He helped the colony survive droughts, crop failures, and Indian attacks</a:t>
            </a:r>
          </a:p>
        </p:txBody>
      </p:sp>
      <p:sp>
        <p:nvSpPr>
          <p:cNvPr id="20" name="Rectangle 19"/>
          <p:cNvSpPr/>
          <p:nvPr/>
        </p:nvSpPr>
        <p:spPr>
          <a:xfrm>
            <a:off x="6492569" y="3034329"/>
            <a:ext cx="2719014" cy="369332"/>
          </a:xfrm>
          <a:prstGeom prst="rect">
            <a:avLst/>
          </a:prstGeom>
        </p:spPr>
        <p:txBody>
          <a:bodyPr wrap="none">
            <a:spAutoFit/>
          </a:bodyPr>
          <a:lstStyle/>
          <a:p>
            <a:r>
              <a:rPr lang="en-US" b="1" i="1" u="sng" dirty="0"/>
              <a:t>Massachusetts Bay Colony</a:t>
            </a:r>
          </a:p>
        </p:txBody>
      </p:sp>
      <p:sp>
        <p:nvSpPr>
          <p:cNvPr id="21" name="Rectangle 20"/>
          <p:cNvSpPr/>
          <p:nvPr/>
        </p:nvSpPr>
        <p:spPr>
          <a:xfrm>
            <a:off x="0" y="2690336"/>
            <a:ext cx="6477000" cy="923330"/>
          </a:xfrm>
          <a:prstGeom prst="rect">
            <a:avLst/>
          </a:prstGeom>
        </p:spPr>
        <p:txBody>
          <a:bodyPr wrap="square">
            <a:spAutoFit/>
          </a:bodyPr>
          <a:lstStyle/>
          <a:p>
            <a:r>
              <a:rPr lang="en-US" dirty="0"/>
              <a:t>1629 - King Charles gave the Puritans a right to settle and govern a colony in the Massachusetts Bay area. The colony established political freedom and a representative government.</a:t>
            </a:r>
          </a:p>
        </p:txBody>
      </p:sp>
      <p:sp>
        <p:nvSpPr>
          <p:cNvPr id="22" name="Rectangle 21"/>
          <p:cNvSpPr/>
          <p:nvPr/>
        </p:nvSpPr>
        <p:spPr>
          <a:xfrm>
            <a:off x="6640298" y="4343400"/>
            <a:ext cx="2330318" cy="369332"/>
          </a:xfrm>
          <a:prstGeom prst="rect">
            <a:avLst/>
          </a:prstGeom>
        </p:spPr>
        <p:txBody>
          <a:bodyPr wrap="none">
            <a:spAutoFit/>
          </a:bodyPr>
          <a:lstStyle/>
          <a:p>
            <a:r>
              <a:rPr lang="en-US" b="1" i="1" u="sng" dirty="0"/>
              <a:t>Cambridge Agreement</a:t>
            </a:r>
          </a:p>
        </p:txBody>
      </p:sp>
      <p:sp>
        <p:nvSpPr>
          <p:cNvPr id="23" name="Rectangle 22"/>
          <p:cNvSpPr/>
          <p:nvPr/>
        </p:nvSpPr>
        <p:spPr>
          <a:xfrm>
            <a:off x="0" y="3962400"/>
            <a:ext cx="6553200" cy="923330"/>
          </a:xfrm>
          <a:prstGeom prst="rect">
            <a:avLst/>
          </a:prstGeom>
        </p:spPr>
        <p:txBody>
          <a:bodyPr wrap="square">
            <a:spAutoFit/>
          </a:bodyPr>
          <a:lstStyle/>
          <a:p>
            <a:r>
              <a:rPr lang="en-US" dirty="0"/>
              <a:t>1629 - The Puritan stockholders of the Massachusetts Bay Company agreed to emigrate to New England on the condition that they would have control of the government of the colony.</a:t>
            </a:r>
          </a:p>
        </p:txBody>
      </p:sp>
      <p:sp>
        <p:nvSpPr>
          <p:cNvPr id="24" name="Rectangle 23"/>
          <p:cNvSpPr/>
          <p:nvPr/>
        </p:nvSpPr>
        <p:spPr>
          <a:xfrm>
            <a:off x="6894823" y="5410200"/>
            <a:ext cx="1889172" cy="369332"/>
          </a:xfrm>
          <a:prstGeom prst="rect">
            <a:avLst/>
          </a:prstGeom>
        </p:spPr>
        <p:txBody>
          <a:bodyPr wrap="none">
            <a:spAutoFit/>
          </a:bodyPr>
          <a:lstStyle/>
          <a:p>
            <a:r>
              <a:rPr lang="en-US" b="1" i="1" u="sng" dirty="0"/>
              <a:t>Puritan migration</a:t>
            </a:r>
          </a:p>
        </p:txBody>
      </p:sp>
      <p:sp>
        <p:nvSpPr>
          <p:cNvPr id="25" name="Rectangle 24"/>
          <p:cNvSpPr/>
          <p:nvPr/>
        </p:nvSpPr>
        <p:spPr>
          <a:xfrm>
            <a:off x="0" y="5179367"/>
            <a:ext cx="6553200" cy="923330"/>
          </a:xfrm>
          <a:prstGeom prst="rect">
            <a:avLst/>
          </a:prstGeom>
        </p:spPr>
        <p:txBody>
          <a:bodyPr wrap="square">
            <a:spAutoFit/>
          </a:bodyPr>
          <a:lstStyle/>
          <a:p>
            <a:r>
              <a:rPr lang="en-US" dirty="0"/>
              <a:t>Many Puritans emigrated from England to America in the 1630s and 1640s. During this time, the population of the Massachusetts Bay colony grew to ten times its earlier population.</a:t>
            </a:r>
          </a:p>
        </p:txBody>
      </p:sp>
      <p:sp>
        <p:nvSpPr>
          <p:cNvPr id="26" name="Rectangle 25"/>
          <p:cNvSpPr/>
          <p:nvPr/>
        </p:nvSpPr>
        <p:spPr>
          <a:xfrm>
            <a:off x="6553200" y="6172200"/>
            <a:ext cx="2576945" cy="646331"/>
          </a:xfrm>
          <a:prstGeom prst="rect">
            <a:avLst/>
          </a:prstGeom>
        </p:spPr>
        <p:txBody>
          <a:bodyPr wrap="square">
            <a:spAutoFit/>
          </a:bodyPr>
          <a:lstStyle/>
          <a:p>
            <a:pPr algn="ctr"/>
            <a:r>
              <a:rPr lang="en-US" b="1" i="1" u="sng" dirty="0"/>
              <a:t>Church of England (Anglican Church)</a:t>
            </a:r>
          </a:p>
        </p:txBody>
      </p:sp>
      <p:sp>
        <p:nvSpPr>
          <p:cNvPr id="27" name="Rectangle 26"/>
          <p:cNvSpPr/>
          <p:nvPr/>
        </p:nvSpPr>
        <p:spPr>
          <a:xfrm>
            <a:off x="-37594" y="6105159"/>
            <a:ext cx="6590793" cy="646331"/>
          </a:xfrm>
          <a:prstGeom prst="rect">
            <a:avLst/>
          </a:prstGeom>
        </p:spPr>
        <p:txBody>
          <a:bodyPr wrap="square">
            <a:spAutoFit/>
          </a:bodyPr>
          <a:lstStyle/>
          <a:p>
            <a:r>
              <a:rPr lang="en-US" dirty="0"/>
              <a:t>The national church of England, founded by King Henry VIII. It included both Roman Catholic and Protestant ideas.</a:t>
            </a:r>
          </a:p>
        </p:txBody>
      </p:sp>
    </p:spTree>
    <p:extLst>
      <p:ext uri="{BB962C8B-B14F-4D97-AF65-F5344CB8AC3E}">
        <p14:creationId xmlns:p14="http://schemas.microsoft.com/office/powerpoint/2010/main" val="231973567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676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3855" y="3239133"/>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3854" y="5828314"/>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0" y="8216"/>
            <a:ext cx="6553200" cy="1754326"/>
          </a:xfrm>
          <a:prstGeom prst="rect">
            <a:avLst/>
          </a:prstGeom>
        </p:spPr>
        <p:txBody>
          <a:bodyPr wrap="square">
            <a:spAutoFit/>
          </a:bodyPr>
          <a:lstStyle/>
          <a:p>
            <a:r>
              <a:rPr lang="en-US" dirty="0"/>
              <a:t>In 1777, British General John Burgoyne attacked southward from Canada along the Hudson Valley in New York, hoping to link up with General Howe in New York City, thereby cutting the colonies in half. Burgoyne was defeated by American General Horatio Gates on October 17, 1777, at the Battle of Saratoga, surrendering the entire British Army of the North</a:t>
            </a:r>
            <a:r>
              <a:rPr lang="en-US" dirty="0" smtClean="0"/>
              <a:t>. Was the turning point of the war.</a:t>
            </a:r>
            <a:endParaRPr lang="en-US" dirty="0"/>
          </a:p>
        </p:txBody>
      </p:sp>
      <p:sp>
        <p:nvSpPr>
          <p:cNvPr id="3" name="Rectangle 2"/>
          <p:cNvSpPr/>
          <p:nvPr/>
        </p:nvSpPr>
        <p:spPr>
          <a:xfrm>
            <a:off x="6515100" y="700713"/>
            <a:ext cx="2615045" cy="369332"/>
          </a:xfrm>
          <a:prstGeom prst="rect">
            <a:avLst/>
          </a:prstGeom>
        </p:spPr>
        <p:txBody>
          <a:bodyPr wrap="square">
            <a:spAutoFit/>
          </a:bodyPr>
          <a:lstStyle/>
          <a:p>
            <a:pPr algn="ctr"/>
            <a:r>
              <a:rPr lang="en-US" b="1" i="1" u="sng" dirty="0" smtClean="0"/>
              <a:t>Battle of Saratoga</a:t>
            </a:r>
            <a:endParaRPr lang="en-US" b="1" i="1" u="sng" dirty="0"/>
          </a:p>
        </p:txBody>
      </p:sp>
      <p:sp>
        <p:nvSpPr>
          <p:cNvPr id="4" name="Rectangle 3"/>
          <p:cNvSpPr/>
          <p:nvPr/>
        </p:nvSpPr>
        <p:spPr>
          <a:xfrm>
            <a:off x="13854" y="1676400"/>
            <a:ext cx="6463145" cy="1569660"/>
          </a:xfrm>
          <a:prstGeom prst="rect">
            <a:avLst/>
          </a:prstGeom>
        </p:spPr>
        <p:txBody>
          <a:bodyPr wrap="square">
            <a:spAutoFit/>
          </a:bodyPr>
          <a:lstStyle/>
          <a:p>
            <a:r>
              <a:rPr lang="en-US" sz="1600" dirty="0" smtClean="0"/>
              <a:t>This </a:t>
            </a:r>
            <a:r>
              <a:rPr lang="en-US" sz="1600" dirty="0"/>
              <a:t>was the site where the Continental Army camped during the winter of 1777- ’78, after its defeats at the Battles of the Brandywine and Germantown. The Continental Army suffered further casualties at Valley Forge due to cold and disease. Washington chose the site because it allowed him to defend the Continental Congress if necessary, which was then meeting in York, Pennsylvania after the British capture of Philadelphia.</a:t>
            </a:r>
          </a:p>
        </p:txBody>
      </p:sp>
      <p:sp>
        <p:nvSpPr>
          <p:cNvPr id="6" name="Rectangle 5"/>
          <p:cNvSpPr/>
          <p:nvPr/>
        </p:nvSpPr>
        <p:spPr>
          <a:xfrm>
            <a:off x="6515100" y="2276564"/>
            <a:ext cx="2615045" cy="369332"/>
          </a:xfrm>
          <a:prstGeom prst="rect">
            <a:avLst/>
          </a:prstGeom>
        </p:spPr>
        <p:txBody>
          <a:bodyPr wrap="square">
            <a:spAutoFit/>
          </a:bodyPr>
          <a:lstStyle/>
          <a:p>
            <a:pPr algn="ctr"/>
            <a:r>
              <a:rPr lang="en-US" b="1" i="1" u="sng" dirty="0"/>
              <a:t>Valley Forge</a:t>
            </a:r>
          </a:p>
        </p:txBody>
      </p:sp>
      <p:sp>
        <p:nvSpPr>
          <p:cNvPr id="7" name="Rectangle 6"/>
          <p:cNvSpPr/>
          <p:nvPr/>
        </p:nvSpPr>
        <p:spPr>
          <a:xfrm>
            <a:off x="13854" y="3246060"/>
            <a:ext cx="6539346" cy="2554545"/>
          </a:xfrm>
          <a:prstGeom prst="rect">
            <a:avLst/>
          </a:prstGeom>
        </p:spPr>
        <p:txBody>
          <a:bodyPr wrap="square">
            <a:spAutoFit/>
          </a:bodyPr>
          <a:lstStyle/>
          <a:p>
            <a:r>
              <a:rPr lang="en-US" sz="1600" dirty="0"/>
              <a:t>Because of their lack of success in suppressing the Revolution in the </a:t>
            </a:r>
            <a:r>
              <a:rPr lang="en-US" sz="1600" dirty="0" smtClean="0"/>
              <a:t>northern </a:t>
            </a:r>
            <a:r>
              <a:rPr lang="en-US" sz="1600" dirty="0"/>
              <a:t>colonies, in early 1780 the British switched their strategy and undertook a series of campaigns through the southern colonies. This strategy was equally unsuccessful, and the British decided to return to their main headquarters in New York City. While marching from Virginia to New York, British commander Lord Cornwallis became trapped in </a:t>
            </a:r>
            <a:r>
              <a:rPr lang="en-US" sz="1600" dirty="0" smtClean="0"/>
              <a:t>Virginia on </a:t>
            </a:r>
            <a:r>
              <a:rPr lang="en-US" sz="1600" dirty="0"/>
              <a:t>the Chesapeake Bay. His troops fortified the town and waited for reinforcements. The French navy, led by </a:t>
            </a:r>
            <a:r>
              <a:rPr lang="en-US" sz="1600" dirty="0" err="1"/>
              <a:t>DeGrasse</a:t>
            </a:r>
            <a:r>
              <a:rPr lang="en-US" sz="1600" dirty="0"/>
              <a:t>, blocked their escape. After a series of battles, Cornwallis surrendered to the Continental Army on October 19, 1781, which ended all major fighting in the Revolutionary War.</a:t>
            </a:r>
          </a:p>
        </p:txBody>
      </p:sp>
      <p:sp>
        <p:nvSpPr>
          <p:cNvPr id="8" name="Rectangle 7"/>
          <p:cNvSpPr/>
          <p:nvPr/>
        </p:nvSpPr>
        <p:spPr>
          <a:xfrm>
            <a:off x="6553201" y="4160750"/>
            <a:ext cx="2576944" cy="369332"/>
          </a:xfrm>
          <a:prstGeom prst="rect">
            <a:avLst/>
          </a:prstGeom>
        </p:spPr>
        <p:txBody>
          <a:bodyPr wrap="square">
            <a:spAutoFit/>
          </a:bodyPr>
          <a:lstStyle/>
          <a:p>
            <a:pPr algn="ctr"/>
            <a:r>
              <a:rPr lang="en-US" b="1" i="1" u="sng" dirty="0" smtClean="0"/>
              <a:t>Battle of Yorktown</a:t>
            </a:r>
            <a:endParaRPr lang="en-US" b="1" i="1" u="sng" dirty="0"/>
          </a:p>
        </p:txBody>
      </p:sp>
      <p:sp>
        <p:nvSpPr>
          <p:cNvPr id="9" name="Rectangle 8"/>
          <p:cNvSpPr/>
          <p:nvPr/>
        </p:nvSpPr>
        <p:spPr>
          <a:xfrm>
            <a:off x="6567056" y="6172200"/>
            <a:ext cx="2590798" cy="369332"/>
          </a:xfrm>
          <a:prstGeom prst="rect">
            <a:avLst/>
          </a:prstGeom>
        </p:spPr>
        <p:txBody>
          <a:bodyPr wrap="square">
            <a:spAutoFit/>
          </a:bodyPr>
          <a:lstStyle/>
          <a:p>
            <a:pPr algn="ctr"/>
            <a:r>
              <a:rPr lang="en-US" b="1" i="1" u="sng" dirty="0"/>
              <a:t>Treaty of Paris, 1783</a:t>
            </a:r>
          </a:p>
        </p:txBody>
      </p:sp>
      <p:sp>
        <p:nvSpPr>
          <p:cNvPr id="11" name="Rectangle 10"/>
          <p:cNvSpPr/>
          <p:nvPr/>
        </p:nvSpPr>
        <p:spPr>
          <a:xfrm>
            <a:off x="-13856" y="5800605"/>
            <a:ext cx="6580911" cy="1077218"/>
          </a:xfrm>
          <a:prstGeom prst="rect">
            <a:avLst/>
          </a:prstGeom>
        </p:spPr>
        <p:txBody>
          <a:bodyPr wrap="square">
            <a:spAutoFit/>
          </a:bodyPr>
          <a:lstStyle/>
          <a:p>
            <a:r>
              <a:rPr lang="en-US" sz="1600" dirty="0"/>
              <a:t>This treaty ended the Revolutionary War, recognized the independence of the American colonies, and granted the colonies the territory from the southern border of Canada to the northern border of Florida, and from the Atlantic coast to the Mississippi River.</a:t>
            </a:r>
          </a:p>
        </p:txBody>
      </p:sp>
    </p:spTree>
    <p:extLst>
      <p:ext uri="{BB962C8B-B14F-4D97-AF65-F5344CB8AC3E}">
        <p14:creationId xmlns:p14="http://schemas.microsoft.com/office/powerpoint/2010/main" val="14662857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 Untied States History Flash Cards</a:t>
            </a:r>
            <a:endParaRPr lang="en-US" dirty="0"/>
          </a:p>
        </p:txBody>
      </p:sp>
      <p:sp>
        <p:nvSpPr>
          <p:cNvPr id="3" name="Subtitle 2"/>
          <p:cNvSpPr>
            <a:spLocks noGrp="1"/>
          </p:cNvSpPr>
          <p:nvPr>
            <p:ph type="subTitle" idx="1"/>
          </p:nvPr>
        </p:nvSpPr>
        <p:spPr>
          <a:xfrm>
            <a:off x="1371600" y="3886200"/>
            <a:ext cx="6400800" cy="2286000"/>
          </a:xfrm>
        </p:spPr>
        <p:txBody>
          <a:bodyPr>
            <a:normAutofit fontScale="92500" lnSpcReduction="20000"/>
          </a:bodyPr>
          <a:lstStyle/>
          <a:p>
            <a:r>
              <a:rPr lang="en-US" dirty="0" smtClean="0"/>
              <a:t>Set II</a:t>
            </a:r>
          </a:p>
          <a:p>
            <a:r>
              <a:rPr lang="en-US" dirty="0" smtClean="0"/>
              <a:t>Early America Government </a:t>
            </a:r>
          </a:p>
          <a:p>
            <a:r>
              <a:rPr lang="en-US" dirty="0" smtClean="0"/>
              <a:t>And the </a:t>
            </a:r>
          </a:p>
          <a:p>
            <a:r>
              <a:rPr lang="en-US" dirty="0" smtClean="0"/>
              <a:t>Constitution </a:t>
            </a:r>
          </a:p>
          <a:p>
            <a:r>
              <a:rPr lang="en-US" dirty="0" smtClean="0"/>
              <a:t>(1783- 1789)</a:t>
            </a:r>
            <a:endParaRPr lang="en-US" dirty="0"/>
          </a:p>
        </p:txBody>
      </p:sp>
    </p:spTree>
    <p:extLst>
      <p:ext uri="{BB962C8B-B14F-4D97-AF65-F5344CB8AC3E}">
        <p14:creationId xmlns:p14="http://schemas.microsoft.com/office/powerpoint/2010/main" val="1362607625"/>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01343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057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4011788"/>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3853" y="4913531"/>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0" y="228600"/>
            <a:ext cx="6477000" cy="646331"/>
          </a:xfrm>
          <a:prstGeom prst="rect">
            <a:avLst/>
          </a:prstGeom>
        </p:spPr>
        <p:txBody>
          <a:bodyPr wrap="square">
            <a:spAutoFit/>
          </a:bodyPr>
          <a:lstStyle/>
          <a:p>
            <a:r>
              <a:rPr lang="en-US" dirty="0" smtClean="0"/>
              <a:t>Who were </a:t>
            </a:r>
            <a:r>
              <a:rPr lang="en-US" dirty="0"/>
              <a:t>the American delegates who signed the Treaty of Paris in 1783.</a:t>
            </a:r>
          </a:p>
        </p:txBody>
      </p:sp>
      <p:sp>
        <p:nvSpPr>
          <p:cNvPr id="3" name="Rectangle 2"/>
          <p:cNvSpPr/>
          <p:nvPr/>
        </p:nvSpPr>
        <p:spPr>
          <a:xfrm>
            <a:off x="6515100" y="64668"/>
            <a:ext cx="2615045" cy="646331"/>
          </a:xfrm>
          <a:prstGeom prst="rect">
            <a:avLst/>
          </a:prstGeom>
        </p:spPr>
        <p:txBody>
          <a:bodyPr wrap="square">
            <a:spAutoFit/>
          </a:bodyPr>
          <a:lstStyle/>
          <a:p>
            <a:pPr algn="ctr"/>
            <a:r>
              <a:rPr lang="en-US" b="1" i="1" dirty="0"/>
              <a:t>Benjamin Franklin, John Adams, John Jay</a:t>
            </a:r>
          </a:p>
        </p:txBody>
      </p:sp>
      <p:sp>
        <p:nvSpPr>
          <p:cNvPr id="4" name="Rectangle 3"/>
          <p:cNvSpPr/>
          <p:nvPr/>
        </p:nvSpPr>
        <p:spPr>
          <a:xfrm>
            <a:off x="0" y="1043601"/>
            <a:ext cx="6477000" cy="646331"/>
          </a:xfrm>
          <a:prstGeom prst="rect">
            <a:avLst/>
          </a:prstGeom>
        </p:spPr>
        <p:txBody>
          <a:bodyPr wrap="square">
            <a:spAutoFit/>
          </a:bodyPr>
          <a:lstStyle/>
          <a:p>
            <a:r>
              <a:rPr lang="en-US" dirty="0"/>
              <a:t>1779 - </a:t>
            </a:r>
            <a:r>
              <a:rPr lang="en-US" dirty="0" smtClean="0"/>
              <a:t>Written </a:t>
            </a:r>
            <a:r>
              <a:rPr lang="en-US" dirty="0"/>
              <a:t>by Thomas Jefferson, this statute outlawed an established church and called for separation of Church and State.</a:t>
            </a:r>
          </a:p>
        </p:txBody>
      </p:sp>
      <p:sp>
        <p:nvSpPr>
          <p:cNvPr id="6" name="Rectangle 5"/>
          <p:cNvSpPr/>
          <p:nvPr/>
        </p:nvSpPr>
        <p:spPr>
          <a:xfrm>
            <a:off x="6477000" y="1320600"/>
            <a:ext cx="2667000" cy="646331"/>
          </a:xfrm>
          <a:prstGeom prst="rect">
            <a:avLst/>
          </a:prstGeom>
        </p:spPr>
        <p:txBody>
          <a:bodyPr wrap="square">
            <a:spAutoFit/>
          </a:bodyPr>
          <a:lstStyle/>
          <a:p>
            <a:pPr algn="ctr"/>
            <a:r>
              <a:rPr lang="en-US" b="1" i="1" u="sng" dirty="0"/>
              <a:t>Virginia Statute of Religious Freedom</a:t>
            </a:r>
          </a:p>
        </p:txBody>
      </p:sp>
      <p:sp>
        <p:nvSpPr>
          <p:cNvPr id="7" name="Rectangle 6"/>
          <p:cNvSpPr/>
          <p:nvPr/>
        </p:nvSpPr>
        <p:spPr>
          <a:xfrm>
            <a:off x="13853" y="2084695"/>
            <a:ext cx="6490855" cy="2031325"/>
          </a:xfrm>
          <a:prstGeom prst="rect">
            <a:avLst/>
          </a:prstGeom>
        </p:spPr>
        <p:txBody>
          <a:bodyPr wrap="square">
            <a:spAutoFit/>
          </a:bodyPr>
          <a:lstStyle/>
          <a:p>
            <a:r>
              <a:rPr lang="en-US" dirty="0" smtClean="0"/>
              <a:t>These delegated </a:t>
            </a:r>
            <a:r>
              <a:rPr lang="en-US" dirty="0"/>
              <a:t>most of the powers (the power to tax, to regulate trade, and to draft troops) to the individual states, but left the federal government power over war, foreign policy, and issuing money. </a:t>
            </a:r>
            <a:r>
              <a:rPr lang="en-US" dirty="0" smtClean="0"/>
              <a:t>There weakness </a:t>
            </a:r>
            <a:r>
              <a:rPr lang="en-US" dirty="0"/>
              <a:t>was that they gave the federal government so little power that it couldn’t keep the country united. </a:t>
            </a:r>
            <a:r>
              <a:rPr lang="en-US" dirty="0" smtClean="0"/>
              <a:t>There only </a:t>
            </a:r>
            <a:r>
              <a:rPr lang="en-US" dirty="0"/>
              <a:t>major success was that they settled western land claims with the Northwest Ordinance. </a:t>
            </a:r>
            <a:r>
              <a:rPr lang="en-US" dirty="0" smtClean="0"/>
              <a:t>They were </a:t>
            </a:r>
            <a:r>
              <a:rPr lang="en-US" dirty="0"/>
              <a:t>abandoned for the Constitution.</a:t>
            </a:r>
          </a:p>
        </p:txBody>
      </p:sp>
      <p:sp>
        <p:nvSpPr>
          <p:cNvPr id="8" name="Rectangle 7"/>
          <p:cNvSpPr/>
          <p:nvPr/>
        </p:nvSpPr>
        <p:spPr>
          <a:xfrm>
            <a:off x="6518564" y="2915691"/>
            <a:ext cx="2625436" cy="369332"/>
          </a:xfrm>
          <a:prstGeom prst="rect">
            <a:avLst/>
          </a:prstGeom>
        </p:spPr>
        <p:txBody>
          <a:bodyPr wrap="square">
            <a:spAutoFit/>
          </a:bodyPr>
          <a:lstStyle/>
          <a:p>
            <a:pPr algn="ctr"/>
            <a:r>
              <a:rPr lang="en-US" b="1" i="1" u="sng" dirty="0"/>
              <a:t>Articles of Confederation</a:t>
            </a:r>
          </a:p>
        </p:txBody>
      </p:sp>
      <p:sp>
        <p:nvSpPr>
          <p:cNvPr id="9" name="Rectangle 8"/>
          <p:cNvSpPr/>
          <p:nvPr/>
        </p:nvSpPr>
        <p:spPr>
          <a:xfrm>
            <a:off x="6532419" y="4267200"/>
            <a:ext cx="2611581" cy="646331"/>
          </a:xfrm>
          <a:prstGeom prst="rect">
            <a:avLst/>
          </a:prstGeom>
        </p:spPr>
        <p:txBody>
          <a:bodyPr wrap="square">
            <a:spAutoFit/>
          </a:bodyPr>
          <a:lstStyle/>
          <a:p>
            <a:pPr algn="ctr"/>
            <a:r>
              <a:rPr lang="en-US" b="1" i="1" dirty="0"/>
              <a:t>Constitution</a:t>
            </a:r>
            <a:br>
              <a:rPr lang="en-US" b="1" i="1" dirty="0"/>
            </a:br>
            <a:endParaRPr lang="en-US" b="1" i="1" dirty="0"/>
          </a:p>
        </p:txBody>
      </p:sp>
      <p:sp>
        <p:nvSpPr>
          <p:cNvPr id="11" name="Rectangle 10"/>
          <p:cNvSpPr/>
          <p:nvPr/>
        </p:nvSpPr>
        <p:spPr>
          <a:xfrm>
            <a:off x="13852" y="3990200"/>
            <a:ext cx="6504711" cy="923330"/>
          </a:xfrm>
          <a:prstGeom prst="rect">
            <a:avLst/>
          </a:prstGeom>
        </p:spPr>
        <p:txBody>
          <a:bodyPr wrap="square">
            <a:spAutoFit/>
          </a:bodyPr>
          <a:lstStyle/>
          <a:p>
            <a:r>
              <a:rPr lang="en-US" dirty="0"/>
              <a:t>The document which established the present federal government of the United States and outlined its powers. It can be changed through amendments.</a:t>
            </a:r>
          </a:p>
        </p:txBody>
      </p:sp>
      <p:sp>
        <p:nvSpPr>
          <p:cNvPr id="16" name="Rectangle 15"/>
          <p:cNvSpPr/>
          <p:nvPr/>
        </p:nvSpPr>
        <p:spPr>
          <a:xfrm>
            <a:off x="-13855" y="5029200"/>
            <a:ext cx="6546274" cy="1477328"/>
          </a:xfrm>
          <a:prstGeom prst="rect">
            <a:avLst/>
          </a:prstGeom>
        </p:spPr>
        <p:txBody>
          <a:bodyPr wrap="square">
            <a:spAutoFit/>
          </a:bodyPr>
          <a:lstStyle/>
          <a:p>
            <a:r>
              <a:rPr lang="en-US" dirty="0"/>
              <a:t>"We the people of the United States, in order to form a more perfect union, establish justice, insure domestic tranquility, provide for the common defense, promote the general welfare, and secure the blessings of liberty to ourselves and our posterity, do ordain and establish this Constitution for the United States of America."</a:t>
            </a:r>
          </a:p>
        </p:txBody>
      </p:sp>
      <p:sp>
        <p:nvSpPr>
          <p:cNvPr id="17" name="Rectangle 16"/>
          <p:cNvSpPr/>
          <p:nvPr/>
        </p:nvSpPr>
        <p:spPr>
          <a:xfrm>
            <a:off x="6553200" y="5444698"/>
            <a:ext cx="2604653" cy="646331"/>
          </a:xfrm>
          <a:prstGeom prst="rect">
            <a:avLst/>
          </a:prstGeom>
        </p:spPr>
        <p:txBody>
          <a:bodyPr wrap="square">
            <a:spAutoFit/>
          </a:bodyPr>
          <a:lstStyle/>
          <a:p>
            <a:pPr algn="ctr"/>
            <a:r>
              <a:rPr lang="en-US" b="1" i="1" u="sng" dirty="0"/>
              <a:t>Preamble</a:t>
            </a:r>
            <a:br>
              <a:rPr lang="en-US" b="1" i="1" u="sng" dirty="0"/>
            </a:br>
            <a:endParaRPr lang="en-US" b="1" i="1" u="sng" dirty="0"/>
          </a:p>
        </p:txBody>
      </p:sp>
    </p:spTree>
    <p:extLst>
      <p:ext uri="{BB962C8B-B14F-4D97-AF65-F5344CB8AC3E}">
        <p14:creationId xmlns:p14="http://schemas.microsoft.com/office/powerpoint/2010/main" val="146628579"/>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438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0782" y="3657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0782" y="4800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0782" y="5781856"/>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94318" y="381000"/>
            <a:ext cx="2649682" cy="369332"/>
          </a:xfrm>
          <a:prstGeom prst="rect">
            <a:avLst/>
          </a:prstGeom>
        </p:spPr>
        <p:txBody>
          <a:bodyPr wrap="square">
            <a:spAutoFit/>
          </a:bodyPr>
          <a:lstStyle/>
          <a:p>
            <a:pPr algn="ctr"/>
            <a:r>
              <a:rPr lang="en-US" b="1" i="1" u="sng" dirty="0"/>
              <a:t>Constitution: Legislature</a:t>
            </a:r>
          </a:p>
        </p:txBody>
      </p:sp>
      <p:sp>
        <p:nvSpPr>
          <p:cNvPr id="3" name="Rectangle 2"/>
          <p:cNvSpPr/>
          <p:nvPr/>
        </p:nvSpPr>
        <p:spPr>
          <a:xfrm>
            <a:off x="-13856" y="0"/>
            <a:ext cx="6490855" cy="923330"/>
          </a:xfrm>
          <a:prstGeom prst="rect">
            <a:avLst/>
          </a:prstGeom>
        </p:spPr>
        <p:txBody>
          <a:bodyPr wrap="square">
            <a:spAutoFit/>
          </a:bodyPr>
          <a:lstStyle/>
          <a:p>
            <a:r>
              <a:rPr lang="en-US" dirty="0"/>
              <a:t>One of the three branches of government, the legislature makes laws. There are two parts to the legislature: the House of Representatives and the Senate.</a:t>
            </a:r>
          </a:p>
        </p:txBody>
      </p:sp>
      <p:sp>
        <p:nvSpPr>
          <p:cNvPr id="4" name="Rectangle 3"/>
          <p:cNvSpPr/>
          <p:nvPr/>
        </p:nvSpPr>
        <p:spPr>
          <a:xfrm>
            <a:off x="6515100" y="1676400"/>
            <a:ext cx="2615045" cy="646331"/>
          </a:xfrm>
          <a:prstGeom prst="rect">
            <a:avLst/>
          </a:prstGeom>
        </p:spPr>
        <p:txBody>
          <a:bodyPr wrap="square">
            <a:spAutoFit/>
          </a:bodyPr>
          <a:lstStyle/>
          <a:p>
            <a:pPr algn="ctr"/>
            <a:r>
              <a:rPr lang="en-US" b="1" i="1" u="sng" dirty="0"/>
              <a:t>Constitution: Majority leader</a:t>
            </a:r>
          </a:p>
        </p:txBody>
      </p:sp>
      <p:sp>
        <p:nvSpPr>
          <p:cNvPr id="6" name="Rectangle 5"/>
          <p:cNvSpPr/>
          <p:nvPr/>
        </p:nvSpPr>
        <p:spPr>
          <a:xfrm>
            <a:off x="-13856" y="1415718"/>
            <a:ext cx="6490856" cy="646331"/>
          </a:xfrm>
          <a:prstGeom prst="rect">
            <a:avLst/>
          </a:prstGeom>
        </p:spPr>
        <p:txBody>
          <a:bodyPr wrap="square">
            <a:spAutoFit/>
          </a:bodyPr>
          <a:lstStyle/>
          <a:p>
            <a:r>
              <a:rPr lang="en-US" dirty="0"/>
              <a:t>The person elected, by the majority party of Congress, to be leader of the majority party in Congress</a:t>
            </a:r>
          </a:p>
        </p:txBody>
      </p:sp>
      <p:sp>
        <p:nvSpPr>
          <p:cNvPr id="7" name="Rectangle 6"/>
          <p:cNvSpPr/>
          <p:nvPr/>
        </p:nvSpPr>
        <p:spPr>
          <a:xfrm>
            <a:off x="6515100" y="2891227"/>
            <a:ext cx="2628900" cy="646331"/>
          </a:xfrm>
          <a:prstGeom prst="rect">
            <a:avLst/>
          </a:prstGeom>
        </p:spPr>
        <p:txBody>
          <a:bodyPr wrap="square">
            <a:spAutoFit/>
          </a:bodyPr>
          <a:lstStyle/>
          <a:p>
            <a:pPr algn="ctr"/>
            <a:r>
              <a:rPr lang="en-US" b="1" i="1" u="sng" dirty="0"/>
              <a:t>Constitution: Majority whip</a:t>
            </a:r>
          </a:p>
        </p:txBody>
      </p:sp>
      <p:sp>
        <p:nvSpPr>
          <p:cNvPr id="8" name="Rectangle 7"/>
          <p:cNvSpPr/>
          <p:nvPr/>
        </p:nvSpPr>
        <p:spPr>
          <a:xfrm>
            <a:off x="20782" y="2782669"/>
            <a:ext cx="6494318" cy="646331"/>
          </a:xfrm>
          <a:prstGeom prst="rect">
            <a:avLst/>
          </a:prstGeom>
        </p:spPr>
        <p:txBody>
          <a:bodyPr wrap="square">
            <a:spAutoFit/>
          </a:bodyPr>
          <a:lstStyle/>
          <a:p>
            <a:r>
              <a:rPr lang="en-US" dirty="0"/>
              <a:t>The person who tells members of the majority party in Congress how they should vote.</a:t>
            </a:r>
          </a:p>
        </p:txBody>
      </p:sp>
      <p:sp>
        <p:nvSpPr>
          <p:cNvPr id="9" name="Rectangle 8"/>
          <p:cNvSpPr/>
          <p:nvPr/>
        </p:nvSpPr>
        <p:spPr>
          <a:xfrm>
            <a:off x="6546273" y="4038600"/>
            <a:ext cx="2618509" cy="923330"/>
          </a:xfrm>
          <a:prstGeom prst="rect">
            <a:avLst/>
          </a:prstGeom>
        </p:spPr>
        <p:txBody>
          <a:bodyPr wrap="square">
            <a:spAutoFit/>
          </a:bodyPr>
          <a:lstStyle/>
          <a:p>
            <a:pPr algn="ctr"/>
            <a:r>
              <a:rPr lang="en-US" b="1" i="1" u="sng" dirty="0" smtClean="0"/>
              <a:t>Constitution</a:t>
            </a:r>
            <a:r>
              <a:rPr lang="en-US" b="1" i="1" u="sng" dirty="0"/>
              <a:t>: Minority leader</a:t>
            </a:r>
            <a:br>
              <a:rPr lang="en-US" b="1" i="1" u="sng" dirty="0"/>
            </a:br>
            <a:endParaRPr lang="en-US" b="1" i="1" u="sng" dirty="0"/>
          </a:p>
        </p:txBody>
      </p:sp>
      <p:sp>
        <p:nvSpPr>
          <p:cNvPr id="11" name="Rectangle 10"/>
          <p:cNvSpPr/>
          <p:nvPr/>
        </p:nvSpPr>
        <p:spPr>
          <a:xfrm>
            <a:off x="20782" y="3890665"/>
            <a:ext cx="6494318" cy="646331"/>
          </a:xfrm>
          <a:prstGeom prst="rect">
            <a:avLst/>
          </a:prstGeom>
        </p:spPr>
        <p:txBody>
          <a:bodyPr wrap="square">
            <a:spAutoFit/>
          </a:bodyPr>
          <a:lstStyle/>
          <a:p>
            <a:r>
              <a:rPr lang="en-US" dirty="0"/>
              <a:t>The person elected, by the minority party of Congress, to be leader of the minority party in Congress.</a:t>
            </a:r>
          </a:p>
        </p:txBody>
      </p:sp>
      <p:sp>
        <p:nvSpPr>
          <p:cNvPr id="16" name="Rectangle 15"/>
          <p:cNvSpPr/>
          <p:nvPr/>
        </p:nvSpPr>
        <p:spPr>
          <a:xfrm>
            <a:off x="6553200" y="5105400"/>
            <a:ext cx="2576945" cy="646331"/>
          </a:xfrm>
          <a:prstGeom prst="rect">
            <a:avLst/>
          </a:prstGeom>
        </p:spPr>
        <p:txBody>
          <a:bodyPr wrap="square">
            <a:spAutoFit/>
          </a:bodyPr>
          <a:lstStyle/>
          <a:p>
            <a:pPr algn="ctr"/>
            <a:r>
              <a:rPr lang="en-US" b="1" i="1" u="sng" dirty="0"/>
              <a:t>Constitution: Minority whip</a:t>
            </a:r>
          </a:p>
        </p:txBody>
      </p:sp>
      <p:sp>
        <p:nvSpPr>
          <p:cNvPr id="17" name="Rectangle 16"/>
          <p:cNvSpPr/>
          <p:nvPr/>
        </p:nvSpPr>
        <p:spPr>
          <a:xfrm>
            <a:off x="-13856" y="5121670"/>
            <a:ext cx="6567056" cy="646331"/>
          </a:xfrm>
          <a:prstGeom prst="rect">
            <a:avLst/>
          </a:prstGeom>
        </p:spPr>
        <p:txBody>
          <a:bodyPr wrap="square">
            <a:spAutoFit/>
          </a:bodyPr>
          <a:lstStyle/>
          <a:p>
            <a:r>
              <a:rPr lang="en-US" dirty="0"/>
              <a:t>The person who tells members of the minority party in Congress how they should vote.</a:t>
            </a:r>
          </a:p>
        </p:txBody>
      </p:sp>
      <p:sp>
        <p:nvSpPr>
          <p:cNvPr id="18" name="Rectangle 17"/>
          <p:cNvSpPr/>
          <p:nvPr/>
        </p:nvSpPr>
        <p:spPr>
          <a:xfrm>
            <a:off x="6543941" y="6096000"/>
            <a:ext cx="2614690" cy="369332"/>
          </a:xfrm>
          <a:prstGeom prst="rect">
            <a:avLst/>
          </a:prstGeom>
        </p:spPr>
        <p:txBody>
          <a:bodyPr wrap="none">
            <a:spAutoFit/>
          </a:bodyPr>
          <a:lstStyle/>
          <a:p>
            <a:r>
              <a:rPr lang="en-US" b="1" i="1" u="sng" dirty="0"/>
              <a:t>House of Representatives</a:t>
            </a:r>
          </a:p>
        </p:txBody>
      </p:sp>
      <p:sp>
        <p:nvSpPr>
          <p:cNvPr id="19" name="Rectangle 18"/>
          <p:cNvSpPr/>
          <p:nvPr/>
        </p:nvSpPr>
        <p:spPr>
          <a:xfrm>
            <a:off x="-34636" y="5751731"/>
            <a:ext cx="6587836" cy="923330"/>
          </a:xfrm>
          <a:prstGeom prst="rect">
            <a:avLst/>
          </a:prstGeom>
        </p:spPr>
        <p:txBody>
          <a:bodyPr wrap="square">
            <a:spAutoFit/>
          </a:bodyPr>
          <a:lstStyle/>
          <a:p>
            <a:r>
              <a:rPr lang="en-US" dirty="0"/>
              <a:t>One of the two parts of Congress, considered the "lower house." </a:t>
            </a:r>
            <a:r>
              <a:rPr lang="en-US" dirty="0" smtClean="0"/>
              <a:t>these people are </a:t>
            </a:r>
            <a:r>
              <a:rPr lang="en-US" dirty="0"/>
              <a:t>elected directly by the people, with the number of </a:t>
            </a:r>
            <a:r>
              <a:rPr lang="en-US" dirty="0" smtClean="0"/>
              <a:t>for </a:t>
            </a:r>
            <a:r>
              <a:rPr lang="en-US" dirty="0"/>
              <a:t>each state determined by the state’s population.</a:t>
            </a:r>
          </a:p>
        </p:txBody>
      </p:sp>
    </p:spTree>
    <p:extLst>
      <p:ext uri="{BB962C8B-B14F-4D97-AF65-F5344CB8AC3E}">
        <p14:creationId xmlns:p14="http://schemas.microsoft.com/office/powerpoint/2010/main" val="14662857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5908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6927" y="3657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4800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6017385"/>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76999" y="381000"/>
            <a:ext cx="2653145" cy="369332"/>
          </a:xfrm>
          <a:prstGeom prst="rect">
            <a:avLst/>
          </a:prstGeom>
        </p:spPr>
        <p:txBody>
          <a:bodyPr wrap="square">
            <a:spAutoFit/>
          </a:bodyPr>
          <a:lstStyle/>
          <a:p>
            <a:pPr algn="ctr"/>
            <a:r>
              <a:rPr lang="en-US" b="1" i="1" u="sng" dirty="0"/>
              <a:t>Gerrymander</a:t>
            </a:r>
          </a:p>
        </p:txBody>
      </p:sp>
      <p:sp>
        <p:nvSpPr>
          <p:cNvPr id="3" name="Rectangle 2"/>
          <p:cNvSpPr/>
          <p:nvPr/>
        </p:nvSpPr>
        <p:spPr>
          <a:xfrm>
            <a:off x="0" y="5477"/>
            <a:ext cx="6515100" cy="1323439"/>
          </a:xfrm>
          <a:prstGeom prst="rect">
            <a:avLst/>
          </a:prstGeom>
        </p:spPr>
        <p:txBody>
          <a:bodyPr wrap="square">
            <a:spAutoFit/>
          </a:bodyPr>
          <a:lstStyle/>
          <a:p>
            <a:r>
              <a:rPr lang="en-US" sz="1600" dirty="0"/>
              <a:t>The practice of drawing the boundary lines of Congressional voting districts to give a particular political party an advantage when electing representatives. First used during </a:t>
            </a:r>
            <a:r>
              <a:rPr lang="en-US" sz="1600" dirty="0" err="1"/>
              <a:t>Eldbridge</a:t>
            </a:r>
            <a:r>
              <a:rPr lang="en-US" sz="1600" dirty="0"/>
              <a:t> Gerry’s second term as governor of Massachusetts, the term comes from a combination of Gerry's name and a </a:t>
            </a:r>
            <a:r>
              <a:rPr lang="en-US" sz="1600" dirty="0" smtClean="0"/>
              <a:t>reference </a:t>
            </a:r>
            <a:r>
              <a:rPr lang="en-US" sz="1600" dirty="0"/>
              <a:t>that the shape of the </a:t>
            </a:r>
            <a:r>
              <a:rPr lang="en-US" sz="1600" dirty="0" smtClean="0"/>
              <a:t>district </a:t>
            </a:r>
            <a:r>
              <a:rPr lang="en-US" sz="1600" dirty="0"/>
              <a:t>boundary resembled a salamander.</a:t>
            </a:r>
          </a:p>
        </p:txBody>
      </p:sp>
      <p:sp>
        <p:nvSpPr>
          <p:cNvPr id="4" name="Rectangle 3"/>
          <p:cNvSpPr/>
          <p:nvPr/>
        </p:nvSpPr>
        <p:spPr>
          <a:xfrm>
            <a:off x="0" y="1295400"/>
            <a:ext cx="6553200" cy="1200329"/>
          </a:xfrm>
          <a:prstGeom prst="rect">
            <a:avLst/>
          </a:prstGeom>
        </p:spPr>
        <p:txBody>
          <a:bodyPr wrap="square">
            <a:spAutoFit/>
          </a:bodyPr>
          <a:lstStyle/>
          <a:p>
            <a:r>
              <a:rPr lang="en-US" dirty="0"/>
              <a:t>The other of the two parts of Congress, considered the "upper house." </a:t>
            </a:r>
            <a:r>
              <a:rPr lang="en-US" dirty="0" smtClean="0"/>
              <a:t>These people were </a:t>
            </a:r>
            <a:r>
              <a:rPr lang="en-US" dirty="0"/>
              <a:t>originally appointed by state legislatures, but now they are elected directly by the people. Each state has two </a:t>
            </a:r>
            <a:r>
              <a:rPr lang="en-US" dirty="0" smtClean="0"/>
              <a:t>of them.</a:t>
            </a:r>
            <a:endParaRPr lang="en-US" dirty="0"/>
          </a:p>
        </p:txBody>
      </p:sp>
      <p:sp>
        <p:nvSpPr>
          <p:cNvPr id="6" name="Rectangle 5"/>
          <p:cNvSpPr/>
          <p:nvPr/>
        </p:nvSpPr>
        <p:spPr>
          <a:xfrm>
            <a:off x="7390541" y="1710898"/>
            <a:ext cx="841449" cy="369332"/>
          </a:xfrm>
          <a:prstGeom prst="rect">
            <a:avLst/>
          </a:prstGeom>
        </p:spPr>
        <p:txBody>
          <a:bodyPr wrap="none">
            <a:spAutoFit/>
          </a:bodyPr>
          <a:lstStyle/>
          <a:p>
            <a:r>
              <a:rPr lang="en-US" b="1" i="1" u="sng" dirty="0"/>
              <a:t>Senate</a:t>
            </a:r>
          </a:p>
        </p:txBody>
      </p:sp>
      <p:sp>
        <p:nvSpPr>
          <p:cNvPr id="7" name="Rectangle 6"/>
          <p:cNvSpPr/>
          <p:nvPr/>
        </p:nvSpPr>
        <p:spPr>
          <a:xfrm>
            <a:off x="6927" y="2607163"/>
            <a:ext cx="6470072" cy="923330"/>
          </a:xfrm>
          <a:prstGeom prst="rect">
            <a:avLst/>
          </a:prstGeom>
        </p:spPr>
        <p:txBody>
          <a:bodyPr wrap="square">
            <a:spAutoFit/>
          </a:bodyPr>
          <a:lstStyle/>
          <a:p>
            <a:r>
              <a:rPr lang="en-US" dirty="0"/>
              <a:t>One of the three branches of government, the executive enforces laws. It is headed by the president, who has the power to veto legislation passed by Congress.</a:t>
            </a:r>
          </a:p>
        </p:txBody>
      </p:sp>
      <p:sp>
        <p:nvSpPr>
          <p:cNvPr id="8" name="Rectangle 7"/>
          <p:cNvSpPr/>
          <p:nvPr/>
        </p:nvSpPr>
        <p:spPr>
          <a:xfrm>
            <a:off x="6492038" y="3085053"/>
            <a:ext cx="2651962" cy="369332"/>
          </a:xfrm>
          <a:prstGeom prst="rect">
            <a:avLst/>
          </a:prstGeom>
        </p:spPr>
        <p:txBody>
          <a:bodyPr wrap="square">
            <a:spAutoFit/>
          </a:bodyPr>
          <a:lstStyle/>
          <a:p>
            <a:pPr algn="ctr"/>
            <a:r>
              <a:rPr lang="en-US" b="1" i="1" u="sng" dirty="0"/>
              <a:t>Executive branch</a:t>
            </a:r>
          </a:p>
        </p:txBody>
      </p:sp>
      <p:sp>
        <p:nvSpPr>
          <p:cNvPr id="9" name="Rectangle 8"/>
          <p:cNvSpPr/>
          <p:nvPr/>
        </p:nvSpPr>
        <p:spPr>
          <a:xfrm>
            <a:off x="6927" y="3782384"/>
            <a:ext cx="6546273" cy="923330"/>
          </a:xfrm>
          <a:prstGeom prst="rect">
            <a:avLst/>
          </a:prstGeom>
        </p:spPr>
        <p:txBody>
          <a:bodyPr wrap="square">
            <a:spAutoFit/>
          </a:bodyPr>
          <a:lstStyle/>
          <a:p>
            <a:r>
              <a:rPr lang="en-US" dirty="0"/>
              <a:t>One of the three branches of government, the judiciary interprets laws. The highest authority in the judiciary is the Supreme Court, which determines the constitutionality of laws.</a:t>
            </a:r>
          </a:p>
        </p:txBody>
      </p:sp>
      <p:sp>
        <p:nvSpPr>
          <p:cNvPr id="11" name="Rectangle 10"/>
          <p:cNvSpPr/>
          <p:nvPr/>
        </p:nvSpPr>
        <p:spPr>
          <a:xfrm>
            <a:off x="6556664" y="3953195"/>
            <a:ext cx="2615045" cy="369332"/>
          </a:xfrm>
          <a:prstGeom prst="rect">
            <a:avLst/>
          </a:prstGeom>
        </p:spPr>
        <p:txBody>
          <a:bodyPr wrap="square">
            <a:spAutoFit/>
          </a:bodyPr>
          <a:lstStyle/>
          <a:p>
            <a:pPr algn="ctr"/>
            <a:r>
              <a:rPr lang="en-US" b="1" i="1" u="sng" dirty="0"/>
              <a:t>Judiciary branch</a:t>
            </a:r>
          </a:p>
        </p:txBody>
      </p:sp>
      <p:sp>
        <p:nvSpPr>
          <p:cNvPr id="16" name="Rectangle 15"/>
          <p:cNvSpPr/>
          <p:nvPr/>
        </p:nvSpPr>
        <p:spPr>
          <a:xfrm>
            <a:off x="6556663" y="5257800"/>
            <a:ext cx="2594263" cy="369332"/>
          </a:xfrm>
          <a:prstGeom prst="rect">
            <a:avLst/>
          </a:prstGeom>
        </p:spPr>
        <p:txBody>
          <a:bodyPr wrap="square">
            <a:spAutoFit/>
          </a:bodyPr>
          <a:lstStyle/>
          <a:p>
            <a:pPr algn="ctr"/>
            <a:r>
              <a:rPr lang="en-US" b="1" i="1" u="sng" dirty="0"/>
              <a:t>Supremacy clause</a:t>
            </a:r>
          </a:p>
        </p:txBody>
      </p:sp>
      <p:sp>
        <p:nvSpPr>
          <p:cNvPr id="17" name="Rectangle 16"/>
          <p:cNvSpPr/>
          <p:nvPr/>
        </p:nvSpPr>
        <p:spPr>
          <a:xfrm>
            <a:off x="0" y="4803201"/>
            <a:ext cx="6556664" cy="1200329"/>
          </a:xfrm>
          <a:prstGeom prst="rect">
            <a:avLst/>
          </a:prstGeom>
        </p:spPr>
        <p:txBody>
          <a:bodyPr wrap="square">
            <a:spAutoFit/>
          </a:bodyPr>
          <a:lstStyle/>
          <a:p>
            <a:r>
              <a:rPr lang="en-US" dirty="0"/>
              <a:t>Article VI of the Constitution, which declares the Constitution, all federal laws passed pursuant to its provisions, and all federal treaties, to be the "supreme law of the land," which override any state laws or state constitutional provisions to the contrary.</a:t>
            </a:r>
          </a:p>
        </p:txBody>
      </p:sp>
      <p:sp>
        <p:nvSpPr>
          <p:cNvPr id="18" name="Rectangle 17"/>
          <p:cNvSpPr/>
          <p:nvPr/>
        </p:nvSpPr>
        <p:spPr>
          <a:xfrm>
            <a:off x="7178913" y="6248400"/>
            <a:ext cx="1296958" cy="369332"/>
          </a:xfrm>
          <a:prstGeom prst="rect">
            <a:avLst/>
          </a:prstGeom>
        </p:spPr>
        <p:txBody>
          <a:bodyPr wrap="none">
            <a:spAutoFit/>
          </a:bodyPr>
          <a:lstStyle/>
          <a:p>
            <a:r>
              <a:rPr lang="en-US" b="1" i="1" u="sng" dirty="0"/>
              <a:t>Ratification</a:t>
            </a:r>
          </a:p>
        </p:txBody>
      </p:sp>
      <p:sp>
        <p:nvSpPr>
          <p:cNvPr id="19" name="Rectangle 18"/>
          <p:cNvSpPr/>
          <p:nvPr/>
        </p:nvSpPr>
        <p:spPr>
          <a:xfrm>
            <a:off x="0" y="6017385"/>
            <a:ext cx="6556664" cy="646331"/>
          </a:xfrm>
          <a:prstGeom prst="rect">
            <a:avLst/>
          </a:prstGeom>
        </p:spPr>
        <p:txBody>
          <a:bodyPr wrap="square">
            <a:spAutoFit/>
          </a:bodyPr>
          <a:lstStyle/>
          <a:p>
            <a:r>
              <a:rPr lang="en-US" dirty="0"/>
              <a:t>The Constitution had to be </a:t>
            </a:r>
            <a:r>
              <a:rPr lang="en-US" dirty="0" smtClean="0"/>
              <a:t>approved by </a:t>
            </a:r>
            <a:r>
              <a:rPr lang="en-US" dirty="0"/>
              <a:t>at least 9 of the 13 original states in order to be put into effect</a:t>
            </a:r>
          </a:p>
        </p:txBody>
      </p:sp>
    </p:spTree>
    <p:extLst>
      <p:ext uri="{BB962C8B-B14F-4D97-AF65-F5344CB8AC3E}">
        <p14:creationId xmlns:p14="http://schemas.microsoft.com/office/powerpoint/2010/main" val="14662857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784396"/>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0782" y="531123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77000" y="457200"/>
            <a:ext cx="2653145" cy="369332"/>
          </a:xfrm>
          <a:prstGeom prst="rect">
            <a:avLst/>
          </a:prstGeom>
        </p:spPr>
        <p:txBody>
          <a:bodyPr wrap="square">
            <a:spAutoFit/>
          </a:bodyPr>
          <a:lstStyle/>
          <a:p>
            <a:pPr algn="ctr"/>
            <a:r>
              <a:rPr lang="en-US" b="1" i="1" u="sng" dirty="0"/>
              <a:t>Land Ordinance of 1785</a:t>
            </a:r>
          </a:p>
        </p:txBody>
      </p:sp>
      <p:sp>
        <p:nvSpPr>
          <p:cNvPr id="3" name="Rectangle 2"/>
          <p:cNvSpPr/>
          <p:nvPr/>
        </p:nvSpPr>
        <p:spPr>
          <a:xfrm>
            <a:off x="20782" y="41701"/>
            <a:ext cx="6456218" cy="646331"/>
          </a:xfrm>
          <a:prstGeom prst="rect">
            <a:avLst/>
          </a:prstGeom>
        </p:spPr>
        <p:txBody>
          <a:bodyPr wrap="square">
            <a:spAutoFit/>
          </a:bodyPr>
          <a:lstStyle/>
          <a:p>
            <a:r>
              <a:rPr lang="en-US" dirty="0"/>
              <a:t>A major success of the Articles of Confederation. Provided for the orderly surveying and distribution of land belonging to the U.S.</a:t>
            </a:r>
          </a:p>
        </p:txBody>
      </p:sp>
      <p:sp>
        <p:nvSpPr>
          <p:cNvPr id="4" name="Rectangle 3"/>
          <p:cNvSpPr/>
          <p:nvPr/>
        </p:nvSpPr>
        <p:spPr>
          <a:xfrm>
            <a:off x="6515100" y="1676400"/>
            <a:ext cx="2615045" cy="646331"/>
          </a:xfrm>
          <a:prstGeom prst="rect">
            <a:avLst/>
          </a:prstGeom>
        </p:spPr>
        <p:txBody>
          <a:bodyPr wrap="square">
            <a:spAutoFit/>
          </a:bodyPr>
          <a:lstStyle/>
          <a:p>
            <a:pPr algn="ctr"/>
            <a:r>
              <a:rPr lang="en-US" b="1" i="1" u="sng" dirty="0"/>
              <a:t>Northwest Ordinance, 1787</a:t>
            </a:r>
          </a:p>
        </p:txBody>
      </p:sp>
      <p:sp>
        <p:nvSpPr>
          <p:cNvPr id="6" name="Rectangle 5"/>
          <p:cNvSpPr/>
          <p:nvPr/>
        </p:nvSpPr>
        <p:spPr>
          <a:xfrm>
            <a:off x="-13856" y="1307068"/>
            <a:ext cx="6528955" cy="1477328"/>
          </a:xfrm>
          <a:prstGeom prst="rect">
            <a:avLst/>
          </a:prstGeom>
        </p:spPr>
        <p:txBody>
          <a:bodyPr wrap="square">
            <a:spAutoFit/>
          </a:bodyPr>
          <a:lstStyle/>
          <a:p>
            <a:r>
              <a:rPr lang="en-US" dirty="0"/>
              <a:t>A major success of the Articles of Confederation. Set up the framework of a government for the Northwest territory. The Ordinance provided that the Territory would be divided into 3 to 5 states, outlawed slavery in the Territory, and set 60,000 as the minimum population for statehood.</a:t>
            </a:r>
          </a:p>
        </p:txBody>
      </p:sp>
      <p:sp>
        <p:nvSpPr>
          <p:cNvPr id="7" name="Rectangle 6"/>
          <p:cNvSpPr/>
          <p:nvPr/>
        </p:nvSpPr>
        <p:spPr>
          <a:xfrm>
            <a:off x="0" y="2784396"/>
            <a:ext cx="6477000" cy="2554545"/>
          </a:xfrm>
          <a:prstGeom prst="rect">
            <a:avLst/>
          </a:prstGeom>
        </p:spPr>
        <p:txBody>
          <a:bodyPr wrap="square">
            <a:spAutoFit/>
          </a:bodyPr>
          <a:lstStyle/>
          <a:p>
            <a:r>
              <a:rPr lang="en-US" sz="1600" dirty="0"/>
              <a:t>A precursor to the Constitutional Convention of 1787. A dozen commissioners form New York, New Jersey, Pennsylvania, Delaware and Virginia met to discuss reform of interstate commerce regulations, to design a U.S. currency standard, and to find a way to repay the federal government’s debts to Revolutionary War veterans. Little was accomplished, except for the delegates to recommend that a further convention be held to discuss changes to the form of the federal government; the idea was endorsed by the Confederation Congress in February, 1878, which called for another convention to be held in May that year in Philadelphia.</a:t>
            </a:r>
          </a:p>
        </p:txBody>
      </p:sp>
      <p:sp>
        <p:nvSpPr>
          <p:cNvPr id="8" name="Rectangle 7"/>
          <p:cNvSpPr/>
          <p:nvPr/>
        </p:nvSpPr>
        <p:spPr>
          <a:xfrm>
            <a:off x="6535881" y="3692336"/>
            <a:ext cx="2628901" cy="646331"/>
          </a:xfrm>
          <a:prstGeom prst="rect">
            <a:avLst/>
          </a:prstGeom>
        </p:spPr>
        <p:txBody>
          <a:bodyPr wrap="square">
            <a:spAutoFit/>
          </a:bodyPr>
          <a:lstStyle/>
          <a:p>
            <a:pPr algn="ctr"/>
            <a:r>
              <a:rPr lang="en-US" b="1" i="1" u="sng" dirty="0"/>
              <a:t>Annapolis Convention, 1786</a:t>
            </a:r>
          </a:p>
        </p:txBody>
      </p:sp>
      <p:sp>
        <p:nvSpPr>
          <p:cNvPr id="9" name="Rectangle 8"/>
          <p:cNvSpPr/>
          <p:nvPr/>
        </p:nvSpPr>
        <p:spPr>
          <a:xfrm>
            <a:off x="-34636" y="5311232"/>
            <a:ext cx="6587836" cy="1569660"/>
          </a:xfrm>
          <a:prstGeom prst="rect">
            <a:avLst/>
          </a:prstGeom>
        </p:spPr>
        <p:txBody>
          <a:bodyPr wrap="square">
            <a:spAutoFit/>
          </a:bodyPr>
          <a:lstStyle/>
          <a:p>
            <a:r>
              <a:rPr lang="en-US" sz="1600" dirty="0"/>
              <a:t>Occurred in the winter of 1786-7 under the Articles of Confederation. Poor, indebted landowners in Massachusetts blocked access to courts and prevented the government from arresting or repossessing the property of those in debt. The federal government was too weak to help Boston remove the rebels, a sign that the Articles of Confederation weren’t working effectively.</a:t>
            </a:r>
          </a:p>
        </p:txBody>
      </p:sp>
      <p:sp>
        <p:nvSpPr>
          <p:cNvPr id="11" name="Rectangle 10"/>
          <p:cNvSpPr/>
          <p:nvPr/>
        </p:nvSpPr>
        <p:spPr>
          <a:xfrm>
            <a:off x="6567054" y="5911396"/>
            <a:ext cx="2597727" cy="369332"/>
          </a:xfrm>
          <a:prstGeom prst="rect">
            <a:avLst/>
          </a:prstGeom>
        </p:spPr>
        <p:txBody>
          <a:bodyPr wrap="square">
            <a:spAutoFit/>
          </a:bodyPr>
          <a:lstStyle/>
          <a:p>
            <a:pPr algn="ctr"/>
            <a:r>
              <a:rPr lang="en-US" b="1" i="1" u="sng" dirty="0"/>
              <a:t>Shay’s Rebellion</a:t>
            </a:r>
          </a:p>
        </p:txBody>
      </p:sp>
    </p:spTree>
    <p:extLst>
      <p:ext uri="{BB962C8B-B14F-4D97-AF65-F5344CB8AC3E}">
        <p14:creationId xmlns:p14="http://schemas.microsoft.com/office/powerpoint/2010/main" val="1466285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3093" y="2017093"/>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093" y="34290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3093" y="45720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6096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77000" y="381000"/>
            <a:ext cx="2680093" cy="369332"/>
          </a:xfrm>
          <a:prstGeom prst="rect">
            <a:avLst/>
          </a:prstGeom>
        </p:spPr>
        <p:txBody>
          <a:bodyPr wrap="none">
            <a:spAutoFit/>
          </a:bodyPr>
          <a:lstStyle/>
          <a:p>
            <a:r>
              <a:rPr lang="en-US" b="1" i="1" u="sng" dirty="0"/>
              <a:t>Constitutional Convention</a:t>
            </a:r>
          </a:p>
        </p:txBody>
      </p:sp>
      <p:sp>
        <p:nvSpPr>
          <p:cNvPr id="3" name="Rectangle 2"/>
          <p:cNvSpPr/>
          <p:nvPr/>
        </p:nvSpPr>
        <p:spPr>
          <a:xfrm>
            <a:off x="0" y="44303"/>
            <a:ext cx="6553200" cy="1077218"/>
          </a:xfrm>
          <a:prstGeom prst="rect">
            <a:avLst/>
          </a:prstGeom>
        </p:spPr>
        <p:txBody>
          <a:bodyPr wrap="square">
            <a:spAutoFit/>
          </a:bodyPr>
          <a:lstStyle/>
          <a:p>
            <a:r>
              <a:rPr lang="en-US" sz="1600" dirty="0"/>
              <a:t>Beginning on May 25, 1787, the convention recommended by the Annapolis Convention was held in Philadelphia. All of the states except Rhode Island sent delegates, and George Washington served as president of the convention. The convention lasted 16 weeks, and on September 17, 1787, </a:t>
            </a:r>
          </a:p>
        </p:txBody>
      </p:sp>
      <p:sp>
        <p:nvSpPr>
          <p:cNvPr id="4" name="Rectangle 3"/>
          <p:cNvSpPr/>
          <p:nvPr/>
        </p:nvSpPr>
        <p:spPr>
          <a:xfrm>
            <a:off x="-13856" y="1353234"/>
            <a:ext cx="6490855" cy="646331"/>
          </a:xfrm>
          <a:prstGeom prst="rect">
            <a:avLst/>
          </a:prstGeom>
        </p:spPr>
        <p:txBody>
          <a:bodyPr wrap="square">
            <a:spAutoFit/>
          </a:bodyPr>
          <a:lstStyle/>
          <a:p>
            <a:r>
              <a:rPr lang="en-US" dirty="0" smtClean="0"/>
              <a:t>The Constitution </a:t>
            </a:r>
            <a:r>
              <a:rPr lang="en-US" dirty="0"/>
              <a:t>of the United </a:t>
            </a:r>
            <a:r>
              <a:rPr lang="en-US" dirty="0" smtClean="0"/>
              <a:t>States was  drafted </a:t>
            </a:r>
            <a:r>
              <a:rPr lang="en-US" dirty="0"/>
              <a:t>largely by </a:t>
            </a:r>
            <a:r>
              <a:rPr lang="en-US" dirty="0" smtClean="0"/>
              <a:t> what Virginian</a:t>
            </a:r>
            <a:endParaRPr lang="en-US" dirty="0"/>
          </a:p>
        </p:txBody>
      </p:sp>
      <p:sp>
        <p:nvSpPr>
          <p:cNvPr id="6" name="Rectangle 5"/>
          <p:cNvSpPr/>
          <p:nvPr/>
        </p:nvSpPr>
        <p:spPr>
          <a:xfrm>
            <a:off x="6476999" y="1491733"/>
            <a:ext cx="2653146" cy="369332"/>
          </a:xfrm>
          <a:prstGeom prst="rect">
            <a:avLst/>
          </a:prstGeom>
        </p:spPr>
        <p:txBody>
          <a:bodyPr wrap="square">
            <a:spAutoFit/>
          </a:bodyPr>
          <a:lstStyle/>
          <a:p>
            <a:pPr algn="ctr"/>
            <a:r>
              <a:rPr lang="en-US" b="1" i="1" u="sng" dirty="0"/>
              <a:t>James Madison</a:t>
            </a:r>
          </a:p>
        </p:txBody>
      </p:sp>
      <p:sp>
        <p:nvSpPr>
          <p:cNvPr id="7" name="Rectangle 6"/>
          <p:cNvSpPr/>
          <p:nvPr/>
        </p:nvSpPr>
        <p:spPr>
          <a:xfrm>
            <a:off x="6542048" y="2313800"/>
            <a:ext cx="2615045" cy="646331"/>
          </a:xfrm>
          <a:prstGeom prst="rect">
            <a:avLst/>
          </a:prstGeom>
        </p:spPr>
        <p:txBody>
          <a:bodyPr wrap="square">
            <a:spAutoFit/>
          </a:bodyPr>
          <a:lstStyle/>
          <a:p>
            <a:pPr algn="ctr"/>
            <a:r>
              <a:rPr lang="en-US" b="1" i="1" u="sng" dirty="0"/>
              <a:t>Montesquieu, The Spirit of Laws</a:t>
            </a:r>
          </a:p>
        </p:txBody>
      </p:sp>
      <p:sp>
        <p:nvSpPr>
          <p:cNvPr id="8" name="Rectangle 7"/>
          <p:cNvSpPr/>
          <p:nvPr/>
        </p:nvSpPr>
        <p:spPr>
          <a:xfrm>
            <a:off x="-13856" y="2175301"/>
            <a:ext cx="6490856" cy="923330"/>
          </a:xfrm>
          <a:prstGeom prst="rect">
            <a:avLst/>
          </a:prstGeom>
        </p:spPr>
        <p:txBody>
          <a:bodyPr wrap="square">
            <a:spAutoFit/>
          </a:bodyPr>
          <a:lstStyle/>
          <a:p>
            <a:r>
              <a:rPr lang="en-US" dirty="0"/>
              <a:t>He believed that the government’s power should be divided into separate branches, that the government should be close to the people, and that laws should reflect the will of the people.</a:t>
            </a:r>
          </a:p>
        </p:txBody>
      </p:sp>
      <p:sp>
        <p:nvSpPr>
          <p:cNvPr id="9" name="Rectangle 8"/>
          <p:cNvSpPr/>
          <p:nvPr/>
        </p:nvSpPr>
        <p:spPr>
          <a:xfrm>
            <a:off x="-13856" y="3448707"/>
            <a:ext cx="6555904" cy="923330"/>
          </a:xfrm>
          <a:prstGeom prst="rect">
            <a:avLst/>
          </a:prstGeom>
        </p:spPr>
        <p:txBody>
          <a:bodyPr wrap="square">
            <a:spAutoFit/>
          </a:bodyPr>
          <a:lstStyle/>
          <a:p>
            <a:r>
              <a:rPr lang="en-US" dirty="0"/>
              <a:t>His proposals for an effective government became the Virginia Plan, which was the basis for the Constitution. He was responsible for drafting most of the language of the Constitution.</a:t>
            </a:r>
          </a:p>
        </p:txBody>
      </p:sp>
      <p:sp>
        <p:nvSpPr>
          <p:cNvPr id="11" name="Rectangle 10"/>
          <p:cNvSpPr/>
          <p:nvPr/>
        </p:nvSpPr>
        <p:spPr>
          <a:xfrm>
            <a:off x="6482443" y="3725706"/>
            <a:ext cx="2661557" cy="646331"/>
          </a:xfrm>
          <a:prstGeom prst="rect">
            <a:avLst/>
          </a:prstGeom>
        </p:spPr>
        <p:txBody>
          <a:bodyPr wrap="square">
            <a:spAutoFit/>
          </a:bodyPr>
          <a:lstStyle/>
          <a:p>
            <a:pPr algn="ctr"/>
            <a:r>
              <a:rPr lang="en-US" b="1" i="1" u="sng" dirty="0"/>
              <a:t>James Madison, "Father of the Constitution"</a:t>
            </a:r>
          </a:p>
        </p:txBody>
      </p:sp>
      <p:sp>
        <p:nvSpPr>
          <p:cNvPr id="16" name="Rectangle 15"/>
          <p:cNvSpPr/>
          <p:nvPr/>
        </p:nvSpPr>
        <p:spPr>
          <a:xfrm>
            <a:off x="13092" y="4572000"/>
            <a:ext cx="6616308" cy="1569660"/>
          </a:xfrm>
          <a:prstGeom prst="rect">
            <a:avLst/>
          </a:prstGeom>
        </p:spPr>
        <p:txBody>
          <a:bodyPr wrap="square">
            <a:spAutoFit/>
          </a:bodyPr>
          <a:lstStyle/>
          <a:p>
            <a:r>
              <a:rPr lang="en-US" sz="1600" dirty="0"/>
              <a:t>At the Constitutional Convention, larger states wanted to follow the Virginia Plan, which based each state’s representation in Congress on state population. Smaller states wanted to follow the New Jersey Plan, which gave every state the same number of representatives. The convention compromised by creating the House and the Senate, and using both of the two separate plans as the method for electing members of each.</a:t>
            </a:r>
          </a:p>
        </p:txBody>
      </p:sp>
      <p:sp>
        <p:nvSpPr>
          <p:cNvPr id="17" name="Rectangle 16"/>
          <p:cNvSpPr/>
          <p:nvPr/>
        </p:nvSpPr>
        <p:spPr>
          <a:xfrm>
            <a:off x="6533243" y="5172164"/>
            <a:ext cx="2623850" cy="369332"/>
          </a:xfrm>
          <a:prstGeom prst="rect">
            <a:avLst/>
          </a:prstGeom>
        </p:spPr>
        <p:txBody>
          <a:bodyPr wrap="square">
            <a:spAutoFit/>
          </a:bodyPr>
          <a:lstStyle/>
          <a:p>
            <a:pPr algn="ctr"/>
            <a:r>
              <a:rPr lang="en-US" b="1" i="1" u="sng" dirty="0"/>
              <a:t>Great Compromise</a:t>
            </a:r>
          </a:p>
        </p:txBody>
      </p:sp>
      <p:sp>
        <p:nvSpPr>
          <p:cNvPr id="18" name="Rectangle 17"/>
          <p:cNvSpPr/>
          <p:nvPr/>
        </p:nvSpPr>
        <p:spPr>
          <a:xfrm>
            <a:off x="6525986" y="6248400"/>
            <a:ext cx="2604159" cy="369332"/>
          </a:xfrm>
          <a:prstGeom prst="rect">
            <a:avLst/>
          </a:prstGeom>
        </p:spPr>
        <p:txBody>
          <a:bodyPr wrap="square">
            <a:spAutoFit/>
          </a:bodyPr>
          <a:lstStyle/>
          <a:p>
            <a:pPr algn="ctr"/>
            <a:r>
              <a:rPr lang="en-US" b="1" i="1" u="sng" dirty="0"/>
              <a:t>Virginia Plan</a:t>
            </a:r>
          </a:p>
        </p:txBody>
      </p:sp>
      <p:sp>
        <p:nvSpPr>
          <p:cNvPr id="19" name="Rectangle 18"/>
          <p:cNvSpPr/>
          <p:nvPr/>
        </p:nvSpPr>
        <p:spPr>
          <a:xfrm>
            <a:off x="-13856" y="6096000"/>
            <a:ext cx="6528956" cy="646331"/>
          </a:xfrm>
          <a:prstGeom prst="rect">
            <a:avLst/>
          </a:prstGeom>
        </p:spPr>
        <p:txBody>
          <a:bodyPr wrap="square">
            <a:spAutoFit/>
          </a:bodyPr>
          <a:lstStyle/>
          <a:p>
            <a:r>
              <a:rPr lang="en-US" dirty="0" smtClean="0"/>
              <a:t>This called </a:t>
            </a:r>
            <a:r>
              <a:rPr lang="en-US" dirty="0"/>
              <a:t>for a two-house Congress with each state’s representation based on state population. </a:t>
            </a:r>
          </a:p>
        </p:txBody>
      </p:sp>
    </p:spTree>
    <p:extLst>
      <p:ext uri="{BB962C8B-B14F-4D97-AF65-F5344CB8AC3E}">
        <p14:creationId xmlns:p14="http://schemas.microsoft.com/office/powerpoint/2010/main" val="1572303689"/>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3855" y="990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7319" y="2080185"/>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4290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5181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6096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77000" y="249427"/>
            <a:ext cx="2649681" cy="369332"/>
          </a:xfrm>
          <a:prstGeom prst="rect">
            <a:avLst/>
          </a:prstGeom>
        </p:spPr>
        <p:txBody>
          <a:bodyPr wrap="square">
            <a:spAutoFit/>
          </a:bodyPr>
          <a:lstStyle/>
          <a:p>
            <a:pPr algn="ctr"/>
            <a:r>
              <a:rPr lang="en-US" b="1" i="1" u="sng" dirty="0"/>
              <a:t>New Jersey Plan </a:t>
            </a:r>
          </a:p>
        </p:txBody>
      </p:sp>
      <p:sp>
        <p:nvSpPr>
          <p:cNvPr id="3" name="Rectangle 2"/>
          <p:cNvSpPr/>
          <p:nvPr/>
        </p:nvSpPr>
        <p:spPr>
          <a:xfrm>
            <a:off x="0" y="242500"/>
            <a:ext cx="6477000" cy="646331"/>
          </a:xfrm>
          <a:prstGeom prst="rect">
            <a:avLst/>
          </a:prstGeom>
        </p:spPr>
        <p:txBody>
          <a:bodyPr wrap="square">
            <a:spAutoFit/>
          </a:bodyPr>
          <a:lstStyle/>
          <a:p>
            <a:r>
              <a:rPr lang="en-US" dirty="0" smtClean="0"/>
              <a:t>This called </a:t>
            </a:r>
            <a:r>
              <a:rPr lang="en-US" dirty="0"/>
              <a:t>for a one-house Congress in which each state had equal representation.</a:t>
            </a:r>
          </a:p>
        </p:txBody>
      </p:sp>
      <p:sp>
        <p:nvSpPr>
          <p:cNvPr id="4" name="Rectangle 3"/>
          <p:cNvSpPr/>
          <p:nvPr/>
        </p:nvSpPr>
        <p:spPr>
          <a:xfrm>
            <a:off x="-13856" y="1143000"/>
            <a:ext cx="6490855" cy="923330"/>
          </a:xfrm>
          <a:prstGeom prst="rect">
            <a:avLst/>
          </a:prstGeom>
        </p:spPr>
        <p:txBody>
          <a:bodyPr wrap="square">
            <a:spAutoFit/>
          </a:bodyPr>
          <a:lstStyle/>
          <a:p>
            <a:r>
              <a:rPr lang="en-US" dirty="0" smtClean="0"/>
              <a:t>This plan  called </a:t>
            </a:r>
            <a:r>
              <a:rPr lang="en-US" dirty="0"/>
              <a:t>for a two-house Congress in which both types of representation would be applied, and is also known as the Compromise Plan.</a:t>
            </a:r>
          </a:p>
        </p:txBody>
      </p:sp>
      <p:sp>
        <p:nvSpPr>
          <p:cNvPr id="6" name="Rectangle 5"/>
          <p:cNvSpPr/>
          <p:nvPr/>
        </p:nvSpPr>
        <p:spPr>
          <a:xfrm>
            <a:off x="6528954" y="1242168"/>
            <a:ext cx="2615045" cy="369332"/>
          </a:xfrm>
          <a:prstGeom prst="rect">
            <a:avLst/>
          </a:prstGeom>
        </p:spPr>
        <p:txBody>
          <a:bodyPr wrap="square">
            <a:spAutoFit/>
          </a:bodyPr>
          <a:lstStyle/>
          <a:p>
            <a:pPr algn="ctr"/>
            <a:r>
              <a:rPr lang="en-US" b="1" i="1" u="sng" dirty="0"/>
              <a:t>Connecticut Plan</a:t>
            </a:r>
          </a:p>
        </p:txBody>
      </p:sp>
      <p:sp>
        <p:nvSpPr>
          <p:cNvPr id="7" name="Rectangle 6"/>
          <p:cNvSpPr/>
          <p:nvPr/>
        </p:nvSpPr>
        <p:spPr>
          <a:xfrm>
            <a:off x="6549735" y="2410875"/>
            <a:ext cx="2573481" cy="369332"/>
          </a:xfrm>
          <a:prstGeom prst="rect">
            <a:avLst/>
          </a:prstGeom>
        </p:spPr>
        <p:txBody>
          <a:bodyPr wrap="square">
            <a:spAutoFit/>
          </a:bodyPr>
          <a:lstStyle/>
          <a:p>
            <a:pPr algn="ctr"/>
            <a:r>
              <a:rPr lang="en-US" b="1" i="1" u="sng" dirty="0"/>
              <a:t>3/5 </a:t>
            </a:r>
            <a:r>
              <a:rPr lang="en-US" b="1" i="1" u="sng" dirty="0" smtClean="0"/>
              <a:t>Compromise</a:t>
            </a:r>
            <a:endParaRPr lang="en-US" b="1" i="1" u="sng" dirty="0"/>
          </a:p>
        </p:txBody>
      </p:sp>
      <p:sp>
        <p:nvSpPr>
          <p:cNvPr id="8" name="Rectangle 7"/>
          <p:cNvSpPr/>
          <p:nvPr/>
        </p:nvSpPr>
        <p:spPr>
          <a:xfrm>
            <a:off x="6927" y="2189202"/>
            <a:ext cx="6470072" cy="923330"/>
          </a:xfrm>
          <a:prstGeom prst="rect">
            <a:avLst/>
          </a:prstGeom>
        </p:spPr>
        <p:txBody>
          <a:bodyPr wrap="square">
            <a:spAutoFit/>
          </a:bodyPr>
          <a:lstStyle/>
          <a:p>
            <a:r>
              <a:rPr lang="en-US" dirty="0"/>
              <a:t>The South’s slave trade was guaranteed for at least 20 years after the ratification of the Constitution. Slaves were considered 3/5 of a person when determining the state population.</a:t>
            </a:r>
          </a:p>
        </p:txBody>
      </p:sp>
      <p:sp>
        <p:nvSpPr>
          <p:cNvPr id="9" name="Rectangle 8"/>
          <p:cNvSpPr/>
          <p:nvPr/>
        </p:nvSpPr>
        <p:spPr>
          <a:xfrm>
            <a:off x="6542809" y="4038600"/>
            <a:ext cx="2580407" cy="369332"/>
          </a:xfrm>
          <a:prstGeom prst="rect">
            <a:avLst/>
          </a:prstGeom>
        </p:spPr>
        <p:txBody>
          <a:bodyPr wrap="square">
            <a:spAutoFit/>
          </a:bodyPr>
          <a:lstStyle/>
          <a:p>
            <a:pPr algn="ctr"/>
            <a:r>
              <a:rPr lang="en-US" b="1" i="1" u="sng" dirty="0"/>
              <a:t>Antifederalists</a:t>
            </a:r>
          </a:p>
        </p:txBody>
      </p:sp>
      <p:sp>
        <p:nvSpPr>
          <p:cNvPr id="11" name="Rectangle 10"/>
          <p:cNvSpPr/>
          <p:nvPr/>
        </p:nvSpPr>
        <p:spPr>
          <a:xfrm>
            <a:off x="-1" y="3429000"/>
            <a:ext cx="6476999" cy="1754326"/>
          </a:xfrm>
          <a:prstGeom prst="rect">
            <a:avLst/>
          </a:prstGeom>
        </p:spPr>
        <p:txBody>
          <a:bodyPr wrap="square">
            <a:spAutoFit/>
          </a:bodyPr>
          <a:lstStyle/>
          <a:p>
            <a:r>
              <a:rPr lang="en-US" dirty="0"/>
              <a:t>They opposed the ratification of the Constitution because it gave more power to the federal government and less to the states, and because it did not ensure individual rights. Many wanted to keep the Articles of Confederation. </a:t>
            </a:r>
            <a:r>
              <a:rPr lang="en-US" dirty="0" smtClean="0"/>
              <a:t>They were </a:t>
            </a:r>
            <a:r>
              <a:rPr lang="en-US" dirty="0"/>
              <a:t>instrumental in obtaining passage of the Bill of Rights as a prerequisite to ratification of the Constitution in several states. </a:t>
            </a:r>
          </a:p>
        </p:txBody>
      </p:sp>
      <p:sp>
        <p:nvSpPr>
          <p:cNvPr id="16" name="Rectangle 15"/>
          <p:cNvSpPr/>
          <p:nvPr/>
        </p:nvSpPr>
        <p:spPr>
          <a:xfrm>
            <a:off x="6926" y="5181600"/>
            <a:ext cx="6546273" cy="923330"/>
          </a:xfrm>
          <a:prstGeom prst="rect">
            <a:avLst/>
          </a:prstGeom>
        </p:spPr>
        <p:txBody>
          <a:bodyPr wrap="square">
            <a:spAutoFit/>
          </a:bodyPr>
          <a:lstStyle/>
          <a:p>
            <a:r>
              <a:rPr lang="en-US" dirty="0" smtClean="0"/>
              <a:t>These  people were </a:t>
            </a:r>
            <a:r>
              <a:rPr lang="en-US" dirty="0"/>
              <a:t>mostly wealthy and opposed anarchy. Their leaders included Jay, Hamilton, and Madison, who wrote the </a:t>
            </a:r>
            <a:r>
              <a:rPr lang="en-US" i="1" dirty="0"/>
              <a:t>Federalist Papers</a:t>
            </a:r>
            <a:r>
              <a:rPr lang="en-US" dirty="0"/>
              <a:t> in support of the Constitution.</a:t>
            </a:r>
          </a:p>
        </p:txBody>
      </p:sp>
      <p:sp>
        <p:nvSpPr>
          <p:cNvPr id="18" name="Rectangle 17"/>
          <p:cNvSpPr/>
          <p:nvPr/>
        </p:nvSpPr>
        <p:spPr>
          <a:xfrm>
            <a:off x="6515100" y="5458599"/>
            <a:ext cx="2628900" cy="369332"/>
          </a:xfrm>
          <a:prstGeom prst="rect">
            <a:avLst/>
          </a:prstGeom>
        </p:spPr>
        <p:txBody>
          <a:bodyPr wrap="square">
            <a:spAutoFit/>
          </a:bodyPr>
          <a:lstStyle/>
          <a:p>
            <a:pPr algn="ctr"/>
            <a:r>
              <a:rPr lang="en-US" b="1" i="1" u="sng" dirty="0"/>
              <a:t>Federalists</a:t>
            </a:r>
          </a:p>
        </p:txBody>
      </p:sp>
      <p:sp>
        <p:nvSpPr>
          <p:cNvPr id="19" name="Rectangle 18"/>
          <p:cNvSpPr/>
          <p:nvPr/>
        </p:nvSpPr>
        <p:spPr>
          <a:xfrm>
            <a:off x="6926" y="6091443"/>
            <a:ext cx="6546274" cy="830997"/>
          </a:xfrm>
          <a:prstGeom prst="rect">
            <a:avLst/>
          </a:prstGeom>
        </p:spPr>
        <p:txBody>
          <a:bodyPr wrap="square">
            <a:spAutoFit/>
          </a:bodyPr>
          <a:lstStyle/>
          <a:p>
            <a:r>
              <a:rPr lang="en-US" sz="1600" dirty="0" smtClean="0">
                <a:effectLst/>
                <a:latin typeface="Times New Roman"/>
                <a:ea typeface="Times New Roman"/>
              </a:rPr>
              <a:t>These </a:t>
            </a:r>
            <a:r>
              <a:rPr lang="en-US" sz="1600" dirty="0" err="1" smtClean="0">
                <a:effectLst/>
                <a:latin typeface="Times New Roman"/>
                <a:ea typeface="Times New Roman"/>
              </a:rPr>
              <a:t>peopl</a:t>
            </a:r>
            <a:r>
              <a:rPr lang="en-US" sz="1600" dirty="0" smtClean="0">
                <a:effectLst/>
                <a:latin typeface="Times New Roman"/>
                <a:ea typeface="Times New Roman"/>
              </a:rPr>
              <a:t> were mostly commoners who were afraid of strong central government and being taken advantage of. They included Patrick Henry and Samuel Adams.</a:t>
            </a:r>
            <a:endParaRPr lang="en-US" sz="1600" dirty="0">
              <a:effectLst/>
              <a:latin typeface="Times New Roman"/>
              <a:ea typeface="Times New Roman"/>
            </a:endParaRPr>
          </a:p>
        </p:txBody>
      </p:sp>
      <p:sp>
        <p:nvSpPr>
          <p:cNvPr id="20" name="Rectangle 19"/>
          <p:cNvSpPr/>
          <p:nvPr/>
        </p:nvSpPr>
        <p:spPr>
          <a:xfrm>
            <a:off x="6528954" y="6322275"/>
            <a:ext cx="2580407" cy="369332"/>
          </a:xfrm>
          <a:prstGeom prst="rect">
            <a:avLst/>
          </a:prstGeom>
        </p:spPr>
        <p:txBody>
          <a:bodyPr wrap="square">
            <a:spAutoFit/>
          </a:bodyPr>
          <a:lstStyle/>
          <a:p>
            <a:pPr algn="ctr"/>
            <a:r>
              <a:rPr lang="en-US" b="1" i="1" u="sng" dirty="0"/>
              <a:t>Antifederalists</a:t>
            </a:r>
          </a:p>
        </p:txBody>
      </p:sp>
    </p:spTree>
    <p:extLst>
      <p:ext uri="{BB962C8B-B14F-4D97-AF65-F5344CB8AC3E}">
        <p14:creationId xmlns:p14="http://schemas.microsoft.com/office/powerpoint/2010/main" val="157230368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3856" y="2133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6" y="3442855"/>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5015299"/>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58674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13856" y="-11300"/>
            <a:ext cx="6490855" cy="1200329"/>
          </a:xfrm>
          <a:prstGeom prst="rect">
            <a:avLst/>
          </a:prstGeom>
        </p:spPr>
        <p:txBody>
          <a:bodyPr wrap="square">
            <a:spAutoFit/>
          </a:bodyPr>
          <a:lstStyle/>
          <a:p>
            <a:r>
              <a:rPr lang="en-US" dirty="0"/>
              <a:t>This collection of essays by John Jay, Alexander Hamilton, and James Madison, explained the importance of a strong central government. It was published to convince New York to ratify the Constitution.</a:t>
            </a:r>
          </a:p>
        </p:txBody>
      </p:sp>
      <p:sp>
        <p:nvSpPr>
          <p:cNvPr id="3" name="Rectangle 2"/>
          <p:cNvSpPr/>
          <p:nvPr/>
        </p:nvSpPr>
        <p:spPr>
          <a:xfrm>
            <a:off x="6515100" y="404198"/>
            <a:ext cx="2628900" cy="369332"/>
          </a:xfrm>
          <a:prstGeom prst="rect">
            <a:avLst/>
          </a:prstGeom>
        </p:spPr>
        <p:txBody>
          <a:bodyPr wrap="square">
            <a:spAutoFit/>
          </a:bodyPr>
          <a:lstStyle/>
          <a:p>
            <a:pPr algn="ctr"/>
            <a:r>
              <a:rPr lang="en-US" b="1" i="1" u="sng" dirty="0"/>
              <a:t>The Federalist Papers</a:t>
            </a:r>
          </a:p>
        </p:txBody>
      </p:sp>
      <p:sp>
        <p:nvSpPr>
          <p:cNvPr id="4" name="Rectangle 3"/>
          <p:cNvSpPr/>
          <p:nvPr/>
        </p:nvSpPr>
        <p:spPr>
          <a:xfrm>
            <a:off x="0" y="1295400"/>
            <a:ext cx="6515100" cy="646331"/>
          </a:xfrm>
          <a:prstGeom prst="rect">
            <a:avLst/>
          </a:prstGeom>
        </p:spPr>
        <p:txBody>
          <a:bodyPr wrap="square">
            <a:spAutoFit/>
          </a:bodyPr>
          <a:lstStyle/>
          <a:p>
            <a:r>
              <a:rPr lang="en-US" dirty="0"/>
              <a:t>The first ten amendments to the Constitution, which guarantee basic individual rights.</a:t>
            </a:r>
          </a:p>
        </p:txBody>
      </p:sp>
      <p:sp>
        <p:nvSpPr>
          <p:cNvPr id="6" name="Rectangle 5"/>
          <p:cNvSpPr/>
          <p:nvPr/>
        </p:nvSpPr>
        <p:spPr>
          <a:xfrm>
            <a:off x="6515100" y="1547060"/>
            <a:ext cx="2615044" cy="369332"/>
          </a:xfrm>
          <a:prstGeom prst="rect">
            <a:avLst/>
          </a:prstGeom>
        </p:spPr>
        <p:txBody>
          <a:bodyPr wrap="square">
            <a:spAutoFit/>
          </a:bodyPr>
          <a:lstStyle/>
          <a:p>
            <a:pPr algn="ctr"/>
            <a:r>
              <a:rPr lang="en-US" b="1" i="1" u="sng" dirty="0"/>
              <a:t>Bill of Rights </a:t>
            </a:r>
          </a:p>
        </p:txBody>
      </p:sp>
      <p:sp>
        <p:nvSpPr>
          <p:cNvPr id="7" name="Rectangle 6"/>
          <p:cNvSpPr/>
          <p:nvPr/>
        </p:nvSpPr>
        <p:spPr>
          <a:xfrm>
            <a:off x="-13856" y="2163910"/>
            <a:ext cx="6528956" cy="1200329"/>
          </a:xfrm>
          <a:prstGeom prst="rect">
            <a:avLst/>
          </a:prstGeom>
        </p:spPr>
        <p:txBody>
          <a:bodyPr wrap="square">
            <a:spAutoFit/>
          </a:bodyPr>
          <a:lstStyle/>
          <a:p>
            <a:r>
              <a:rPr lang="en-US" dirty="0"/>
              <a:t>He established many of the presidential traditions, including limiting a president's tenure to two terms. He was against political parties and strove for political balance in government by appointing political adversaries to government positions.</a:t>
            </a:r>
          </a:p>
        </p:txBody>
      </p:sp>
      <p:sp>
        <p:nvSpPr>
          <p:cNvPr id="8" name="Rectangle 7"/>
          <p:cNvSpPr/>
          <p:nvPr/>
        </p:nvSpPr>
        <p:spPr>
          <a:xfrm>
            <a:off x="6515100" y="2579408"/>
            <a:ext cx="2628900" cy="369332"/>
          </a:xfrm>
          <a:prstGeom prst="rect">
            <a:avLst/>
          </a:prstGeom>
        </p:spPr>
        <p:txBody>
          <a:bodyPr wrap="square">
            <a:spAutoFit/>
          </a:bodyPr>
          <a:lstStyle/>
          <a:p>
            <a:pPr algn="ctr"/>
            <a:r>
              <a:rPr lang="en-US" b="1" i="1" u="sng" dirty="0"/>
              <a:t>George Washington</a:t>
            </a:r>
          </a:p>
        </p:txBody>
      </p:sp>
      <p:sp>
        <p:nvSpPr>
          <p:cNvPr id="9" name="Rectangle 8"/>
          <p:cNvSpPr/>
          <p:nvPr/>
        </p:nvSpPr>
        <p:spPr>
          <a:xfrm>
            <a:off x="6515100" y="4038600"/>
            <a:ext cx="2615044" cy="369332"/>
          </a:xfrm>
          <a:prstGeom prst="rect">
            <a:avLst/>
          </a:prstGeom>
        </p:spPr>
        <p:txBody>
          <a:bodyPr wrap="square">
            <a:spAutoFit/>
          </a:bodyPr>
          <a:lstStyle/>
          <a:p>
            <a:pPr algn="ctr"/>
            <a:r>
              <a:rPr lang="en-US" b="1" i="1" u="sng" dirty="0"/>
              <a:t>Hamilton’s Program</a:t>
            </a:r>
          </a:p>
        </p:txBody>
      </p:sp>
      <p:sp>
        <p:nvSpPr>
          <p:cNvPr id="11" name="Rectangle 10"/>
          <p:cNvSpPr/>
          <p:nvPr/>
        </p:nvSpPr>
        <p:spPr>
          <a:xfrm>
            <a:off x="-34638" y="3445639"/>
            <a:ext cx="6587838" cy="1569660"/>
          </a:xfrm>
          <a:prstGeom prst="rect">
            <a:avLst/>
          </a:prstGeom>
        </p:spPr>
        <p:txBody>
          <a:bodyPr wrap="square">
            <a:spAutoFit/>
          </a:bodyPr>
          <a:lstStyle/>
          <a:p>
            <a:r>
              <a:rPr lang="en-US" sz="1600" dirty="0"/>
              <a:t>Designed to pay off the U.S.’s war debts and stabilize the economy, he believed that the United States should become a leading international commercial power. His programs included the creation of the National Bank, the establishment of the U.S.’s credit rate, increased tariffs, and an excise tax on whiskey. Also, he insisted that the federal government assume debts incurred by the states during the war.</a:t>
            </a:r>
          </a:p>
        </p:txBody>
      </p:sp>
      <p:sp>
        <p:nvSpPr>
          <p:cNvPr id="17" name="Rectangle 16"/>
          <p:cNvSpPr/>
          <p:nvPr/>
        </p:nvSpPr>
        <p:spPr>
          <a:xfrm>
            <a:off x="-48493" y="5017761"/>
            <a:ext cx="6525492" cy="646331"/>
          </a:xfrm>
          <a:prstGeom prst="rect">
            <a:avLst/>
          </a:prstGeom>
        </p:spPr>
        <p:txBody>
          <a:bodyPr wrap="square">
            <a:spAutoFit/>
          </a:bodyPr>
          <a:lstStyle/>
          <a:p>
            <a:r>
              <a:rPr lang="en-US" dirty="0"/>
              <a:t>He opposed the Constitution because it didn’t protect individual rights. His opposition led to the inclusion of the Bill of Rights.</a:t>
            </a:r>
          </a:p>
        </p:txBody>
      </p:sp>
      <p:sp>
        <p:nvSpPr>
          <p:cNvPr id="18" name="Rectangle 17"/>
          <p:cNvSpPr/>
          <p:nvPr/>
        </p:nvSpPr>
        <p:spPr>
          <a:xfrm>
            <a:off x="6494318" y="5017761"/>
            <a:ext cx="2819399" cy="830997"/>
          </a:xfrm>
          <a:prstGeom prst="rect">
            <a:avLst/>
          </a:prstGeom>
        </p:spPr>
        <p:txBody>
          <a:bodyPr wrap="square">
            <a:spAutoFit/>
          </a:bodyPr>
          <a:lstStyle/>
          <a:p>
            <a:pPr algn="ctr"/>
            <a:r>
              <a:rPr lang="en-US" sz="1600" b="1" i="1" u="sng" dirty="0"/>
              <a:t>George Mason, </a:t>
            </a:r>
            <a:endParaRPr lang="en-US" sz="1600" b="1" i="1" u="sng" dirty="0" smtClean="0"/>
          </a:p>
          <a:p>
            <a:pPr algn="ctr"/>
            <a:r>
              <a:rPr lang="en-US" sz="1600" b="1" i="1" u="sng" dirty="0" smtClean="0"/>
              <a:t>Bill </a:t>
            </a:r>
            <a:r>
              <a:rPr lang="en-US" sz="1600" b="1" i="1" u="sng" dirty="0"/>
              <a:t>of </a:t>
            </a:r>
            <a:r>
              <a:rPr lang="en-US" sz="1600" b="1" i="1" u="sng" dirty="0" smtClean="0"/>
              <a:t>Rights</a:t>
            </a:r>
          </a:p>
          <a:p>
            <a:r>
              <a:rPr lang="en-US" sz="1600" b="1" i="1" u="sng" dirty="0" smtClean="0"/>
              <a:t>(Virginia Declaration of Rights)</a:t>
            </a:r>
            <a:endParaRPr lang="en-US" sz="1600" b="1" i="1" u="sng" dirty="0"/>
          </a:p>
        </p:txBody>
      </p:sp>
      <p:sp>
        <p:nvSpPr>
          <p:cNvPr id="19" name="Rectangle 18"/>
          <p:cNvSpPr/>
          <p:nvPr/>
        </p:nvSpPr>
        <p:spPr>
          <a:xfrm>
            <a:off x="6926" y="5934670"/>
            <a:ext cx="6546273" cy="646331"/>
          </a:xfrm>
          <a:prstGeom prst="rect">
            <a:avLst/>
          </a:prstGeom>
        </p:spPr>
        <p:txBody>
          <a:bodyPr wrap="square">
            <a:spAutoFit/>
          </a:bodyPr>
          <a:lstStyle/>
          <a:p>
            <a:r>
              <a:rPr lang="en-US" dirty="0"/>
              <a:t>He was opposed to the Constitution until the Bill of Rights was added, and then he supported it.</a:t>
            </a:r>
          </a:p>
        </p:txBody>
      </p:sp>
      <p:sp>
        <p:nvSpPr>
          <p:cNvPr id="20" name="Rectangle 19"/>
          <p:cNvSpPr/>
          <p:nvPr/>
        </p:nvSpPr>
        <p:spPr>
          <a:xfrm>
            <a:off x="6553200" y="6096000"/>
            <a:ext cx="2576944" cy="646331"/>
          </a:xfrm>
          <a:prstGeom prst="rect">
            <a:avLst/>
          </a:prstGeom>
        </p:spPr>
        <p:txBody>
          <a:bodyPr wrap="square">
            <a:spAutoFit/>
          </a:bodyPr>
          <a:lstStyle/>
          <a:p>
            <a:pPr algn="ctr"/>
            <a:r>
              <a:rPr lang="en-US" b="1" i="1" u="sng" dirty="0" smtClean="0"/>
              <a:t>Sam </a:t>
            </a:r>
            <a:r>
              <a:rPr lang="en-US" b="1" i="1" u="sng" dirty="0"/>
              <a:t>Adams</a:t>
            </a:r>
            <a:br>
              <a:rPr lang="en-US" b="1" i="1" u="sng" dirty="0"/>
            </a:br>
            <a:endParaRPr lang="en-US" b="1" i="1" u="sng" dirty="0"/>
          </a:p>
        </p:txBody>
      </p:sp>
    </p:spTree>
    <p:extLst>
      <p:ext uri="{BB962C8B-B14F-4D97-AF65-F5344CB8AC3E}">
        <p14:creationId xmlns:p14="http://schemas.microsoft.com/office/powerpoint/2010/main" val="157230368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 Untied States History Flash Cards</a:t>
            </a:r>
            <a:endParaRPr lang="en-US" dirty="0"/>
          </a:p>
        </p:txBody>
      </p:sp>
      <p:sp>
        <p:nvSpPr>
          <p:cNvPr id="3" name="Subtitle 2"/>
          <p:cNvSpPr>
            <a:spLocks noGrp="1"/>
          </p:cNvSpPr>
          <p:nvPr>
            <p:ph type="subTitle" idx="1"/>
          </p:nvPr>
        </p:nvSpPr>
        <p:spPr>
          <a:xfrm>
            <a:off x="1371600" y="3886200"/>
            <a:ext cx="6400800" cy="2286000"/>
          </a:xfrm>
        </p:spPr>
        <p:txBody>
          <a:bodyPr>
            <a:normAutofit/>
          </a:bodyPr>
          <a:lstStyle/>
          <a:p>
            <a:r>
              <a:rPr lang="en-US" dirty="0" smtClean="0"/>
              <a:t>Set III</a:t>
            </a:r>
          </a:p>
          <a:p>
            <a:r>
              <a:rPr lang="en-US" dirty="0" smtClean="0"/>
              <a:t>The early Presidents and finding the right action for the Nation</a:t>
            </a:r>
          </a:p>
          <a:p>
            <a:r>
              <a:rPr lang="en-US" dirty="0" smtClean="0"/>
              <a:t>(1789- 1815)</a:t>
            </a:r>
            <a:endParaRPr lang="en-US" dirty="0"/>
          </a:p>
        </p:txBody>
      </p:sp>
    </p:spTree>
    <p:extLst>
      <p:ext uri="{BB962C8B-B14F-4D97-AF65-F5344CB8AC3E}">
        <p14:creationId xmlns:p14="http://schemas.microsoft.com/office/powerpoint/2010/main" val="191351424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5908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821393"/>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 y="5038131"/>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6096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77001" y="381000"/>
            <a:ext cx="2667000" cy="646331"/>
          </a:xfrm>
          <a:prstGeom prst="rect">
            <a:avLst/>
          </a:prstGeom>
        </p:spPr>
        <p:txBody>
          <a:bodyPr wrap="square">
            <a:spAutoFit/>
          </a:bodyPr>
          <a:lstStyle/>
          <a:p>
            <a:pPr algn="ctr"/>
            <a:r>
              <a:rPr lang="en-US" b="1" i="1" u="sng" dirty="0"/>
              <a:t>John Winthrop (1588-1649)</a:t>
            </a:r>
          </a:p>
        </p:txBody>
      </p:sp>
      <p:sp>
        <p:nvSpPr>
          <p:cNvPr id="3" name="Rectangle 2"/>
          <p:cNvSpPr/>
          <p:nvPr/>
        </p:nvSpPr>
        <p:spPr>
          <a:xfrm>
            <a:off x="-1" y="0"/>
            <a:ext cx="6477001" cy="1323439"/>
          </a:xfrm>
          <a:prstGeom prst="rect">
            <a:avLst/>
          </a:prstGeom>
        </p:spPr>
        <p:txBody>
          <a:bodyPr wrap="square">
            <a:spAutoFit/>
          </a:bodyPr>
          <a:lstStyle/>
          <a:p>
            <a:r>
              <a:rPr lang="en-US" sz="1600" dirty="0"/>
              <a:t>1629 - He became the first governor of the Massachusetts Bay colony, and served in that capacity from 1630 through 1649. A Puritan with strong religious beliefs. He opposed total democracy, believing the colony was best governed by a small group of skillful leaders. He helped organize the New England Confederation in 1643 and served as its first president.</a:t>
            </a:r>
          </a:p>
        </p:txBody>
      </p:sp>
      <p:sp>
        <p:nvSpPr>
          <p:cNvPr id="4" name="Rectangle 3"/>
          <p:cNvSpPr/>
          <p:nvPr/>
        </p:nvSpPr>
        <p:spPr>
          <a:xfrm>
            <a:off x="6477002" y="1600200"/>
            <a:ext cx="2667000" cy="646331"/>
          </a:xfrm>
          <a:prstGeom prst="rect">
            <a:avLst/>
          </a:prstGeom>
        </p:spPr>
        <p:txBody>
          <a:bodyPr wrap="square">
            <a:spAutoFit/>
          </a:bodyPr>
          <a:lstStyle/>
          <a:p>
            <a:pPr algn="ctr"/>
            <a:r>
              <a:rPr lang="en-US" b="1" i="1" u="sng" dirty="0"/>
              <a:t>Anne Hutchinson, Antinomianism</a:t>
            </a:r>
          </a:p>
        </p:txBody>
      </p:sp>
      <p:sp>
        <p:nvSpPr>
          <p:cNvPr id="6" name="Rectangle 5"/>
          <p:cNvSpPr/>
          <p:nvPr/>
        </p:nvSpPr>
        <p:spPr>
          <a:xfrm>
            <a:off x="0" y="1311855"/>
            <a:ext cx="6553200" cy="1200329"/>
          </a:xfrm>
          <a:prstGeom prst="rect">
            <a:avLst/>
          </a:prstGeom>
        </p:spPr>
        <p:txBody>
          <a:bodyPr wrap="square">
            <a:spAutoFit/>
          </a:bodyPr>
          <a:lstStyle/>
          <a:p>
            <a:r>
              <a:rPr lang="en-US" dirty="0"/>
              <a:t>She preached the idea that God communicated directly to individuals instead of through the church elders. She was forced to leave Massachusetts in 1637. Her followers (the </a:t>
            </a:r>
            <a:r>
              <a:rPr lang="en-US" dirty="0" err="1"/>
              <a:t>Antinomianists</a:t>
            </a:r>
            <a:r>
              <a:rPr lang="en-US" dirty="0"/>
              <a:t>) founded the colony of New Hampshire in 1639.</a:t>
            </a:r>
          </a:p>
        </p:txBody>
      </p:sp>
      <p:sp>
        <p:nvSpPr>
          <p:cNvPr id="7" name="Rectangle 6"/>
          <p:cNvSpPr/>
          <p:nvPr/>
        </p:nvSpPr>
        <p:spPr>
          <a:xfrm>
            <a:off x="6963282" y="3059668"/>
            <a:ext cx="1694438" cy="369332"/>
          </a:xfrm>
          <a:prstGeom prst="rect">
            <a:avLst/>
          </a:prstGeom>
        </p:spPr>
        <p:txBody>
          <a:bodyPr wrap="none">
            <a:spAutoFit/>
          </a:bodyPr>
          <a:lstStyle/>
          <a:p>
            <a:r>
              <a:rPr lang="en-US" b="1" i="1" u="sng" dirty="0"/>
              <a:t>Roger </a:t>
            </a:r>
            <a:r>
              <a:rPr lang="en-US" b="1" i="1" u="sng" dirty="0" smtClean="0"/>
              <a:t>Williams </a:t>
            </a:r>
            <a:endParaRPr lang="en-US" b="1" i="1" u="sng" dirty="0"/>
          </a:p>
        </p:txBody>
      </p:sp>
      <p:sp>
        <p:nvSpPr>
          <p:cNvPr id="8" name="Rectangle 7"/>
          <p:cNvSpPr/>
          <p:nvPr/>
        </p:nvSpPr>
        <p:spPr>
          <a:xfrm>
            <a:off x="-13856" y="2607209"/>
            <a:ext cx="6490857" cy="1200329"/>
          </a:xfrm>
          <a:prstGeom prst="rect">
            <a:avLst/>
          </a:prstGeom>
        </p:spPr>
        <p:txBody>
          <a:bodyPr wrap="square">
            <a:spAutoFit/>
          </a:bodyPr>
          <a:lstStyle/>
          <a:p>
            <a:r>
              <a:rPr lang="en-US" dirty="0"/>
              <a:t>1635 - He left the Massachusetts colony and purchased the land from a neighboring Indian tribe to found the colony of Rhode Island. Rhode Island was the only colony at that time to offer complete religious freedom.</a:t>
            </a:r>
          </a:p>
        </p:txBody>
      </p:sp>
      <p:sp>
        <p:nvSpPr>
          <p:cNvPr id="9" name="Rectangle 8"/>
          <p:cNvSpPr/>
          <p:nvPr/>
        </p:nvSpPr>
        <p:spPr>
          <a:xfrm>
            <a:off x="6835426" y="4267200"/>
            <a:ext cx="2015680" cy="369332"/>
          </a:xfrm>
          <a:prstGeom prst="rect">
            <a:avLst/>
          </a:prstGeom>
        </p:spPr>
        <p:txBody>
          <a:bodyPr wrap="none">
            <a:spAutoFit/>
          </a:bodyPr>
          <a:lstStyle/>
          <a:p>
            <a:r>
              <a:rPr lang="en-US" b="1" i="1" u="sng" dirty="0"/>
              <a:t>Half-way Covenant</a:t>
            </a:r>
          </a:p>
        </p:txBody>
      </p:sp>
      <p:sp>
        <p:nvSpPr>
          <p:cNvPr id="11" name="Rectangle 10"/>
          <p:cNvSpPr/>
          <p:nvPr/>
        </p:nvSpPr>
        <p:spPr>
          <a:xfrm>
            <a:off x="-13856" y="3837802"/>
            <a:ext cx="6567056" cy="1200329"/>
          </a:xfrm>
          <a:prstGeom prst="rect">
            <a:avLst/>
          </a:prstGeom>
        </p:spPr>
        <p:txBody>
          <a:bodyPr wrap="square">
            <a:spAutoFit/>
          </a:bodyPr>
          <a:lstStyle/>
          <a:p>
            <a:r>
              <a:rPr lang="en-US" dirty="0" smtClean="0"/>
              <a:t>This applied </a:t>
            </a:r>
            <a:r>
              <a:rPr lang="en-US" dirty="0"/>
              <a:t>to those members of the Puritan colonies who were the children of church members, but who hadn’t achieved grace themselves. The covenant allowed them to participate in some church affairs.</a:t>
            </a:r>
          </a:p>
        </p:txBody>
      </p:sp>
      <p:sp>
        <p:nvSpPr>
          <p:cNvPr id="16" name="Rectangle 15"/>
          <p:cNvSpPr/>
          <p:nvPr/>
        </p:nvSpPr>
        <p:spPr>
          <a:xfrm>
            <a:off x="6963282" y="6248400"/>
            <a:ext cx="1685205" cy="369332"/>
          </a:xfrm>
          <a:prstGeom prst="rect">
            <a:avLst/>
          </a:prstGeom>
        </p:spPr>
        <p:txBody>
          <a:bodyPr wrap="none">
            <a:spAutoFit/>
          </a:bodyPr>
          <a:lstStyle/>
          <a:p>
            <a:r>
              <a:rPr lang="en-US" b="1" i="1" u="sng" dirty="0"/>
              <a:t>Thomas Hooker</a:t>
            </a:r>
          </a:p>
        </p:txBody>
      </p:sp>
      <p:sp>
        <p:nvSpPr>
          <p:cNvPr id="17" name="Rectangle 16"/>
          <p:cNvSpPr/>
          <p:nvPr/>
        </p:nvSpPr>
        <p:spPr>
          <a:xfrm>
            <a:off x="2" y="6098509"/>
            <a:ext cx="6553198" cy="830997"/>
          </a:xfrm>
          <a:prstGeom prst="rect">
            <a:avLst/>
          </a:prstGeom>
        </p:spPr>
        <p:txBody>
          <a:bodyPr wrap="square">
            <a:spAutoFit/>
          </a:bodyPr>
          <a:lstStyle/>
          <a:p>
            <a:r>
              <a:rPr lang="en-US" sz="1600" dirty="0"/>
              <a:t>Clergyman, one of the founders of Hartford. Called "the father of American democracy" because he said that people have a right to choose their magistrates.</a:t>
            </a:r>
          </a:p>
        </p:txBody>
      </p:sp>
      <p:sp>
        <p:nvSpPr>
          <p:cNvPr id="18" name="Rectangle 17"/>
          <p:cNvSpPr/>
          <p:nvPr/>
        </p:nvSpPr>
        <p:spPr>
          <a:xfrm>
            <a:off x="6522027" y="5334000"/>
            <a:ext cx="2621975" cy="646331"/>
          </a:xfrm>
          <a:prstGeom prst="rect">
            <a:avLst/>
          </a:prstGeom>
        </p:spPr>
        <p:txBody>
          <a:bodyPr wrap="square">
            <a:spAutoFit/>
          </a:bodyPr>
          <a:lstStyle/>
          <a:p>
            <a:pPr algn="ctr"/>
            <a:r>
              <a:rPr lang="en-US" dirty="0" smtClean="0"/>
              <a:t> </a:t>
            </a:r>
            <a:r>
              <a:rPr lang="en-US" b="1" i="1" u="sng" dirty="0"/>
              <a:t>Massachusetts School Law</a:t>
            </a:r>
          </a:p>
        </p:txBody>
      </p:sp>
      <p:sp>
        <p:nvSpPr>
          <p:cNvPr id="19" name="Rectangle 18"/>
          <p:cNvSpPr/>
          <p:nvPr/>
        </p:nvSpPr>
        <p:spPr>
          <a:xfrm>
            <a:off x="-13856" y="5036679"/>
            <a:ext cx="6567055" cy="923330"/>
          </a:xfrm>
          <a:prstGeom prst="rect">
            <a:avLst/>
          </a:prstGeom>
        </p:spPr>
        <p:txBody>
          <a:bodyPr wrap="square">
            <a:spAutoFit/>
          </a:bodyPr>
          <a:lstStyle/>
          <a:p>
            <a:r>
              <a:rPr lang="en-US" dirty="0"/>
              <a:t>First public education legislation in America. It declared that towns with 50 or more families had to hire a schoolmaster and that towns with over 100 families had to found a grammar school.</a:t>
            </a:r>
          </a:p>
        </p:txBody>
      </p:sp>
    </p:spTree>
    <p:extLst>
      <p:ext uri="{BB962C8B-B14F-4D97-AF65-F5344CB8AC3E}">
        <p14:creationId xmlns:p14="http://schemas.microsoft.com/office/powerpoint/2010/main" val="2386881004"/>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805658"/>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99784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0480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7709" y="41910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0784" y="54864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13856" y="152400"/>
            <a:ext cx="6528955" cy="646331"/>
          </a:xfrm>
          <a:prstGeom prst="rect">
            <a:avLst/>
          </a:prstGeom>
        </p:spPr>
        <p:txBody>
          <a:bodyPr wrap="square">
            <a:spAutoFit/>
          </a:bodyPr>
          <a:lstStyle/>
          <a:p>
            <a:r>
              <a:rPr lang="en-US" dirty="0" smtClean="0"/>
              <a:t>The first Vice-president . He was A </a:t>
            </a:r>
            <a:r>
              <a:rPr lang="en-US" dirty="0"/>
              <a:t>Federalist, he had little say in Washington’s administration</a:t>
            </a:r>
          </a:p>
        </p:txBody>
      </p:sp>
      <p:sp>
        <p:nvSpPr>
          <p:cNvPr id="3" name="Rectangle 2"/>
          <p:cNvSpPr/>
          <p:nvPr/>
        </p:nvSpPr>
        <p:spPr>
          <a:xfrm>
            <a:off x="6480464" y="152400"/>
            <a:ext cx="2663536" cy="646331"/>
          </a:xfrm>
          <a:prstGeom prst="rect">
            <a:avLst/>
          </a:prstGeom>
        </p:spPr>
        <p:txBody>
          <a:bodyPr wrap="square">
            <a:spAutoFit/>
          </a:bodyPr>
          <a:lstStyle/>
          <a:p>
            <a:pPr algn="ctr"/>
            <a:r>
              <a:rPr lang="en-US" b="1" i="1" u="sng" dirty="0" smtClean="0"/>
              <a:t>John Adams</a:t>
            </a:r>
            <a:br>
              <a:rPr lang="en-US" b="1" i="1" u="sng" dirty="0" smtClean="0"/>
            </a:br>
            <a:endParaRPr lang="en-US" b="1" i="1" u="sng" dirty="0"/>
          </a:p>
        </p:txBody>
      </p:sp>
      <p:sp>
        <p:nvSpPr>
          <p:cNvPr id="4" name="Rectangle 3"/>
          <p:cNvSpPr/>
          <p:nvPr/>
        </p:nvSpPr>
        <p:spPr>
          <a:xfrm>
            <a:off x="-20784" y="797511"/>
            <a:ext cx="6497783" cy="1200329"/>
          </a:xfrm>
          <a:prstGeom prst="rect">
            <a:avLst/>
          </a:prstGeom>
        </p:spPr>
        <p:txBody>
          <a:bodyPr wrap="square">
            <a:spAutoFit/>
          </a:bodyPr>
          <a:lstStyle/>
          <a:p>
            <a:r>
              <a:rPr lang="en-US" dirty="0" smtClean="0"/>
              <a:t>The Sec</a:t>
            </a:r>
            <a:r>
              <a:rPr lang="en-US" dirty="0"/>
              <a:t>. of the </a:t>
            </a:r>
            <a:r>
              <a:rPr lang="en-US" dirty="0" smtClean="0"/>
              <a:t>was a leading </a:t>
            </a:r>
            <a:r>
              <a:rPr lang="en-US" dirty="0"/>
              <a:t>Federalist, he supported industry and strong central government. He created the National Bank and managed to pay off the U.S.’s early debts through tariffs and the excise tax on whiskey.</a:t>
            </a:r>
          </a:p>
        </p:txBody>
      </p:sp>
      <p:sp>
        <p:nvSpPr>
          <p:cNvPr id="6" name="Rectangle 5"/>
          <p:cNvSpPr/>
          <p:nvPr/>
        </p:nvSpPr>
        <p:spPr>
          <a:xfrm>
            <a:off x="6470073" y="1219200"/>
            <a:ext cx="2660072" cy="646331"/>
          </a:xfrm>
          <a:prstGeom prst="rect">
            <a:avLst/>
          </a:prstGeom>
        </p:spPr>
        <p:txBody>
          <a:bodyPr wrap="square">
            <a:spAutoFit/>
          </a:bodyPr>
          <a:lstStyle/>
          <a:p>
            <a:pPr algn="ctr"/>
            <a:r>
              <a:rPr lang="en-US" b="1" i="1" u="sng" dirty="0" smtClean="0"/>
              <a:t>Alexander Hamilton</a:t>
            </a:r>
            <a:r>
              <a:rPr lang="en-US" b="1" i="1" u="sng" dirty="0"/>
              <a:t/>
            </a:r>
            <a:br>
              <a:rPr lang="en-US" b="1" i="1" u="sng" dirty="0"/>
            </a:br>
            <a:endParaRPr lang="en-US" b="1" i="1" u="sng" dirty="0"/>
          </a:p>
        </p:txBody>
      </p:sp>
      <p:sp>
        <p:nvSpPr>
          <p:cNvPr id="7" name="Rectangle 6"/>
          <p:cNvSpPr/>
          <p:nvPr/>
        </p:nvSpPr>
        <p:spPr>
          <a:xfrm>
            <a:off x="27709" y="1997840"/>
            <a:ext cx="6487390" cy="923330"/>
          </a:xfrm>
          <a:prstGeom prst="rect">
            <a:avLst/>
          </a:prstGeom>
        </p:spPr>
        <p:txBody>
          <a:bodyPr wrap="square">
            <a:spAutoFit/>
          </a:bodyPr>
          <a:lstStyle/>
          <a:p>
            <a:r>
              <a:rPr lang="en-US" dirty="0" smtClean="0"/>
              <a:t>The first Sec</a:t>
            </a:r>
            <a:r>
              <a:rPr lang="en-US" dirty="0"/>
              <a:t>. of </a:t>
            </a:r>
            <a:r>
              <a:rPr lang="en-US" dirty="0" smtClean="0"/>
              <a:t>State was a leading </a:t>
            </a:r>
            <a:r>
              <a:rPr lang="en-US" dirty="0"/>
              <a:t>Democratic-Republican, he opposed Hamilton’s ideas. Washington tended to side with Hamilton, so </a:t>
            </a:r>
            <a:r>
              <a:rPr lang="en-US" dirty="0" smtClean="0"/>
              <a:t>he resigned.</a:t>
            </a:r>
            <a:endParaRPr lang="en-US" dirty="0"/>
          </a:p>
        </p:txBody>
      </p:sp>
      <p:sp>
        <p:nvSpPr>
          <p:cNvPr id="8" name="Rectangle 7"/>
          <p:cNvSpPr/>
          <p:nvPr/>
        </p:nvSpPr>
        <p:spPr>
          <a:xfrm>
            <a:off x="6504709" y="2309799"/>
            <a:ext cx="2625436" cy="369332"/>
          </a:xfrm>
          <a:prstGeom prst="rect">
            <a:avLst/>
          </a:prstGeom>
        </p:spPr>
        <p:txBody>
          <a:bodyPr wrap="square">
            <a:spAutoFit/>
          </a:bodyPr>
          <a:lstStyle/>
          <a:p>
            <a:pPr algn="ctr"/>
            <a:r>
              <a:rPr lang="en-US" b="1" i="1" u="sng" dirty="0" smtClean="0"/>
              <a:t>Thomas Jefferson</a:t>
            </a:r>
            <a:endParaRPr lang="en-US" b="1" i="1" u="sng" dirty="0"/>
          </a:p>
        </p:txBody>
      </p:sp>
      <p:sp>
        <p:nvSpPr>
          <p:cNvPr id="9" name="Rectangle 8"/>
          <p:cNvSpPr/>
          <p:nvPr/>
        </p:nvSpPr>
        <p:spPr>
          <a:xfrm>
            <a:off x="-1" y="3053204"/>
            <a:ext cx="6470073" cy="923330"/>
          </a:xfrm>
          <a:prstGeom prst="rect">
            <a:avLst/>
          </a:prstGeom>
        </p:spPr>
        <p:txBody>
          <a:bodyPr wrap="square">
            <a:spAutoFit/>
          </a:bodyPr>
          <a:lstStyle/>
          <a:p>
            <a:r>
              <a:rPr lang="en-US" dirty="0" smtClean="0"/>
              <a:t>The first Sec</a:t>
            </a:r>
            <a:r>
              <a:rPr lang="en-US" dirty="0"/>
              <a:t>. of War </a:t>
            </a:r>
            <a:r>
              <a:rPr lang="en-US" dirty="0" smtClean="0"/>
              <a:t>was a Revolutionary </a:t>
            </a:r>
            <a:r>
              <a:rPr lang="en-US" dirty="0"/>
              <a:t>War hero, </a:t>
            </a:r>
            <a:r>
              <a:rPr lang="en-US" dirty="0" smtClean="0"/>
              <a:t>he had </a:t>
            </a:r>
            <a:r>
              <a:rPr lang="en-US" dirty="0"/>
              <a:t>served as Secretary of War under the Articles of Confederation, and stayed on in that capacity as part of Washington’s cabinet.</a:t>
            </a:r>
          </a:p>
        </p:txBody>
      </p:sp>
      <p:sp>
        <p:nvSpPr>
          <p:cNvPr id="11" name="Rectangle 10"/>
          <p:cNvSpPr/>
          <p:nvPr/>
        </p:nvSpPr>
        <p:spPr>
          <a:xfrm>
            <a:off x="6532469" y="3429000"/>
            <a:ext cx="2611531" cy="369332"/>
          </a:xfrm>
          <a:prstGeom prst="rect">
            <a:avLst/>
          </a:prstGeom>
        </p:spPr>
        <p:txBody>
          <a:bodyPr wrap="square">
            <a:spAutoFit/>
          </a:bodyPr>
          <a:lstStyle/>
          <a:p>
            <a:pPr algn="ctr"/>
            <a:r>
              <a:rPr lang="en-US" b="1" i="1" u="sng" dirty="0" smtClean="0"/>
              <a:t>Henry Knox </a:t>
            </a:r>
            <a:endParaRPr lang="en-US" b="1" i="1" u="sng" dirty="0"/>
          </a:p>
        </p:txBody>
      </p:sp>
      <p:sp>
        <p:nvSpPr>
          <p:cNvPr id="16" name="Rectangle 15"/>
          <p:cNvSpPr/>
          <p:nvPr/>
        </p:nvSpPr>
        <p:spPr>
          <a:xfrm>
            <a:off x="27709" y="4191647"/>
            <a:ext cx="6504760" cy="1200329"/>
          </a:xfrm>
          <a:prstGeom prst="rect">
            <a:avLst/>
          </a:prstGeom>
        </p:spPr>
        <p:txBody>
          <a:bodyPr wrap="square">
            <a:spAutoFit/>
          </a:bodyPr>
          <a:lstStyle/>
          <a:p>
            <a:r>
              <a:rPr lang="en-US" dirty="0" smtClean="0"/>
              <a:t>The first Attorney </a:t>
            </a:r>
            <a:r>
              <a:rPr lang="en-US" dirty="0"/>
              <a:t>General </a:t>
            </a:r>
            <a:r>
              <a:rPr lang="en-US" dirty="0" smtClean="0"/>
              <a:t> had </a:t>
            </a:r>
            <a:r>
              <a:rPr lang="en-US" dirty="0"/>
              <a:t>been General Washington's aide-de-camp at the outbreak of the Revolution, and served both as a Virginia delegate to the Continental </a:t>
            </a:r>
            <a:r>
              <a:rPr lang="en-US" dirty="0" smtClean="0"/>
              <a:t>Congress and </a:t>
            </a:r>
            <a:r>
              <a:rPr lang="en-US" dirty="0"/>
              <a:t>as Governor of Virginia from 1786-1788.</a:t>
            </a:r>
          </a:p>
        </p:txBody>
      </p:sp>
      <p:sp>
        <p:nvSpPr>
          <p:cNvPr id="17" name="Rectangle 16"/>
          <p:cNvSpPr/>
          <p:nvPr/>
        </p:nvSpPr>
        <p:spPr>
          <a:xfrm>
            <a:off x="6518614" y="4468645"/>
            <a:ext cx="2653095" cy="646331"/>
          </a:xfrm>
          <a:prstGeom prst="rect">
            <a:avLst/>
          </a:prstGeom>
        </p:spPr>
        <p:txBody>
          <a:bodyPr wrap="square">
            <a:spAutoFit/>
          </a:bodyPr>
          <a:lstStyle/>
          <a:p>
            <a:pPr algn="ctr"/>
            <a:r>
              <a:rPr lang="en-US" b="1" i="1" u="sng" dirty="0" smtClean="0"/>
              <a:t>Randolph Edmund Randolph </a:t>
            </a:r>
            <a:endParaRPr lang="en-US" b="1" i="1" u="sng" dirty="0"/>
          </a:p>
        </p:txBody>
      </p:sp>
      <p:sp>
        <p:nvSpPr>
          <p:cNvPr id="18" name="Rectangle 17"/>
          <p:cNvSpPr/>
          <p:nvPr/>
        </p:nvSpPr>
        <p:spPr>
          <a:xfrm>
            <a:off x="6476999" y="5943600"/>
            <a:ext cx="2694710" cy="369332"/>
          </a:xfrm>
          <a:prstGeom prst="rect">
            <a:avLst/>
          </a:prstGeom>
        </p:spPr>
        <p:txBody>
          <a:bodyPr wrap="square">
            <a:spAutoFit/>
          </a:bodyPr>
          <a:lstStyle/>
          <a:p>
            <a:pPr algn="ctr"/>
            <a:r>
              <a:rPr lang="en-US" b="1" i="1" u="sng" dirty="0"/>
              <a:t>Tariff of 1789</a:t>
            </a:r>
          </a:p>
        </p:txBody>
      </p:sp>
      <p:sp>
        <p:nvSpPr>
          <p:cNvPr id="19" name="Rectangle 18"/>
          <p:cNvSpPr/>
          <p:nvPr/>
        </p:nvSpPr>
        <p:spPr>
          <a:xfrm>
            <a:off x="-10392" y="5805100"/>
            <a:ext cx="6563592" cy="646331"/>
          </a:xfrm>
          <a:prstGeom prst="rect">
            <a:avLst/>
          </a:prstGeom>
        </p:spPr>
        <p:txBody>
          <a:bodyPr wrap="square">
            <a:spAutoFit/>
          </a:bodyPr>
          <a:lstStyle/>
          <a:p>
            <a:r>
              <a:rPr lang="en-US" dirty="0" smtClean="0"/>
              <a:t>In 1789 this was designed to </a:t>
            </a:r>
            <a:r>
              <a:rPr lang="en-US" dirty="0"/>
              <a:t>raise revenue for the federal government, resulted in a government surplus.</a:t>
            </a:r>
          </a:p>
        </p:txBody>
      </p:sp>
    </p:spTree>
    <p:extLst>
      <p:ext uri="{BB962C8B-B14F-4D97-AF65-F5344CB8AC3E}">
        <p14:creationId xmlns:p14="http://schemas.microsoft.com/office/powerpoint/2010/main" val="157230368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3855" y="8382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3132669"/>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962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928" y="488573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7713" y="562713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97782" y="210234"/>
            <a:ext cx="2653145" cy="369332"/>
          </a:xfrm>
          <a:prstGeom prst="rect">
            <a:avLst/>
          </a:prstGeom>
        </p:spPr>
        <p:txBody>
          <a:bodyPr wrap="square">
            <a:spAutoFit/>
          </a:bodyPr>
          <a:lstStyle/>
          <a:p>
            <a:pPr algn="ctr"/>
            <a:r>
              <a:rPr lang="en-US" b="1" i="1" u="sng" dirty="0"/>
              <a:t>Bank of the U.S.</a:t>
            </a:r>
          </a:p>
        </p:txBody>
      </p:sp>
      <p:sp>
        <p:nvSpPr>
          <p:cNvPr id="3" name="Rectangle 2"/>
          <p:cNvSpPr/>
          <p:nvPr/>
        </p:nvSpPr>
        <p:spPr>
          <a:xfrm>
            <a:off x="-13855" y="71735"/>
            <a:ext cx="6490854" cy="646331"/>
          </a:xfrm>
          <a:prstGeom prst="rect">
            <a:avLst/>
          </a:prstGeom>
        </p:spPr>
        <p:txBody>
          <a:bodyPr wrap="square">
            <a:spAutoFit/>
          </a:bodyPr>
          <a:lstStyle/>
          <a:p>
            <a:r>
              <a:rPr lang="en-US" dirty="0"/>
              <a:t>Part of Hamilton’s Plan, it would save the government’s surplus money until it was needed.</a:t>
            </a:r>
          </a:p>
        </p:txBody>
      </p:sp>
      <p:sp>
        <p:nvSpPr>
          <p:cNvPr id="4" name="Rectangle 3"/>
          <p:cNvSpPr/>
          <p:nvPr/>
        </p:nvSpPr>
        <p:spPr>
          <a:xfrm>
            <a:off x="6476999" y="1447800"/>
            <a:ext cx="2653146" cy="369332"/>
          </a:xfrm>
          <a:prstGeom prst="rect">
            <a:avLst/>
          </a:prstGeom>
        </p:spPr>
        <p:txBody>
          <a:bodyPr wrap="square">
            <a:spAutoFit/>
          </a:bodyPr>
          <a:lstStyle/>
          <a:p>
            <a:pPr algn="ctr"/>
            <a:r>
              <a:rPr lang="en-US" b="1" i="1" u="sng" dirty="0"/>
              <a:t>Whiskey Rebellion</a:t>
            </a:r>
          </a:p>
        </p:txBody>
      </p:sp>
      <p:sp>
        <p:nvSpPr>
          <p:cNvPr id="6" name="Rectangle 5"/>
          <p:cNvSpPr/>
          <p:nvPr/>
        </p:nvSpPr>
        <p:spPr>
          <a:xfrm>
            <a:off x="-13856" y="838200"/>
            <a:ext cx="6528955" cy="2308324"/>
          </a:xfrm>
          <a:prstGeom prst="rect">
            <a:avLst/>
          </a:prstGeom>
        </p:spPr>
        <p:txBody>
          <a:bodyPr wrap="square">
            <a:spAutoFit/>
          </a:bodyPr>
          <a:lstStyle/>
          <a:p>
            <a:r>
              <a:rPr lang="en-US" dirty="0"/>
              <a:t>In 1794, farmers in Pennsylvania rebelled against Hamilton's excise tax on whiskey, and several federal officers were killed in the riots caused by their attempts to serve arrest warrants on the offenders. In October, 1794, the army, led by Washington, put down the rebellion. The incident showed that the new government under the Constitution could react swiftly and effectively to such a problem, in contrast to the inability of the government under the Articles of Confederation to deal with Shay’s Rebellion.</a:t>
            </a:r>
          </a:p>
        </p:txBody>
      </p:sp>
      <p:sp>
        <p:nvSpPr>
          <p:cNvPr id="7" name="Rectangle 6"/>
          <p:cNvSpPr/>
          <p:nvPr/>
        </p:nvSpPr>
        <p:spPr>
          <a:xfrm>
            <a:off x="-13857" y="3146524"/>
            <a:ext cx="6490855" cy="646331"/>
          </a:xfrm>
          <a:prstGeom prst="rect">
            <a:avLst/>
          </a:prstGeom>
        </p:spPr>
        <p:txBody>
          <a:bodyPr wrap="square">
            <a:spAutoFit/>
          </a:bodyPr>
          <a:lstStyle/>
          <a:p>
            <a:r>
              <a:rPr lang="en-US" dirty="0"/>
              <a:t>He warned against the dangers of political parties and foreign alliances.</a:t>
            </a:r>
          </a:p>
        </p:txBody>
      </p:sp>
      <p:sp>
        <p:nvSpPr>
          <p:cNvPr id="8" name="Rectangle 7"/>
          <p:cNvSpPr/>
          <p:nvPr/>
        </p:nvSpPr>
        <p:spPr>
          <a:xfrm>
            <a:off x="6515100" y="3244334"/>
            <a:ext cx="2635828" cy="646331"/>
          </a:xfrm>
          <a:prstGeom prst="rect">
            <a:avLst/>
          </a:prstGeom>
        </p:spPr>
        <p:txBody>
          <a:bodyPr wrap="square">
            <a:spAutoFit/>
          </a:bodyPr>
          <a:lstStyle/>
          <a:p>
            <a:pPr algn="ctr"/>
            <a:r>
              <a:rPr lang="en-US" b="1" i="1" u="sng" dirty="0"/>
              <a:t>Washington’s Farewell Address</a:t>
            </a:r>
          </a:p>
        </p:txBody>
      </p:sp>
      <p:sp>
        <p:nvSpPr>
          <p:cNvPr id="9" name="Rectangle 8"/>
          <p:cNvSpPr/>
          <p:nvPr/>
        </p:nvSpPr>
        <p:spPr>
          <a:xfrm>
            <a:off x="-13858" y="3962400"/>
            <a:ext cx="6567057" cy="923330"/>
          </a:xfrm>
          <a:prstGeom prst="rect">
            <a:avLst/>
          </a:prstGeom>
        </p:spPr>
        <p:txBody>
          <a:bodyPr wrap="square">
            <a:spAutoFit/>
          </a:bodyPr>
          <a:lstStyle/>
          <a:p>
            <a:r>
              <a:rPr lang="en-US" dirty="0"/>
              <a:t>The first true election (when Washington ran, there was never any question that he would be elected). Adams was a Federalist, but Jefferson was a Democratic-Republican.</a:t>
            </a:r>
          </a:p>
        </p:txBody>
      </p:sp>
      <p:sp>
        <p:nvSpPr>
          <p:cNvPr id="11" name="Rectangle 10"/>
          <p:cNvSpPr/>
          <p:nvPr/>
        </p:nvSpPr>
        <p:spPr>
          <a:xfrm>
            <a:off x="6553199" y="4239399"/>
            <a:ext cx="2576945" cy="369332"/>
          </a:xfrm>
          <a:prstGeom prst="rect">
            <a:avLst/>
          </a:prstGeom>
        </p:spPr>
        <p:txBody>
          <a:bodyPr wrap="square">
            <a:spAutoFit/>
          </a:bodyPr>
          <a:lstStyle/>
          <a:p>
            <a:pPr algn="ctr"/>
            <a:r>
              <a:rPr lang="en-US" b="1" i="1" u="sng" dirty="0"/>
              <a:t>Election of 1796</a:t>
            </a:r>
          </a:p>
        </p:txBody>
      </p:sp>
      <p:sp>
        <p:nvSpPr>
          <p:cNvPr id="16" name="Rectangle 15"/>
          <p:cNvSpPr/>
          <p:nvPr/>
        </p:nvSpPr>
        <p:spPr>
          <a:xfrm>
            <a:off x="0" y="5093915"/>
            <a:ext cx="2915222" cy="369332"/>
          </a:xfrm>
          <a:prstGeom prst="rect">
            <a:avLst/>
          </a:prstGeom>
        </p:spPr>
        <p:txBody>
          <a:bodyPr wrap="none">
            <a:spAutoFit/>
          </a:bodyPr>
          <a:lstStyle/>
          <a:p>
            <a:r>
              <a:rPr lang="en-US" dirty="0"/>
              <a:t>The first two political parties.</a:t>
            </a:r>
          </a:p>
        </p:txBody>
      </p:sp>
      <p:sp>
        <p:nvSpPr>
          <p:cNvPr id="17" name="Rectangle 16"/>
          <p:cNvSpPr/>
          <p:nvPr/>
        </p:nvSpPr>
        <p:spPr>
          <a:xfrm>
            <a:off x="6532419" y="4934634"/>
            <a:ext cx="2618510" cy="646331"/>
          </a:xfrm>
          <a:prstGeom prst="rect">
            <a:avLst/>
          </a:prstGeom>
        </p:spPr>
        <p:txBody>
          <a:bodyPr wrap="square">
            <a:spAutoFit/>
          </a:bodyPr>
          <a:lstStyle/>
          <a:p>
            <a:pPr algn="ctr"/>
            <a:r>
              <a:rPr lang="en-US" b="1" i="1" u="sng" dirty="0"/>
              <a:t>Federalists and Democratic-Republicans</a:t>
            </a:r>
          </a:p>
        </p:txBody>
      </p:sp>
      <p:sp>
        <p:nvSpPr>
          <p:cNvPr id="18" name="Rectangle 17"/>
          <p:cNvSpPr/>
          <p:nvPr/>
        </p:nvSpPr>
        <p:spPr>
          <a:xfrm>
            <a:off x="6542808" y="5943600"/>
            <a:ext cx="2608121" cy="646331"/>
          </a:xfrm>
          <a:prstGeom prst="rect">
            <a:avLst/>
          </a:prstGeom>
        </p:spPr>
        <p:txBody>
          <a:bodyPr wrap="square">
            <a:spAutoFit/>
          </a:bodyPr>
          <a:lstStyle/>
          <a:p>
            <a:pPr algn="ctr"/>
            <a:r>
              <a:rPr lang="en-US" b="1" i="1" u="sng" dirty="0"/>
              <a:t>Residence Act</a:t>
            </a:r>
            <a:br>
              <a:rPr lang="en-US" b="1" i="1" u="sng" dirty="0"/>
            </a:br>
            <a:endParaRPr lang="en-US" b="1" i="1" u="sng" dirty="0"/>
          </a:p>
        </p:txBody>
      </p:sp>
      <p:sp>
        <p:nvSpPr>
          <p:cNvPr id="19" name="Rectangle 18"/>
          <p:cNvSpPr/>
          <p:nvPr/>
        </p:nvSpPr>
        <p:spPr>
          <a:xfrm>
            <a:off x="0" y="5805100"/>
            <a:ext cx="6542808" cy="646331"/>
          </a:xfrm>
          <a:prstGeom prst="rect">
            <a:avLst/>
          </a:prstGeom>
        </p:spPr>
        <p:txBody>
          <a:bodyPr wrap="square">
            <a:spAutoFit/>
          </a:bodyPr>
          <a:lstStyle/>
          <a:p>
            <a:r>
              <a:rPr lang="en-US" dirty="0"/>
              <a:t>Set the length of time which immigrants must live in the U.S. in order to become legal citizens.</a:t>
            </a:r>
          </a:p>
        </p:txBody>
      </p:sp>
    </p:spTree>
    <p:extLst>
      <p:ext uri="{BB962C8B-B14F-4D97-AF65-F5344CB8AC3E}">
        <p14:creationId xmlns:p14="http://schemas.microsoft.com/office/powerpoint/2010/main" val="1572303689"/>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5908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962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5181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0" y="5477"/>
            <a:ext cx="6490855" cy="2585323"/>
          </a:xfrm>
          <a:prstGeom prst="rect">
            <a:avLst/>
          </a:prstGeom>
        </p:spPr>
        <p:txBody>
          <a:bodyPr wrap="square">
            <a:spAutoFit/>
          </a:bodyPr>
          <a:lstStyle/>
          <a:p>
            <a:r>
              <a:rPr lang="en-US" dirty="0"/>
              <a:t>These consist of four laws passed by the Federalist Congress and signed by President Adams in 1798: the Naturalization Act, which increased the waiting period for an immigrant to become a citizen from 5 to 14 years; the </a:t>
            </a:r>
            <a:r>
              <a:rPr lang="en-US" dirty="0" smtClean="0"/>
              <a:t>first  </a:t>
            </a:r>
            <a:r>
              <a:rPr lang="en-US" dirty="0"/>
              <a:t>Act, which empowered the president to arrest and deport dangerous aliens; the Alien Enemy Act, which allowed for the arrest and deportation of citizens of countries at was with the US; and the </a:t>
            </a:r>
            <a:r>
              <a:rPr lang="en-US" dirty="0" smtClean="0"/>
              <a:t>second  </a:t>
            </a:r>
            <a:r>
              <a:rPr lang="en-US" dirty="0"/>
              <a:t>Act, which made it illegal to publish defamatory statements about the federal government or its officials. </a:t>
            </a:r>
          </a:p>
        </p:txBody>
      </p:sp>
      <p:sp>
        <p:nvSpPr>
          <p:cNvPr id="3" name="Rectangle 2"/>
          <p:cNvSpPr/>
          <p:nvPr/>
        </p:nvSpPr>
        <p:spPr>
          <a:xfrm>
            <a:off x="6477000" y="974972"/>
            <a:ext cx="2653145" cy="646331"/>
          </a:xfrm>
          <a:prstGeom prst="rect">
            <a:avLst/>
          </a:prstGeom>
        </p:spPr>
        <p:txBody>
          <a:bodyPr wrap="square">
            <a:spAutoFit/>
          </a:bodyPr>
          <a:lstStyle/>
          <a:p>
            <a:pPr algn="ctr"/>
            <a:r>
              <a:rPr lang="en-US" b="1" i="1" u="sng" dirty="0"/>
              <a:t>Alien and Sedition Acts</a:t>
            </a:r>
            <a:br>
              <a:rPr lang="en-US" b="1" i="1" u="sng" dirty="0"/>
            </a:br>
            <a:endParaRPr lang="en-US" b="1" i="1" u="sng" dirty="0"/>
          </a:p>
        </p:txBody>
      </p:sp>
      <p:sp>
        <p:nvSpPr>
          <p:cNvPr id="4" name="Rectangle 3"/>
          <p:cNvSpPr/>
          <p:nvPr/>
        </p:nvSpPr>
        <p:spPr>
          <a:xfrm>
            <a:off x="0" y="2690336"/>
            <a:ext cx="6490855" cy="923330"/>
          </a:xfrm>
          <a:prstGeom prst="rect">
            <a:avLst/>
          </a:prstGeom>
        </p:spPr>
        <p:txBody>
          <a:bodyPr wrap="square">
            <a:spAutoFit/>
          </a:bodyPr>
          <a:lstStyle/>
          <a:p>
            <a:r>
              <a:rPr lang="en-US" dirty="0"/>
              <a:t>Written anonymously by Jefferson and Madison in response to the Alien and Sedition Acts, they declared that states could nullify federal laws that the states considered unconstitutional.</a:t>
            </a:r>
          </a:p>
        </p:txBody>
      </p:sp>
      <p:sp>
        <p:nvSpPr>
          <p:cNvPr id="6" name="Rectangle 5"/>
          <p:cNvSpPr/>
          <p:nvPr/>
        </p:nvSpPr>
        <p:spPr>
          <a:xfrm>
            <a:off x="6511637" y="2828835"/>
            <a:ext cx="2604655" cy="646331"/>
          </a:xfrm>
          <a:prstGeom prst="rect">
            <a:avLst/>
          </a:prstGeom>
        </p:spPr>
        <p:txBody>
          <a:bodyPr wrap="square">
            <a:spAutoFit/>
          </a:bodyPr>
          <a:lstStyle/>
          <a:p>
            <a:pPr algn="ctr"/>
            <a:r>
              <a:rPr lang="en-US" b="1" i="1" u="sng" dirty="0"/>
              <a:t>Virginia and Kentucky Resolutions</a:t>
            </a:r>
          </a:p>
        </p:txBody>
      </p:sp>
      <p:sp>
        <p:nvSpPr>
          <p:cNvPr id="7" name="Rectangle 6"/>
          <p:cNvSpPr/>
          <p:nvPr/>
        </p:nvSpPr>
        <p:spPr>
          <a:xfrm>
            <a:off x="6511637" y="4267200"/>
            <a:ext cx="2708563" cy="646331"/>
          </a:xfrm>
          <a:prstGeom prst="rect">
            <a:avLst/>
          </a:prstGeom>
        </p:spPr>
        <p:txBody>
          <a:bodyPr wrap="square">
            <a:spAutoFit/>
          </a:bodyPr>
          <a:lstStyle/>
          <a:p>
            <a:pPr algn="ctr"/>
            <a:r>
              <a:rPr lang="en-US" b="1" i="1" u="sng" dirty="0"/>
              <a:t>Doctrine of Nullification</a:t>
            </a:r>
            <a:br>
              <a:rPr lang="en-US" b="1" i="1" u="sng" dirty="0"/>
            </a:br>
            <a:endParaRPr lang="en-US" b="1" i="1" u="sng" dirty="0"/>
          </a:p>
        </p:txBody>
      </p:sp>
      <p:sp>
        <p:nvSpPr>
          <p:cNvPr id="8" name="Rectangle 7"/>
          <p:cNvSpPr/>
          <p:nvPr/>
        </p:nvSpPr>
        <p:spPr>
          <a:xfrm>
            <a:off x="-13856" y="4128700"/>
            <a:ext cx="6567055" cy="646331"/>
          </a:xfrm>
          <a:prstGeom prst="rect">
            <a:avLst/>
          </a:prstGeom>
        </p:spPr>
        <p:txBody>
          <a:bodyPr wrap="square">
            <a:spAutoFit/>
          </a:bodyPr>
          <a:lstStyle/>
          <a:p>
            <a:r>
              <a:rPr lang="en-US" dirty="0"/>
              <a:t>Expressed in the Virginia and Kentucky Resolutions, it said that states could nullify federal laws.</a:t>
            </a:r>
          </a:p>
        </p:txBody>
      </p:sp>
      <p:sp>
        <p:nvSpPr>
          <p:cNvPr id="9" name="Rectangle 8"/>
          <p:cNvSpPr/>
          <p:nvPr/>
        </p:nvSpPr>
        <p:spPr>
          <a:xfrm>
            <a:off x="0" y="5181600"/>
            <a:ext cx="6553200" cy="1569660"/>
          </a:xfrm>
          <a:prstGeom prst="rect">
            <a:avLst/>
          </a:prstGeom>
        </p:spPr>
        <p:txBody>
          <a:bodyPr wrap="square">
            <a:spAutoFit/>
          </a:bodyPr>
          <a:lstStyle/>
          <a:p>
            <a:r>
              <a:rPr lang="en-US" sz="1600" dirty="0"/>
              <a:t>The two Democratic-Republicans Thomas Jefferson and Aaron Burr defeated Federalist John Adams, but tied with each other. The final decision went the House of Representatives, where there was another tie. After a long series of ties in the House, Jefferson was finally chosen as president. Burr became vice-president. This led to the 12th Amendment, which requires the president and vice-president of the same party to run on the same ticket.</a:t>
            </a:r>
          </a:p>
        </p:txBody>
      </p:sp>
      <p:sp>
        <p:nvSpPr>
          <p:cNvPr id="11" name="Rectangle 10"/>
          <p:cNvSpPr/>
          <p:nvPr/>
        </p:nvSpPr>
        <p:spPr>
          <a:xfrm>
            <a:off x="6553200" y="5781764"/>
            <a:ext cx="2563092" cy="369332"/>
          </a:xfrm>
          <a:prstGeom prst="rect">
            <a:avLst/>
          </a:prstGeom>
        </p:spPr>
        <p:txBody>
          <a:bodyPr wrap="square">
            <a:spAutoFit/>
          </a:bodyPr>
          <a:lstStyle/>
          <a:p>
            <a:pPr algn="ctr"/>
            <a:r>
              <a:rPr lang="en-US" b="1" i="1" u="sng" dirty="0"/>
              <a:t>Election of 1800</a:t>
            </a:r>
          </a:p>
        </p:txBody>
      </p:sp>
    </p:spTree>
    <p:extLst>
      <p:ext uri="{BB962C8B-B14F-4D97-AF65-F5344CB8AC3E}">
        <p14:creationId xmlns:p14="http://schemas.microsoft.com/office/powerpoint/2010/main" val="157230368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3855" y="925792"/>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410047"/>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7320" y="3610376"/>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3855" y="5463587"/>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0" y="2462"/>
            <a:ext cx="6477000" cy="923330"/>
          </a:xfrm>
          <a:prstGeom prst="rect">
            <a:avLst/>
          </a:prstGeom>
        </p:spPr>
        <p:txBody>
          <a:bodyPr wrap="square">
            <a:spAutoFit/>
          </a:bodyPr>
          <a:lstStyle/>
          <a:p>
            <a:r>
              <a:rPr lang="en-US" dirty="0"/>
              <a:t>Jefferson’s election changed the direction of the government from Federalist to Democratic- Republican, so it was called a "revolution."</a:t>
            </a:r>
          </a:p>
        </p:txBody>
      </p:sp>
      <p:sp>
        <p:nvSpPr>
          <p:cNvPr id="3" name="Rectangle 2"/>
          <p:cNvSpPr/>
          <p:nvPr/>
        </p:nvSpPr>
        <p:spPr>
          <a:xfrm>
            <a:off x="6470073" y="279461"/>
            <a:ext cx="2660072" cy="646331"/>
          </a:xfrm>
          <a:prstGeom prst="rect">
            <a:avLst/>
          </a:prstGeom>
        </p:spPr>
        <p:txBody>
          <a:bodyPr wrap="square">
            <a:spAutoFit/>
          </a:bodyPr>
          <a:lstStyle/>
          <a:p>
            <a:pPr algn="ctr"/>
            <a:r>
              <a:rPr lang="en-US" b="1" i="1" u="sng" dirty="0"/>
              <a:t>Revolution of 1800</a:t>
            </a:r>
            <a:br>
              <a:rPr lang="en-US" b="1" i="1" u="sng" dirty="0"/>
            </a:br>
            <a:endParaRPr lang="en-US" b="1" i="1" u="sng" dirty="0"/>
          </a:p>
        </p:txBody>
      </p:sp>
      <p:sp>
        <p:nvSpPr>
          <p:cNvPr id="4" name="Rectangle 3"/>
          <p:cNvSpPr/>
          <p:nvPr/>
        </p:nvSpPr>
        <p:spPr>
          <a:xfrm>
            <a:off x="-17320" y="932719"/>
            <a:ext cx="6532419" cy="1477328"/>
          </a:xfrm>
          <a:prstGeom prst="rect">
            <a:avLst/>
          </a:prstGeom>
        </p:spPr>
        <p:txBody>
          <a:bodyPr wrap="square">
            <a:spAutoFit/>
          </a:bodyPr>
          <a:lstStyle/>
          <a:p>
            <a:r>
              <a:rPr lang="en-US" dirty="0"/>
              <a:t>Brought about by the Jefferson/Burr tie, stated that presidential and vice-presidential nominees would run on the same party ticket. Before that time, all of the candidates ran against each other, with the winner becoming president and second-place becoming vice-president.</a:t>
            </a:r>
          </a:p>
        </p:txBody>
      </p:sp>
      <p:sp>
        <p:nvSpPr>
          <p:cNvPr id="6" name="Rectangle 5"/>
          <p:cNvSpPr/>
          <p:nvPr/>
        </p:nvSpPr>
        <p:spPr>
          <a:xfrm>
            <a:off x="6508172" y="1336504"/>
            <a:ext cx="2635828" cy="369332"/>
          </a:xfrm>
          <a:prstGeom prst="rect">
            <a:avLst/>
          </a:prstGeom>
        </p:spPr>
        <p:txBody>
          <a:bodyPr wrap="square">
            <a:spAutoFit/>
          </a:bodyPr>
          <a:lstStyle/>
          <a:p>
            <a:pPr algn="ctr"/>
            <a:r>
              <a:rPr lang="en-US" b="1" i="1" u="sng" dirty="0" smtClean="0"/>
              <a:t>12th </a:t>
            </a:r>
            <a:r>
              <a:rPr lang="en-US" b="1" i="1" u="sng" dirty="0"/>
              <a:t>Amendment</a:t>
            </a:r>
          </a:p>
        </p:txBody>
      </p:sp>
      <p:sp>
        <p:nvSpPr>
          <p:cNvPr id="7" name="Rectangle 6"/>
          <p:cNvSpPr/>
          <p:nvPr/>
        </p:nvSpPr>
        <p:spPr>
          <a:xfrm>
            <a:off x="20781" y="2410047"/>
            <a:ext cx="6553200" cy="1200329"/>
          </a:xfrm>
          <a:prstGeom prst="rect">
            <a:avLst/>
          </a:prstGeom>
        </p:spPr>
        <p:txBody>
          <a:bodyPr wrap="square">
            <a:spAutoFit/>
          </a:bodyPr>
          <a:lstStyle/>
          <a:p>
            <a:r>
              <a:rPr lang="en-US" dirty="0"/>
              <a:t>A series of religious revivals starting in 1801, based on Methodism and Baptism. Stressed a religious philosophy of salvation through good deeds and tolerance for all Protestant sects. The revivals attracted women, Blacks, and Native Americans.</a:t>
            </a:r>
          </a:p>
        </p:txBody>
      </p:sp>
      <p:sp>
        <p:nvSpPr>
          <p:cNvPr id="8" name="Rectangle 7"/>
          <p:cNvSpPr/>
          <p:nvPr/>
        </p:nvSpPr>
        <p:spPr>
          <a:xfrm>
            <a:off x="6522027" y="2694617"/>
            <a:ext cx="2608118" cy="369332"/>
          </a:xfrm>
          <a:prstGeom prst="rect">
            <a:avLst/>
          </a:prstGeom>
        </p:spPr>
        <p:txBody>
          <a:bodyPr wrap="square">
            <a:spAutoFit/>
          </a:bodyPr>
          <a:lstStyle/>
          <a:p>
            <a:r>
              <a:rPr lang="en-US" b="1" i="1" u="sng" dirty="0"/>
              <a:t>Second Great Awakening</a:t>
            </a:r>
          </a:p>
        </p:txBody>
      </p:sp>
      <p:sp>
        <p:nvSpPr>
          <p:cNvPr id="9" name="Rectangle 8"/>
          <p:cNvSpPr/>
          <p:nvPr/>
        </p:nvSpPr>
        <p:spPr>
          <a:xfrm>
            <a:off x="6537613" y="4064123"/>
            <a:ext cx="2576945" cy="369332"/>
          </a:xfrm>
          <a:prstGeom prst="rect">
            <a:avLst/>
          </a:prstGeom>
        </p:spPr>
        <p:txBody>
          <a:bodyPr wrap="square">
            <a:spAutoFit/>
          </a:bodyPr>
          <a:lstStyle/>
          <a:p>
            <a:pPr algn="ctr"/>
            <a:r>
              <a:rPr lang="en-US" b="1" i="1" u="sng" dirty="0"/>
              <a:t>XYZ Affair</a:t>
            </a:r>
          </a:p>
        </p:txBody>
      </p:sp>
      <p:sp>
        <p:nvSpPr>
          <p:cNvPr id="11" name="Rectangle 10"/>
          <p:cNvSpPr/>
          <p:nvPr/>
        </p:nvSpPr>
        <p:spPr>
          <a:xfrm>
            <a:off x="-1" y="3619059"/>
            <a:ext cx="6522027" cy="1815882"/>
          </a:xfrm>
          <a:prstGeom prst="rect">
            <a:avLst/>
          </a:prstGeom>
        </p:spPr>
        <p:txBody>
          <a:bodyPr wrap="square">
            <a:spAutoFit/>
          </a:bodyPr>
          <a:lstStyle/>
          <a:p>
            <a:r>
              <a:rPr lang="en-US" sz="1600" dirty="0"/>
              <a:t>1798 - A commission had been sent to France in 1797 to discuss the disputes that had arisen out of the U.S.'s refusal to honor the Franco-American Treaty of 1778. President Adams had also criticized the French Revolution, so France began to break off relations with the U.S. Adams sent delegates to meet with French foreign minister Talleyrand in the hopes of working things out. Talleyrand’s three agents told the American delegates that they could meet with Talleyrand only in exchange for a very large bribe. </a:t>
            </a:r>
          </a:p>
        </p:txBody>
      </p:sp>
      <p:sp>
        <p:nvSpPr>
          <p:cNvPr id="16" name="Rectangle 15"/>
          <p:cNvSpPr/>
          <p:nvPr/>
        </p:nvSpPr>
        <p:spPr>
          <a:xfrm>
            <a:off x="-25980" y="5534561"/>
            <a:ext cx="6591302" cy="1323439"/>
          </a:xfrm>
          <a:prstGeom prst="rect">
            <a:avLst/>
          </a:prstGeom>
        </p:spPr>
        <p:txBody>
          <a:bodyPr wrap="square">
            <a:spAutoFit/>
          </a:bodyPr>
          <a:lstStyle/>
          <a:p>
            <a:r>
              <a:rPr lang="en-US" sz="1600" dirty="0"/>
              <a:t>Late 1790s - Beginning in 1794, the French had began seizing American vessels in retaliation for Jay's Treaty, so Congress responded by ordering the navy to attack any French ships on the American coast. The conflict became especially violent after the X,Y, Z Affair. A peace convention in 1800 with the newly installed dictator, Napoleon, ended the conflict.</a:t>
            </a:r>
          </a:p>
        </p:txBody>
      </p:sp>
      <p:sp>
        <p:nvSpPr>
          <p:cNvPr id="17" name="Rectangle 16"/>
          <p:cNvSpPr/>
          <p:nvPr/>
        </p:nvSpPr>
        <p:spPr>
          <a:xfrm>
            <a:off x="6553200" y="5867253"/>
            <a:ext cx="2561358" cy="369332"/>
          </a:xfrm>
          <a:prstGeom prst="rect">
            <a:avLst/>
          </a:prstGeom>
        </p:spPr>
        <p:txBody>
          <a:bodyPr wrap="square">
            <a:spAutoFit/>
          </a:bodyPr>
          <a:lstStyle/>
          <a:p>
            <a:pPr algn="ctr"/>
            <a:r>
              <a:rPr lang="en-US" b="1" i="1" u="sng" dirty="0" smtClean="0"/>
              <a:t>Quasi war </a:t>
            </a:r>
            <a:r>
              <a:rPr lang="en-US" b="1" i="1" u="sng" dirty="0"/>
              <a:t>with France</a:t>
            </a:r>
          </a:p>
        </p:txBody>
      </p:sp>
    </p:spTree>
    <p:extLst>
      <p:ext uri="{BB962C8B-B14F-4D97-AF65-F5344CB8AC3E}">
        <p14:creationId xmlns:p14="http://schemas.microsoft.com/office/powerpoint/2010/main" val="157230368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2002166"/>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3856" y="2895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6" y="4260694"/>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5181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4636" y="5816538"/>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13856" y="5477"/>
            <a:ext cx="6528955" cy="2031325"/>
          </a:xfrm>
          <a:prstGeom prst="rect">
            <a:avLst/>
          </a:prstGeom>
        </p:spPr>
        <p:txBody>
          <a:bodyPr wrap="square">
            <a:spAutoFit/>
          </a:bodyPr>
          <a:lstStyle/>
          <a:p>
            <a:r>
              <a:rPr lang="en-US" dirty="0"/>
              <a:t>1794 - It was signed in the hopes of settling the growing conflicts between the U.S. and Britain. It dealt with the Northwest posts and trade on the Mississippi River. It was unpopular with most Americans because it did not punish Britain for the attacks on neutral American ships. It was particularly unpopular with France, because the U.S. also accepted the British restrictions on the rights of neutrals.</a:t>
            </a:r>
          </a:p>
        </p:txBody>
      </p:sp>
      <p:sp>
        <p:nvSpPr>
          <p:cNvPr id="3" name="Rectangle 2"/>
          <p:cNvSpPr/>
          <p:nvPr/>
        </p:nvSpPr>
        <p:spPr>
          <a:xfrm>
            <a:off x="6515099" y="836473"/>
            <a:ext cx="2615046" cy="369332"/>
          </a:xfrm>
          <a:prstGeom prst="rect">
            <a:avLst/>
          </a:prstGeom>
        </p:spPr>
        <p:txBody>
          <a:bodyPr wrap="square">
            <a:spAutoFit/>
          </a:bodyPr>
          <a:lstStyle/>
          <a:p>
            <a:pPr algn="ctr"/>
            <a:r>
              <a:rPr lang="en-US" b="1" i="1" u="sng" dirty="0"/>
              <a:t>Jay’s Treaty</a:t>
            </a:r>
          </a:p>
        </p:txBody>
      </p:sp>
      <p:sp>
        <p:nvSpPr>
          <p:cNvPr id="4" name="Rectangle 3"/>
          <p:cNvSpPr/>
          <p:nvPr/>
        </p:nvSpPr>
        <p:spPr>
          <a:xfrm>
            <a:off x="0" y="2036802"/>
            <a:ext cx="6553200" cy="923330"/>
          </a:xfrm>
          <a:prstGeom prst="rect">
            <a:avLst/>
          </a:prstGeom>
        </p:spPr>
        <p:txBody>
          <a:bodyPr wrap="square">
            <a:spAutoFit/>
          </a:bodyPr>
          <a:lstStyle/>
          <a:p>
            <a:r>
              <a:rPr lang="en-US" dirty="0"/>
              <a:t>1795 - Treaty between the U.S. and Spain which gave the U.S. the right to transport goods on the Mississippi river and to store goods in the Spanish port of New Orleans.</a:t>
            </a:r>
          </a:p>
        </p:txBody>
      </p:sp>
      <p:sp>
        <p:nvSpPr>
          <p:cNvPr id="6" name="Rectangle 5"/>
          <p:cNvSpPr/>
          <p:nvPr/>
        </p:nvSpPr>
        <p:spPr>
          <a:xfrm>
            <a:off x="6494317" y="2313801"/>
            <a:ext cx="2649683" cy="369332"/>
          </a:xfrm>
          <a:prstGeom prst="rect">
            <a:avLst/>
          </a:prstGeom>
        </p:spPr>
        <p:txBody>
          <a:bodyPr wrap="square">
            <a:spAutoFit/>
          </a:bodyPr>
          <a:lstStyle/>
          <a:p>
            <a:pPr algn="ctr"/>
            <a:r>
              <a:rPr lang="en-US" b="1" i="1" u="sng" dirty="0" err="1"/>
              <a:t>Pickney’s</a:t>
            </a:r>
            <a:r>
              <a:rPr lang="en-US" b="1" i="1" u="sng" dirty="0"/>
              <a:t> Treaty</a:t>
            </a:r>
          </a:p>
        </p:txBody>
      </p:sp>
      <p:sp>
        <p:nvSpPr>
          <p:cNvPr id="7" name="Rectangle 6"/>
          <p:cNvSpPr/>
          <p:nvPr/>
        </p:nvSpPr>
        <p:spPr>
          <a:xfrm>
            <a:off x="6539345" y="3260559"/>
            <a:ext cx="2604655" cy="369332"/>
          </a:xfrm>
          <a:prstGeom prst="rect">
            <a:avLst/>
          </a:prstGeom>
        </p:spPr>
        <p:txBody>
          <a:bodyPr wrap="square">
            <a:spAutoFit/>
          </a:bodyPr>
          <a:lstStyle/>
          <a:p>
            <a:pPr algn="ctr"/>
            <a:r>
              <a:rPr lang="en-US" b="1" i="1" u="sng" dirty="0">
                <a:ea typeface="Calibri"/>
                <a:cs typeface="Times New Roman"/>
              </a:rPr>
              <a:t>Battle of Fallen Timbers</a:t>
            </a:r>
            <a:endParaRPr lang="en-US" b="1" i="1" u="sng" dirty="0"/>
          </a:p>
        </p:txBody>
      </p:sp>
      <p:sp>
        <p:nvSpPr>
          <p:cNvPr id="8" name="Rectangle 7"/>
          <p:cNvSpPr/>
          <p:nvPr/>
        </p:nvSpPr>
        <p:spPr>
          <a:xfrm>
            <a:off x="-13855" y="2909546"/>
            <a:ext cx="6508172" cy="1323439"/>
          </a:xfrm>
          <a:prstGeom prst="rect">
            <a:avLst/>
          </a:prstGeom>
        </p:spPr>
        <p:txBody>
          <a:bodyPr wrap="square">
            <a:spAutoFit/>
          </a:bodyPr>
          <a:lstStyle/>
          <a:p>
            <a:r>
              <a:rPr lang="en-US" sz="1600" dirty="0"/>
              <a:t>In the early 1790's, the British held trading posts in the Ohio Valley and encouraged the local Indian tribes to attack the Americans. Led by Wayne, the Americans defeated the Miami Indians in </a:t>
            </a:r>
            <a:r>
              <a:rPr lang="en-US" sz="1600" dirty="0" smtClean="0"/>
              <a:t>this </a:t>
            </a:r>
            <a:r>
              <a:rPr lang="en-US" sz="1600" dirty="0"/>
              <a:t>Battle </a:t>
            </a:r>
            <a:r>
              <a:rPr lang="en-US" sz="1600" dirty="0" smtClean="0"/>
              <a:t>on </a:t>
            </a:r>
            <a:r>
              <a:rPr lang="en-US" sz="1600" dirty="0"/>
              <a:t>August 20, 1794 near what is today Toledo, Ohio. This paved the way for American settlement of the Ohio Valley.</a:t>
            </a:r>
          </a:p>
        </p:txBody>
      </p:sp>
      <p:sp>
        <p:nvSpPr>
          <p:cNvPr id="9" name="Rectangle 8"/>
          <p:cNvSpPr/>
          <p:nvPr/>
        </p:nvSpPr>
        <p:spPr>
          <a:xfrm>
            <a:off x="-13856" y="4263248"/>
            <a:ext cx="6567055" cy="923330"/>
          </a:xfrm>
          <a:prstGeom prst="rect">
            <a:avLst/>
          </a:prstGeom>
        </p:spPr>
        <p:txBody>
          <a:bodyPr wrap="square">
            <a:spAutoFit/>
          </a:bodyPr>
          <a:lstStyle/>
          <a:p>
            <a:r>
              <a:rPr lang="en-US" dirty="0"/>
              <a:t>The name given to several renegade countries on the Mediterranean coast of North Africa who demanded tribute in exchange for refraining from attacking ships in the Mediterranean. </a:t>
            </a:r>
          </a:p>
        </p:txBody>
      </p:sp>
      <p:sp>
        <p:nvSpPr>
          <p:cNvPr id="11" name="Rectangle 10"/>
          <p:cNvSpPr/>
          <p:nvPr/>
        </p:nvSpPr>
        <p:spPr>
          <a:xfrm>
            <a:off x="6539345" y="4540247"/>
            <a:ext cx="2604655" cy="369332"/>
          </a:xfrm>
          <a:prstGeom prst="rect">
            <a:avLst/>
          </a:prstGeom>
        </p:spPr>
        <p:txBody>
          <a:bodyPr wrap="square">
            <a:spAutoFit/>
          </a:bodyPr>
          <a:lstStyle/>
          <a:p>
            <a:pPr algn="ctr"/>
            <a:r>
              <a:rPr lang="en-US" b="1" i="1" u="sng" dirty="0"/>
              <a:t>Barbary pirates</a:t>
            </a:r>
          </a:p>
        </p:txBody>
      </p:sp>
      <p:sp>
        <p:nvSpPr>
          <p:cNvPr id="16" name="Rectangle 15"/>
          <p:cNvSpPr/>
          <p:nvPr/>
        </p:nvSpPr>
        <p:spPr>
          <a:xfrm>
            <a:off x="6573981" y="5334000"/>
            <a:ext cx="2590800" cy="646331"/>
          </a:xfrm>
          <a:prstGeom prst="rect">
            <a:avLst/>
          </a:prstGeom>
        </p:spPr>
        <p:txBody>
          <a:bodyPr wrap="square">
            <a:spAutoFit/>
          </a:bodyPr>
          <a:lstStyle/>
          <a:p>
            <a:pPr algn="ctr"/>
            <a:r>
              <a:rPr lang="en-US" b="1" u="sng" dirty="0"/>
              <a:t>Bayard v. Singleton</a:t>
            </a:r>
            <a:br>
              <a:rPr lang="en-US" b="1" u="sng" dirty="0"/>
            </a:br>
            <a:endParaRPr lang="en-US" b="1" u="sng" dirty="0"/>
          </a:p>
        </p:txBody>
      </p:sp>
      <p:sp>
        <p:nvSpPr>
          <p:cNvPr id="17" name="Rectangle 16"/>
          <p:cNvSpPr/>
          <p:nvPr/>
        </p:nvSpPr>
        <p:spPr>
          <a:xfrm>
            <a:off x="-13856" y="5184062"/>
            <a:ext cx="6567056" cy="646331"/>
          </a:xfrm>
          <a:prstGeom prst="rect">
            <a:avLst/>
          </a:prstGeom>
        </p:spPr>
        <p:txBody>
          <a:bodyPr wrap="square">
            <a:spAutoFit/>
          </a:bodyPr>
          <a:lstStyle/>
          <a:p>
            <a:r>
              <a:rPr lang="en-US" dirty="0"/>
              <a:t>1787 - First court decision in which a law was found unconstitutional based on a written constitution</a:t>
            </a:r>
          </a:p>
        </p:txBody>
      </p:sp>
      <p:sp>
        <p:nvSpPr>
          <p:cNvPr id="18" name="Rectangle 17"/>
          <p:cNvSpPr/>
          <p:nvPr/>
        </p:nvSpPr>
        <p:spPr>
          <a:xfrm>
            <a:off x="6553199" y="6324600"/>
            <a:ext cx="2611582" cy="369332"/>
          </a:xfrm>
          <a:prstGeom prst="rect">
            <a:avLst/>
          </a:prstGeom>
        </p:spPr>
        <p:txBody>
          <a:bodyPr wrap="square">
            <a:spAutoFit/>
          </a:bodyPr>
          <a:lstStyle/>
          <a:p>
            <a:pPr algn="ctr"/>
            <a:r>
              <a:rPr lang="en-US" b="1" i="1" u="sng" dirty="0"/>
              <a:t>President Jefferson</a:t>
            </a:r>
          </a:p>
        </p:txBody>
      </p:sp>
      <p:sp>
        <p:nvSpPr>
          <p:cNvPr id="19" name="Rectangle 18"/>
          <p:cNvSpPr/>
          <p:nvPr/>
        </p:nvSpPr>
        <p:spPr>
          <a:xfrm>
            <a:off x="-34638" y="5830393"/>
            <a:ext cx="6587837" cy="1077218"/>
          </a:xfrm>
          <a:prstGeom prst="rect">
            <a:avLst/>
          </a:prstGeom>
        </p:spPr>
        <p:txBody>
          <a:bodyPr wrap="square">
            <a:spAutoFit/>
          </a:bodyPr>
          <a:lstStyle/>
          <a:p>
            <a:r>
              <a:rPr lang="en-US" sz="1600" dirty="0"/>
              <a:t>He believed in a less aristocratic presidency. He wanted to reduce federal spending and government interference in everyday life. He was a Democratic-Republican (originally an Anti- Federalist), so he believed in strict interpretation of the Constitution.</a:t>
            </a:r>
          </a:p>
        </p:txBody>
      </p:sp>
    </p:spTree>
    <p:extLst>
      <p:ext uri="{BB962C8B-B14F-4D97-AF65-F5344CB8AC3E}">
        <p14:creationId xmlns:p14="http://schemas.microsoft.com/office/powerpoint/2010/main" val="157230368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747399"/>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9718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5283139"/>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0" y="0"/>
            <a:ext cx="6515100" cy="1754326"/>
          </a:xfrm>
          <a:prstGeom prst="rect">
            <a:avLst/>
          </a:prstGeom>
        </p:spPr>
        <p:txBody>
          <a:bodyPr wrap="square">
            <a:spAutoFit/>
          </a:bodyPr>
          <a:lstStyle/>
          <a:p>
            <a:r>
              <a:rPr lang="en-US" dirty="0"/>
              <a:t>On his last day in office, President Adams appointed a large number of Federalist judges to the federal courts in an effort to maintain Federalist control of the government. (The Federalists had lost the presidency and much of Congress to the Republicans.) These newly-appointed Federalist judges were called midnight judges because John Adams had stayed up until midnight signing the appointments.</a:t>
            </a:r>
          </a:p>
        </p:txBody>
      </p:sp>
      <p:sp>
        <p:nvSpPr>
          <p:cNvPr id="3" name="Rectangle 2"/>
          <p:cNvSpPr/>
          <p:nvPr/>
        </p:nvSpPr>
        <p:spPr>
          <a:xfrm>
            <a:off x="6477000" y="692497"/>
            <a:ext cx="2667000" cy="369332"/>
          </a:xfrm>
          <a:prstGeom prst="rect">
            <a:avLst/>
          </a:prstGeom>
        </p:spPr>
        <p:txBody>
          <a:bodyPr wrap="square">
            <a:spAutoFit/>
          </a:bodyPr>
          <a:lstStyle/>
          <a:p>
            <a:pPr algn="ctr"/>
            <a:r>
              <a:rPr lang="en-US" b="1" i="1" u="sng" dirty="0"/>
              <a:t>midnight judges</a:t>
            </a:r>
          </a:p>
        </p:txBody>
      </p:sp>
      <p:sp>
        <p:nvSpPr>
          <p:cNvPr id="4" name="Rectangle 3"/>
          <p:cNvSpPr/>
          <p:nvPr/>
        </p:nvSpPr>
        <p:spPr>
          <a:xfrm>
            <a:off x="6494318" y="1947453"/>
            <a:ext cx="2667000" cy="923330"/>
          </a:xfrm>
          <a:prstGeom prst="rect">
            <a:avLst/>
          </a:prstGeom>
        </p:spPr>
        <p:txBody>
          <a:bodyPr wrap="square">
            <a:spAutoFit/>
          </a:bodyPr>
          <a:lstStyle/>
          <a:p>
            <a:pPr algn="ctr"/>
            <a:r>
              <a:rPr lang="en-US" b="1" i="1" u="sng" dirty="0" smtClean="0"/>
              <a:t>Tripolitan </a:t>
            </a:r>
            <a:r>
              <a:rPr lang="en-US" b="1" i="1" u="sng" dirty="0"/>
              <a:t>War (1801-1805)</a:t>
            </a:r>
            <a:r>
              <a:rPr lang="en-US" dirty="0"/>
              <a:t/>
            </a:r>
            <a:br>
              <a:rPr lang="en-US" dirty="0"/>
            </a:br>
            <a:endParaRPr lang="en-US" dirty="0"/>
          </a:p>
        </p:txBody>
      </p:sp>
      <p:sp>
        <p:nvSpPr>
          <p:cNvPr id="6" name="Rectangle 5"/>
          <p:cNvSpPr/>
          <p:nvPr/>
        </p:nvSpPr>
        <p:spPr>
          <a:xfrm>
            <a:off x="-13856" y="1747399"/>
            <a:ext cx="6567055" cy="1323439"/>
          </a:xfrm>
          <a:prstGeom prst="rect">
            <a:avLst/>
          </a:prstGeom>
        </p:spPr>
        <p:txBody>
          <a:bodyPr wrap="square">
            <a:spAutoFit/>
          </a:bodyPr>
          <a:lstStyle/>
          <a:p>
            <a:r>
              <a:rPr lang="en-US" sz="1600" dirty="0"/>
              <a:t>Also called the Barbary Wars, this was a series of naval engagements launched by President Jefferson in an effort to stop the attacks on American merchant ships by the Barbary pirates. The war was inconclusive, afterwards, the U.S. paid a tribute to the Barbary states to protect their ships from pirate attacks.</a:t>
            </a:r>
          </a:p>
        </p:txBody>
      </p:sp>
      <p:sp>
        <p:nvSpPr>
          <p:cNvPr id="7" name="Rectangle 6"/>
          <p:cNvSpPr/>
          <p:nvPr/>
        </p:nvSpPr>
        <p:spPr>
          <a:xfrm>
            <a:off x="-1" y="2974815"/>
            <a:ext cx="6553199" cy="2308324"/>
          </a:xfrm>
          <a:prstGeom prst="rect">
            <a:avLst/>
          </a:prstGeom>
        </p:spPr>
        <p:txBody>
          <a:bodyPr wrap="square">
            <a:spAutoFit/>
          </a:bodyPr>
          <a:lstStyle/>
          <a:p>
            <a:r>
              <a:rPr lang="en-US" sz="1600" dirty="0"/>
              <a:t>1803 - The U.S. purchased the land from the Mississippi River to the Rocky Mountains from Napoleon for $15 million. Jefferson was interested in the territory because it would give the U.S. the Mississippi River and New Orleans (both were valuable for trade and shipping) and also room to expand. Napoleon wanted to sell because he needed money for his European campaigns and because a rebellion against the French in Haiti had soured him on the idea of New World colonies. The Constitution did not give the federal government the power to buy land, so Jefferson used loose construction to justify the purchase.</a:t>
            </a:r>
          </a:p>
        </p:txBody>
      </p:sp>
      <p:sp>
        <p:nvSpPr>
          <p:cNvPr id="8" name="Rectangle 7"/>
          <p:cNvSpPr/>
          <p:nvPr/>
        </p:nvSpPr>
        <p:spPr>
          <a:xfrm>
            <a:off x="6553200" y="3944311"/>
            <a:ext cx="2608118" cy="369332"/>
          </a:xfrm>
          <a:prstGeom prst="rect">
            <a:avLst/>
          </a:prstGeom>
        </p:spPr>
        <p:txBody>
          <a:bodyPr wrap="square">
            <a:spAutoFit/>
          </a:bodyPr>
          <a:lstStyle/>
          <a:p>
            <a:pPr algn="ctr"/>
            <a:r>
              <a:rPr lang="en-US" b="1" i="1" u="sng" dirty="0"/>
              <a:t>Louisiana Purchase</a:t>
            </a:r>
          </a:p>
        </p:txBody>
      </p:sp>
      <p:sp>
        <p:nvSpPr>
          <p:cNvPr id="9" name="Rectangle 8"/>
          <p:cNvSpPr/>
          <p:nvPr/>
        </p:nvSpPr>
        <p:spPr>
          <a:xfrm>
            <a:off x="0" y="5283139"/>
            <a:ext cx="6553198" cy="1477328"/>
          </a:xfrm>
          <a:prstGeom prst="rect">
            <a:avLst/>
          </a:prstGeom>
        </p:spPr>
        <p:txBody>
          <a:bodyPr wrap="square">
            <a:spAutoFit/>
          </a:bodyPr>
          <a:lstStyle/>
          <a:p>
            <a:r>
              <a:rPr lang="en-US" dirty="0"/>
              <a:t>After Burr lost to Jefferson as a Republican, he switched to the Federalist party and ran for governor of New York. When he lost, he blamed Hamilton (a successful Federalist politician) of making defamatory remarks that cost him the election. Burr challenged Hamilton to a duel, in which Hamilton was killed on July 11, 1804.</a:t>
            </a:r>
          </a:p>
        </p:txBody>
      </p:sp>
      <p:sp>
        <p:nvSpPr>
          <p:cNvPr id="11" name="Rectangle 10"/>
          <p:cNvSpPr/>
          <p:nvPr/>
        </p:nvSpPr>
        <p:spPr>
          <a:xfrm>
            <a:off x="6573982" y="5698637"/>
            <a:ext cx="2587336" cy="646331"/>
          </a:xfrm>
          <a:prstGeom prst="rect">
            <a:avLst/>
          </a:prstGeom>
        </p:spPr>
        <p:txBody>
          <a:bodyPr wrap="square">
            <a:spAutoFit/>
          </a:bodyPr>
          <a:lstStyle/>
          <a:p>
            <a:pPr algn="ctr"/>
            <a:r>
              <a:rPr lang="en-US" b="1" i="1" u="sng" dirty="0"/>
              <a:t>Hamilton-Burr duel</a:t>
            </a:r>
            <a:br>
              <a:rPr lang="en-US" b="1" i="1" u="sng" dirty="0"/>
            </a:br>
            <a:endParaRPr lang="en-US" b="1" i="1" u="sng" dirty="0"/>
          </a:p>
        </p:txBody>
      </p:sp>
    </p:spTree>
    <p:extLst>
      <p:ext uri="{BB962C8B-B14F-4D97-AF65-F5344CB8AC3E}">
        <p14:creationId xmlns:p14="http://schemas.microsoft.com/office/powerpoint/2010/main" val="15723036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3856" y="2322179"/>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962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5181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13856" y="0"/>
            <a:ext cx="6490855" cy="2308324"/>
          </a:xfrm>
          <a:prstGeom prst="rect">
            <a:avLst/>
          </a:prstGeom>
        </p:spPr>
        <p:txBody>
          <a:bodyPr wrap="square">
            <a:spAutoFit/>
          </a:bodyPr>
          <a:lstStyle/>
          <a:p>
            <a:r>
              <a:rPr lang="en-US" dirty="0"/>
              <a:t>After the duel, Burr fled New York and joined a group of mercenaries in the southern Louisiana territory region. The U.S. arrested them as they moved towards Mexico. Burr claimed that they had intended to attack Mexico, but the U.S. believed that they were actually trying to get Mexican aid to start a secession movement in the territories. Burr was tried for treason, and although Jefferson advocated Burr’s punishment, the Supreme Court acquitted Burr.</a:t>
            </a:r>
          </a:p>
        </p:txBody>
      </p:sp>
      <p:sp>
        <p:nvSpPr>
          <p:cNvPr id="3" name="Rectangle 2"/>
          <p:cNvSpPr/>
          <p:nvPr/>
        </p:nvSpPr>
        <p:spPr>
          <a:xfrm>
            <a:off x="6477000" y="969496"/>
            <a:ext cx="2653144" cy="646331"/>
          </a:xfrm>
          <a:prstGeom prst="rect">
            <a:avLst/>
          </a:prstGeom>
        </p:spPr>
        <p:txBody>
          <a:bodyPr wrap="square">
            <a:spAutoFit/>
          </a:bodyPr>
          <a:lstStyle/>
          <a:p>
            <a:pPr algn="ctr"/>
            <a:r>
              <a:rPr lang="en-US" b="1" i="1" u="sng" dirty="0"/>
              <a:t>Burr expedition, treason trial</a:t>
            </a:r>
          </a:p>
        </p:txBody>
      </p:sp>
      <p:sp>
        <p:nvSpPr>
          <p:cNvPr id="4" name="Rectangle 3"/>
          <p:cNvSpPr/>
          <p:nvPr/>
        </p:nvSpPr>
        <p:spPr>
          <a:xfrm>
            <a:off x="-41564" y="2308324"/>
            <a:ext cx="6518564" cy="1569660"/>
          </a:xfrm>
          <a:prstGeom prst="rect">
            <a:avLst/>
          </a:prstGeom>
        </p:spPr>
        <p:txBody>
          <a:bodyPr wrap="square">
            <a:spAutoFit/>
          </a:bodyPr>
          <a:lstStyle/>
          <a:p>
            <a:r>
              <a:rPr lang="en-US" sz="1600" dirty="0"/>
              <a:t>1804-1806 - Meriwether Lewis and William Clark were commissioned by Jefferson to map and explore the Louisiana Purchase region. Beginning at St. Louis, Missouri, the expedition travelled up the Missouri River to the Great Divide, and then down the Columbia River to the Pacific Ocean. It produced extensive maps of the area and recorded many scientific discoveries, greatly facilitating later settlement of the region and travel to the Pacific coast.</a:t>
            </a:r>
          </a:p>
        </p:txBody>
      </p:sp>
      <p:sp>
        <p:nvSpPr>
          <p:cNvPr id="6" name="Rectangle 5"/>
          <p:cNvSpPr/>
          <p:nvPr/>
        </p:nvSpPr>
        <p:spPr>
          <a:xfrm>
            <a:off x="6542809" y="2908488"/>
            <a:ext cx="2587335" cy="646331"/>
          </a:xfrm>
          <a:prstGeom prst="rect">
            <a:avLst/>
          </a:prstGeom>
        </p:spPr>
        <p:txBody>
          <a:bodyPr wrap="square">
            <a:spAutoFit/>
          </a:bodyPr>
          <a:lstStyle/>
          <a:p>
            <a:pPr algn="ctr"/>
            <a:r>
              <a:rPr lang="en-US" b="1" i="1" u="sng" dirty="0"/>
              <a:t>Lewis and Clark expedition </a:t>
            </a:r>
          </a:p>
        </p:txBody>
      </p:sp>
      <p:sp>
        <p:nvSpPr>
          <p:cNvPr id="7" name="Rectangle 6"/>
          <p:cNvSpPr/>
          <p:nvPr/>
        </p:nvSpPr>
        <p:spPr>
          <a:xfrm>
            <a:off x="0" y="3962400"/>
            <a:ext cx="6477000" cy="1200329"/>
          </a:xfrm>
          <a:prstGeom prst="rect">
            <a:avLst/>
          </a:prstGeom>
        </p:spPr>
        <p:txBody>
          <a:bodyPr wrap="square">
            <a:spAutoFit/>
          </a:bodyPr>
          <a:lstStyle/>
          <a:p>
            <a:r>
              <a:rPr lang="en-US" dirty="0"/>
              <a:t>British seamen often deserted to join the American merchant marines. The British would board American vessels in order to retrieve the deserters, and often seized any sailor who could not prove that he was an American citizen and not British.</a:t>
            </a:r>
          </a:p>
        </p:txBody>
      </p:sp>
      <p:sp>
        <p:nvSpPr>
          <p:cNvPr id="8" name="Rectangle 7"/>
          <p:cNvSpPr/>
          <p:nvPr/>
        </p:nvSpPr>
        <p:spPr>
          <a:xfrm>
            <a:off x="6553200" y="4114800"/>
            <a:ext cx="2590800" cy="646331"/>
          </a:xfrm>
          <a:prstGeom prst="rect">
            <a:avLst/>
          </a:prstGeom>
        </p:spPr>
        <p:txBody>
          <a:bodyPr wrap="square">
            <a:spAutoFit/>
          </a:bodyPr>
          <a:lstStyle/>
          <a:p>
            <a:pPr algn="ctr"/>
            <a:r>
              <a:rPr lang="en-US" b="1" i="1" u="sng" dirty="0"/>
              <a:t>Impressment</a:t>
            </a:r>
            <a:br>
              <a:rPr lang="en-US" b="1" i="1" u="sng" dirty="0"/>
            </a:br>
            <a:endParaRPr lang="en-US" b="1" i="1" u="sng" dirty="0"/>
          </a:p>
        </p:txBody>
      </p:sp>
      <p:sp>
        <p:nvSpPr>
          <p:cNvPr id="9" name="Rectangle 8"/>
          <p:cNvSpPr/>
          <p:nvPr/>
        </p:nvSpPr>
        <p:spPr>
          <a:xfrm>
            <a:off x="-1" y="5184293"/>
            <a:ext cx="6542809" cy="1754326"/>
          </a:xfrm>
          <a:prstGeom prst="rect">
            <a:avLst/>
          </a:prstGeom>
        </p:spPr>
        <p:txBody>
          <a:bodyPr wrap="square">
            <a:spAutoFit/>
          </a:bodyPr>
          <a:lstStyle/>
          <a:p>
            <a:r>
              <a:rPr lang="en-US" dirty="0"/>
              <a:t>1807 - The American ship </a:t>
            </a:r>
            <a:r>
              <a:rPr lang="en-US" i="1" dirty="0"/>
              <a:t>Chesapeake</a:t>
            </a:r>
            <a:r>
              <a:rPr lang="en-US" dirty="0"/>
              <a:t> refused to allow the British on the </a:t>
            </a:r>
            <a:r>
              <a:rPr lang="en-US" i="1" dirty="0"/>
              <a:t>Leopard</a:t>
            </a:r>
            <a:r>
              <a:rPr lang="en-US" dirty="0"/>
              <a:t> to board to look for deserters. In response, the </a:t>
            </a:r>
            <a:r>
              <a:rPr lang="en-US" i="1" dirty="0"/>
              <a:t>Leopard</a:t>
            </a:r>
            <a:r>
              <a:rPr lang="en-US" dirty="0"/>
              <a:t> fired on the </a:t>
            </a:r>
            <a:r>
              <a:rPr lang="en-US" i="1" dirty="0"/>
              <a:t>Chesapeake</a:t>
            </a:r>
            <a:r>
              <a:rPr lang="en-US" dirty="0"/>
              <a:t>. As a result of the incident, the U.S. expelled all British ships from its waters until Britain issued an apology. They surrendered the colony to the English on Sept. 8, 1664.</a:t>
            </a:r>
          </a:p>
        </p:txBody>
      </p:sp>
      <p:sp>
        <p:nvSpPr>
          <p:cNvPr id="11" name="Rectangle 10"/>
          <p:cNvSpPr/>
          <p:nvPr/>
        </p:nvSpPr>
        <p:spPr>
          <a:xfrm>
            <a:off x="6542808" y="5876790"/>
            <a:ext cx="2587337" cy="338554"/>
          </a:xfrm>
          <a:prstGeom prst="rect">
            <a:avLst/>
          </a:prstGeom>
        </p:spPr>
        <p:txBody>
          <a:bodyPr wrap="square">
            <a:spAutoFit/>
          </a:bodyPr>
          <a:lstStyle/>
          <a:p>
            <a:pPr algn="ctr"/>
            <a:r>
              <a:rPr lang="en-US" sz="1600" b="1" u="sng" dirty="0"/>
              <a:t>Chesapeake-Leopard Affair</a:t>
            </a:r>
          </a:p>
        </p:txBody>
      </p:sp>
    </p:spTree>
    <p:extLst>
      <p:ext uri="{BB962C8B-B14F-4D97-AF65-F5344CB8AC3E}">
        <p14:creationId xmlns:p14="http://schemas.microsoft.com/office/powerpoint/2010/main" val="157230368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562733"/>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3026206"/>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24245" y="4103424"/>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4245" y="5399154"/>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6501245" y="600164"/>
            <a:ext cx="2628900" cy="369332"/>
          </a:xfrm>
          <a:prstGeom prst="rect">
            <a:avLst/>
          </a:prstGeom>
        </p:spPr>
        <p:txBody>
          <a:bodyPr wrap="square">
            <a:spAutoFit/>
          </a:bodyPr>
          <a:lstStyle/>
          <a:p>
            <a:pPr algn="ctr"/>
            <a:r>
              <a:rPr lang="en-US" b="1" i="1" u="sng" dirty="0"/>
              <a:t>Embargo of 1807</a:t>
            </a:r>
          </a:p>
        </p:txBody>
      </p:sp>
      <p:sp>
        <p:nvSpPr>
          <p:cNvPr id="4" name="Rectangle 3"/>
          <p:cNvSpPr/>
          <p:nvPr/>
        </p:nvSpPr>
        <p:spPr>
          <a:xfrm>
            <a:off x="-13856" y="0"/>
            <a:ext cx="6528955" cy="1569660"/>
          </a:xfrm>
          <a:prstGeom prst="rect">
            <a:avLst/>
          </a:prstGeom>
        </p:spPr>
        <p:txBody>
          <a:bodyPr wrap="square">
            <a:spAutoFit/>
          </a:bodyPr>
          <a:lstStyle/>
          <a:p>
            <a:r>
              <a:rPr lang="en-US" sz="1600" dirty="0"/>
              <a:t>This act issued by Jefferson forbade American trading ships from leaving the U.S. It was meant to force Britain and France to change their policies towards neutral vessels by depriving them of American trade. It was difficult to enforce because it was opposed by merchants and everyone else whose livelihood depended upon international trade. It also hurt the national economy, so it was replaced by the Non-Intercourse Act.</a:t>
            </a:r>
          </a:p>
        </p:txBody>
      </p:sp>
      <p:sp>
        <p:nvSpPr>
          <p:cNvPr id="6" name="Rectangle 5"/>
          <p:cNvSpPr/>
          <p:nvPr/>
        </p:nvSpPr>
        <p:spPr>
          <a:xfrm>
            <a:off x="6501245" y="1978231"/>
            <a:ext cx="2667000" cy="646331"/>
          </a:xfrm>
          <a:prstGeom prst="rect">
            <a:avLst/>
          </a:prstGeom>
        </p:spPr>
        <p:txBody>
          <a:bodyPr wrap="square">
            <a:spAutoFit/>
          </a:bodyPr>
          <a:lstStyle/>
          <a:p>
            <a:pPr algn="ctr"/>
            <a:r>
              <a:rPr lang="en-US" b="1" i="1" u="sng" dirty="0"/>
              <a:t>Non-Intercourse Act</a:t>
            </a:r>
            <a:br>
              <a:rPr lang="en-US" b="1" i="1" u="sng" dirty="0"/>
            </a:br>
            <a:endParaRPr lang="en-US" b="1" i="1" u="sng" dirty="0"/>
          </a:p>
        </p:txBody>
      </p:sp>
      <p:sp>
        <p:nvSpPr>
          <p:cNvPr id="7" name="Rectangle 6"/>
          <p:cNvSpPr/>
          <p:nvPr/>
        </p:nvSpPr>
        <p:spPr>
          <a:xfrm>
            <a:off x="-20782" y="1562733"/>
            <a:ext cx="6497782" cy="1477328"/>
          </a:xfrm>
          <a:prstGeom prst="rect">
            <a:avLst/>
          </a:prstGeom>
        </p:spPr>
        <p:txBody>
          <a:bodyPr wrap="square">
            <a:spAutoFit/>
          </a:bodyPr>
          <a:lstStyle/>
          <a:p>
            <a:r>
              <a:rPr lang="en-US" dirty="0"/>
              <a:t>1809 - Replaced the Embargo of 1807. Unlike the Embargo, which forbade American trade with all foreign nations, this act only forbade trade with France and Britain. It did not succeed in changing British or French policy towards neutral ships, so it was replaced by Macon’s Bill No. 2.</a:t>
            </a:r>
          </a:p>
        </p:txBody>
      </p:sp>
      <p:sp>
        <p:nvSpPr>
          <p:cNvPr id="8" name="Rectangle 7"/>
          <p:cNvSpPr/>
          <p:nvPr/>
        </p:nvSpPr>
        <p:spPr>
          <a:xfrm>
            <a:off x="-1" y="3026206"/>
            <a:ext cx="6515099" cy="1077218"/>
          </a:xfrm>
          <a:prstGeom prst="rect">
            <a:avLst/>
          </a:prstGeom>
        </p:spPr>
        <p:txBody>
          <a:bodyPr wrap="square">
            <a:spAutoFit/>
          </a:bodyPr>
          <a:lstStyle/>
          <a:p>
            <a:r>
              <a:rPr lang="en-US" sz="1600" dirty="0" smtClean="0"/>
              <a:t>1810 </a:t>
            </a:r>
            <a:r>
              <a:rPr lang="en-US" sz="1600" dirty="0"/>
              <a:t>- Forbade trade with Britain and France, but offered to resume trade with whichever nation lifted its neutral trading restrictions first. France quickly changed its policies against neutral vessels, so the U.S. resumed trade with France, but not Britain.</a:t>
            </a:r>
          </a:p>
        </p:txBody>
      </p:sp>
      <p:sp>
        <p:nvSpPr>
          <p:cNvPr id="9" name="Rectangle 8"/>
          <p:cNvSpPr/>
          <p:nvPr/>
        </p:nvSpPr>
        <p:spPr>
          <a:xfrm>
            <a:off x="6522026" y="3232850"/>
            <a:ext cx="2621973" cy="369332"/>
          </a:xfrm>
          <a:prstGeom prst="rect">
            <a:avLst/>
          </a:prstGeom>
        </p:spPr>
        <p:txBody>
          <a:bodyPr wrap="square">
            <a:spAutoFit/>
          </a:bodyPr>
          <a:lstStyle/>
          <a:p>
            <a:pPr algn="ctr"/>
            <a:r>
              <a:rPr lang="en-US" b="1" i="1" u="sng" dirty="0" smtClean="0"/>
              <a:t>Macon’s Bill No. 2</a:t>
            </a:r>
            <a:endParaRPr lang="en-US" b="1" i="1" u="sng" dirty="0"/>
          </a:p>
        </p:txBody>
      </p:sp>
      <p:sp>
        <p:nvSpPr>
          <p:cNvPr id="11" name="Rectangle 10"/>
          <p:cNvSpPr/>
          <p:nvPr/>
        </p:nvSpPr>
        <p:spPr>
          <a:xfrm>
            <a:off x="-41565" y="4103424"/>
            <a:ext cx="6542809" cy="1323439"/>
          </a:xfrm>
          <a:prstGeom prst="rect">
            <a:avLst/>
          </a:prstGeom>
        </p:spPr>
        <p:txBody>
          <a:bodyPr wrap="square">
            <a:spAutoFit/>
          </a:bodyPr>
          <a:lstStyle/>
          <a:p>
            <a:r>
              <a:rPr lang="en-US" sz="1600" dirty="0"/>
              <a:t>A Shawnee chief who, along with his brother, </a:t>
            </a:r>
            <a:r>
              <a:rPr lang="en-US" sz="1600" dirty="0" err="1"/>
              <a:t>Tenskwatawa</a:t>
            </a:r>
            <a:r>
              <a:rPr lang="en-US" sz="1600" dirty="0"/>
              <a:t>, a religious leader known as The Prophet, worked to unite the Northwestern Indian tribes. The league of tribes was defeated by an American army led by William Henry Harrison at the Battle of Tippecanoe in 1811. </a:t>
            </a:r>
            <a:r>
              <a:rPr lang="en-US" sz="1600" dirty="0" smtClean="0"/>
              <a:t>He was </a:t>
            </a:r>
            <a:r>
              <a:rPr lang="en-US" sz="1600" dirty="0"/>
              <a:t>killed fighting for the British during the War of 1812 at the Battle of the Thames in 1813.</a:t>
            </a:r>
          </a:p>
        </p:txBody>
      </p:sp>
      <p:sp>
        <p:nvSpPr>
          <p:cNvPr id="16" name="Rectangle 15"/>
          <p:cNvSpPr/>
          <p:nvPr/>
        </p:nvSpPr>
        <p:spPr>
          <a:xfrm>
            <a:off x="6532418" y="4580477"/>
            <a:ext cx="2597727" cy="369332"/>
          </a:xfrm>
          <a:prstGeom prst="rect">
            <a:avLst/>
          </a:prstGeom>
        </p:spPr>
        <p:txBody>
          <a:bodyPr wrap="square">
            <a:spAutoFit/>
          </a:bodyPr>
          <a:lstStyle/>
          <a:p>
            <a:pPr algn="ctr"/>
            <a:r>
              <a:rPr lang="en-US" b="1" i="1" u="sng" dirty="0"/>
              <a:t>Tecumseh (1763-1813)</a:t>
            </a:r>
          </a:p>
        </p:txBody>
      </p:sp>
      <p:sp>
        <p:nvSpPr>
          <p:cNvPr id="17" name="Rectangle 16"/>
          <p:cNvSpPr/>
          <p:nvPr/>
        </p:nvSpPr>
        <p:spPr>
          <a:xfrm>
            <a:off x="-41566" y="5399154"/>
            <a:ext cx="6594765" cy="1477328"/>
          </a:xfrm>
          <a:prstGeom prst="rect">
            <a:avLst/>
          </a:prstGeom>
        </p:spPr>
        <p:txBody>
          <a:bodyPr wrap="square">
            <a:spAutoFit/>
          </a:bodyPr>
          <a:lstStyle/>
          <a:p>
            <a:r>
              <a:rPr lang="en-US" dirty="0"/>
              <a:t>Western settlers who advocated war with Britain because they hoped to </a:t>
            </a:r>
            <a:r>
              <a:rPr lang="en-US" dirty="0" smtClean="0"/>
              <a:t>acquire </a:t>
            </a:r>
            <a:r>
              <a:rPr lang="en-US" dirty="0"/>
              <a:t>Britain’s northwest posts (and also Florida or even Canada) and because they felt the British were aiding the Indians and encouraging them to attack the Americans on the frontier. In Congress, the War Hawks were Henry Clay and John C. Calhoun.</a:t>
            </a:r>
          </a:p>
        </p:txBody>
      </p:sp>
      <p:sp>
        <p:nvSpPr>
          <p:cNvPr id="18" name="Rectangle 17"/>
          <p:cNvSpPr/>
          <p:nvPr/>
        </p:nvSpPr>
        <p:spPr>
          <a:xfrm>
            <a:off x="6579972" y="5953152"/>
            <a:ext cx="2550173" cy="369332"/>
          </a:xfrm>
          <a:prstGeom prst="rect">
            <a:avLst/>
          </a:prstGeom>
        </p:spPr>
        <p:txBody>
          <a:bodyPr wrap="square">
            <a:spAutoFit/>
          </a:bodyPr>
          <a:lstStyle/>
          <a:p>
            <a:pPr algn="ctr"/>
            <a:r>
              <a:rPr lang="en-US" b="1" i="1" u="sng" dirty="0"/>
              <a:t>War Hawks</a:t>
            </a:r>
          </a:p>
        </p:txBody>
      </p:sp>
    </p:spTree>
    <p:extLst>
      <p:ext uri="{BB962C8B-B14F-4D97-AF65-F5344CB8AC3E}">
        <p14:creationId xmlns:p14="http://schemas.microsoft.com/office/powerpoint/2010/main" val="1572303689"/>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813447"/>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4290775"/>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5326429"/>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13855" y="-79653"/>
            <a:ext cx="6528955" cy="2893100"/>
          </a:xfrm>
          <a:prstGeom prst="rect">
            <a:avLst/>
          </a:prstGeom>
        </p:spPr>
        <p:txBody>
          <a:bodyPr wrap="square">
            <a:spAutoFit/>
          </a:bodyPr>
          <a:lstStyle/>
          <a:p>
            <a:r>
              <a:rPr lang="en-US" sz="1400" dirty="0"/>
              <a:t>A war between the U.S. and Great Britain caused by American outrage over the impressment of American sailors by the British, the British seizure of American ships, and British aid to the Indians attacking the Americans on the western frontier. Also, a war against Britain gave the U.S. an excuse to seize the British northwest posts and to annex Florida from Britain’s ally Spain, and possibly even to seize Canada from Britain. The War Hawks (young westerners led by Henry Clay and John C. Calhoun) argued for war in Congress. The war involved several sea battles and frontier skirmishes. U.S. troops led by Andrew Jackson seized Florida and at one point the British managed to invade and burn Washington, D.C. The Treaty of Ghent (December 1814) restored the status quo and required the U.S. to give back Florida. Two weeks later, Andrew Jackson’s troops defeated the British at the Battle of New Orleans, not knowing that a peace treaty had already been signed. The war strengthened American nationalism and encouraged the growth of industry.</a:t>
            </a:r>
          </a:p>
        </p:txBody>
      </p:sp>
      <p:sp>
        <p:nvSpPr>
          <p:cNvPr id="4" name="Rectangle 3"/>
          <p:cNvSpPr/>
          <p:nvPr/>
        </p:nvSpPr>
        <p:spPr>
          <a:xfrm>
            <a:off x="6497781" y="1182231"/>
            <a:ext cx="2632363" cy="369332"/>
          </a:xfrm>
          <a:prstGeom prst="rect">
            <a:avLst/>
          </a:prstGeom>
        </p:spPr>
        <p:txBody>
          <a:bodyPr wrap="square">
            <a:spAutoFit/>
          </a:bodyPr>
          <a:lstStyle/>
          <a:p>
            <a:pPr algn="ctr"/>
            <a:r>
              <a:rPr lang="en-US" b="1" i="1" u="sng" dirty="0"/>
              <a:t>War of 1812 (1812-1814)</a:t>
            </a:r>
          </a:p>
        </p:txBody>
      </p:sp>
      <p:sp>
        <p:nvSpPr>
          <p:cNvPr id="6" name="Rectangle 5"/>
          <p:cNvSpPr/>
          <p:nvPr/>
        </p:nvSpPr>
        <p:spPr>
          <a:xfrm>
            <a:off x="-13856" y="2813447"/>
            <a:ext cx="6490855" cy="1477328"/>
          </a:xfrm>
          <a:prstGeom prst="rect">
            <a:avLst/>
          </a:prstGeom>
        </p:spPr>
        <p:txBody>
          <a:bodyPr wrap="square">
            <a:spAutoFit/>
          </a:bodyPr>
          <a:lstStyle/>
          <a:p>
            <a:r>
              <a:rPr lang="en-US" dirty="0"/>
              <a:t>These included: British impressment of sailors, British seizure of neutral American trading ships, and the reasons given by the War Hawks (the British were inciting the Indians on the frontier to attack the Americans, and the war would allow the U.S. to seize the northwest posts, Florida, and possibly Canada).</a:t>
            </a:r>
          </a:p>
        </p:txBody>
      </p:sp>
      <p:sp>
        <p:nvSpPr>
          <p:cNvPr id="7" name="Rectangle 6"/>
          <p:cNvSpPr/>
          <p:nvPr/>
        </p:nvSpPr>
        <p:spPr>
          <a:xfrm>
            <a:off x="6553200" y="3122106"/>
            <a:ext cx="2590800" cy="923330"/>
          </a:xfrm>
          <a:prstGeom prst="rect">
            <a:avLst/>
          </a:prstGeom>
        </p:spPr>
        <p:txBody>
          <a:bodyPr wrap="square">
            <a:spAutoFit/>
          </a:bodyPr>
          <a:lstStyle/>
          <a:p>
            <a:pPr algn="ctr"/>
            <a:r>
              <a:rPr lang="en-US" b="1" i="1" u="sng" dirty="0"/>
              <a:t>Causes of the War of 1812</a:t>
            </a:r>
            <a:r>
              <a:rPr lang="en-US" dirty="0"/>
              <a:t/>
            </a:r>
            <a:br>
              <a:rPr lang="en-US" dirty="0"/>
            </a:br>
            <a:endParaRPr lang="en-US" dirty="0"/>
          </a:p>
        </p:txBody>
      </p:sp>
      <p:sp>
        <p:nvSpPr>
          <p:cNvPr id="8" name="Rectangle 7"/>
          <p:cNvSpPr/>
          <p:nvPr/>
        </p:nvSpPr>
        <p:spPr>
          <a:xfrm>
            <a:off x="0" y="4290775"/>
            <a:ext cx="6515100" cy="1077218"/>
          </a:xfrm>
          <a:prstGeom prst="rect">
            <a:avLst/>
          </a:prstGeom>
        </p:spPr>
        <p:txBody>
          <a:bodyPr wrap="square">
            <a:spAutoFit/>
          </a:bodyPr>
          <a:lstStyle/>
          <a:p>
            <a:r>
              <a:rPr lang="en-US" sz="1600" dirty="0"/>
              <a:t>The Federalist party was mainly composed of New England merchants, who wanted good relations with Britain and free trade. New England merchants met at </a:t>
            </a:r>
            <a:r>
              <a:rPr lang="en-US" sz="1600" dirty="0" smtClean="0"/>
              <a:t>this Convention </a:t>
            </a:r>
            <a:r>
              <a:rPr lang="en-US" sz="1600" dirty="0"/>
              <a:t>in protest of the war and the U.S. government’s restrictions on trade.</a:t>
            </a:r>
          </a:p>
        </p:txBody>
      </p:sp>
      <p:sp>
        <p:nvSpPr>
          <p:cNvPr id="9" name="Rectangle 8"/>
          <p:cNvSpPr/>
          <p:nvPr/>
        </p:nvSpPr>
        <p:spPr>
          <a:xfrm>
            <a:off x="6539344" y="4477352"/>
            <a:ext cx="2590800" cy="369332"/>
          </a:xfrm>
          <a:prstGeom prst="rect">
            <a:avLst/>
          </a:prstGeom>
        </p:spPr>
        <p:txBody>
          <a:bodyPr wrap="square">
            <a:spAutoFit/>
          </a:bodyPr>
          <a:lstStyle/>
          <a:p>
            <a:pPr algn="ctr"/>
            <a:r>
              <a:rPr lang="en-US" b="1" i="1" u="sng" dirty="0"/>
              <a:t>Hartford Convention </a:t>
            </a:r>
          </a:p>
        </p:txBody>
      </p:sp>
      <p:sp>
        <p:nvSpPr>
          <p:cNvPr id="11" name="Rectangle 10"/>
          <p:cNvSpPr/>
          <p:nvPr/>
        </p:nvSpPr>
        <p:spPr>
          <a:xfrm>
            <a:off x="0" y="5326429"/>
            <a:ext cx="6553200" cy="1477328"/>
          </a:xfrm>
          <a:prstGeom prst="rect">
            <a:avLst/>
          </a:prstGeom>
        </p:spPr>
        <p:txBody>
          <a:bodyPr wrap="square">
            <a:spAutoFit/>
          </a:bodyPr>
          <a:lstStyle/>
          <a:p>
            <a:r>
              <a:rPr lang="en-US" dirty="0"/>
              <a:t>Francis Scott Key saw </a:t>
            </a:r>
            <a:r>
              <a:rPr lang="en-US" dirty="0" smtClean="0"/>
              <a:t>this battle in Baltimore hold </a:t>
            </a:r>
            <a:r>
              <a:rPr lang="en-US" dirty="0"/>
              <a:t>out during the night against a British attack. He wrote the poem "Star Spangled Banner" about the experience of seeing the U.S. flag still flying above the fort in the morning, and the poem was later set to the tune of an old English bar song.</a:t>
            </a:r>
          </a:p>
        </p:txBody>
      </p:sp>
      <p:sp>
        <p:nvSpPr>
          <p:cNvPr id="16" name="Rectangle 15"/>
          <p:cNvSpPr/>
          <p:nvPr/>
        </p:nvSpPr>
        <p:spPr>
          <a:xfrm>
            <a:off x="6539344" y="5741927"/>
            <a:ext cx="2590800" cy="646331"/>
          </a:xfrm>
          <a:prstGeom prst="rect">
            <a:avLst/>
          </a:prstGeom>
        </p:spPr>
        <p:txBody>
          <a:bodyPr wrap="square">
            <a:spAutoFit/>
          </a:bodyPr>
          <a:lstStyle/>
          <a:p>
            <a:pPr algn="ctr"/>
            <a:r>
              <a:rPr lang="en-US" b="1" i="1" u="sng" dirty="0" smtClean="0"/>
              <a:t>The Battle of Fort </a:t>
            </a:r>
            <a:r>
              <a:rPr lang="en-US" b="1" i="1" u="sng" dirty="0"/>
              <a:t>McHenry</a:t>
            </a:r>
          </a:p>
        </p:txBody>
      </p:sp>
    </p:spTree>
    <p:extLst>
      <p:ext uri="{BB962C8B-B14F-4D97-AF65-F5344CB8AC3E}">
        <p14:creationId xmlns:p14="http://schemas.microsoft.com/office/powerpoint/2010/main" val="3638036729"/>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338818"/>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55419" y="4356288"/>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54864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0782" y="30494"/>
            <a:ext cx="6497782" cy="2308324"/>
          </a:xfrm>
          <a:prstGeom prst="rect">
            <a:avLst/>
          </a:prstGeom>
        </p:spPr>
        <p:txBody>
          <a:bodyPr wrap="square">
            <a:spAutoFit/>
          </a:bodyPr>
          <a:lstStyle/>
          <a:p>
            <a:r>
              <a:rPr lang="en-US" dirty="0"/>
              <a:t>January, 1815 - A large British invasion force was repelled by Andrew Jackson’s troops at </a:t>
            </a:r>
            <a:r>
              <a:rPr lang="en-US" dirty="0" smtClean="0"/>
              <a:t>this Southern city. </a:t>
            </a:r>
            <a:r>
              <a:rPr lang="en-US" dirty="0"/>
              <a:t>Jackson had been given the details of the British army’s battle plans by the French pirate, Jean Laffite. About 2500 British soldiers were killed or captured, while in the American army only 8 men were killed. Neither side knew that the Treaty of Ghent had ended the War of 1812 two weeks before the battle. This victory inspired American nationalism.</a:t>
            </a:r>
          </a:p>
        </p:txBody>
      </p:sp>
      <p:sp>
        <p:nvSpPr>
          <p:cNvPr id="3" name="Rectangle 2"/>
          <p:cNvSpPr/>
          <p:nvPr/>
        </p:nvSpPr>
        <p:spPr>
          <a:xfrm>
            <a:off x="6470073" y="861490"/>
            <a:ext cx="2673927" cy="646331"/>
          </a:xfrm>
          <a:prstGeom prst="rect">
            <a:avLst/>
          </a:prstGeom>
        </p:spPr>
        <p:txBody>
          <a:bodyPr wrap="square">
            <a:spAutoFit/>
          </a:bodyPr>
          <a:lstStyle/>
          <a:p>
            <a:pPr algn="ctr"/>
            <a:r>
              <a:rPr lang="en-US" b="1" i="1" u="sng" dirty="0" smtClean="0"/>
              <a:t>The Battle of New </a:t>
            </a:r>
            <a:r>
              <a:rPr lang="en-US" b="1" i="1" u="sng" dirty="0"/>
              <a:t>Orleans</a:t>
            </a:r>
            <a:br>
              <a:rPr lang="en-US" b="1" i="1" u="sng" dirty="0"/>
            </a:br>
            <a:endParaRPr lang="en-US" b="1" i="1" u="sng" dirty="0"/>
          </a:p>
        </p:txBody>
      </p:sp>
      <p:sp>
        <p:nvSpPr>
          <p:cNvPr id="4" name="Rectangle 3"/>
          <p:cNvSpPr/>
          <p:nvPr/>
        </p:nvSpPr>
        <p:spPr>
          <a:xfrm>
            <a:off x="-20782" y="2338818"/>
            <a:ext cx="6535882" cy="2031325"/>
          </a:xfrm>
          <a:prstGeom prst="rect">
            <a:avLst/>
          </a:prstGeom>
        </p:spPr>
        <p:txBody>
          <a:bodyPr wrap="square">
            <a:spAutoFit/>
          </a:bodyPr>
          <a:lstStyle/>
          <a:p>
            <a:r>
              <a:rPr lang="en-US" dirty="0"/>
              <a:t>December 1814 - A convention of New England merchants who opposed the Embargo and other trade restriction, and the War of 1812. They proposed some Amendments to the Constitution and advocated the right of states to nullify federal laws. They also discussed the idea of seceding from the U.S. if their desires were ignored. </a:t>
            </a:r>
            <a:r>
              <a:rPr lang="en-US" dirty="0" smtClean="0"/>
              <a:t>This Convention </a:t>
            </a:r>
            <a:r>
              <a:rPr lang="en-US" dirty="0"/>
              <a:t>turned public sentiment against the Federalists and led to the demise of the party.</a:t>
            </a:r>
          </a:p>
        </p:txBody>
      </p:sp>
      <p:sp>
        <p:nvSpPr>
          <p:cNvPr id="6" name="Rectangle 5"/>
          <p:cNvSpPr/>
          <p:nvPr/>
        </p:nvSpPr>
        <p:spPr>
          <a:xfrm>
            <a:off x="6553200" y="3244334"/>
            <a:ext cx="2590800" cy="369332"/>
          </a:xfrm>
          <a:prstGeom prst="rect">
            <a:avLst/>
          </a:prstGeom>
        </p:spPr>
        <p:txBody>
          <a:bodyPr wrap="square">
            <a:spAutoFit/>
          </a:bodyPr>
          <a:lstStyle/>
          <a:p>
            <a:pPr algn="ctr"/>
            <a:r>
              <a:rPr lang="en-US" b="1" i="1" u="sng" dirty="0"/>
              <a:t>Hartford Convention</a:t>
            </a:r>
          </a:p>
        </p:txBody>
      </p:sp>
      <p:sp>
        <p:nvSpPr>
          <p:cNvPr id="7" name="Rectangle 6"/>
          <p:cNvSpPr/>
          <p:nvPr/>
        </p:nvSpPr>
        <p:spPr>
          <a:xfrm>
            <a:off x="0" y="4356288"/>
            <a:ext cx="6515100" cy="1200329"/>
          </a:xfrm>
          <a:prstGeom prst="rect">
            <a:avLst/>
          </a:prstGeom>
        </p:spPr>
        <p:txBody>
          <a:bodyPr wrap="square">
            <a:spAutoFit/>
          </a:bodyPr>
          <a:lstStyle/>
          <a:p>
            <a:r>
              <a:rPr lang="en-US" dirty="0"/>
              <a:t>December 24, 1814 - Ended the War of 1812 and restored the status quo. For the most part, territory captured in the war was returned to the original owner. It also set up a commission to determine the disputed Canada/U.S. border.</a:t>
            </a:r>
          </a:p>
        </p:txBody>
      </p:sp>
      <p:sp>
        <p:nvSpPr>
          <p:cNvPr id="8" name="Rectangle 7"/>
          <p:cNvSpPr/>
          <p:nvPr/>
        </p:nvSpPr>
        <p:spPr>
          <a:xfrm>
            <a:off x="6528954" y="4771786"/>
            <a:ext cx="2615045" cy="369332"/>
          </a:xfrm>
          <a:prstGeom prst="rect">
            <a:avLst/>
          </a:prstGeom>
        </p:spPr>
        <p:txBody>
          <a:bodyPr wrap="square">
            <a:spAutoFit/>
          </a:bodyPr>
          <a:lstStyle/>
          <a:p>
            <a:pPr algn="ctr"/>
            <a:r>
              <a:rPr lang="en-US" b="1" i="1" u="sng" dirty="0"/>
              <a:t>Treaty of Ghent</a:t>
            </a:r>
          </a:p>
        </p:txBody>
      </p:sp>
      <p:sp>
        <p:nvSpPr>
          <p:cNvPr id="9" name="Rectangle 8"/>
          <p:cNvSpPr/>
          <p:nvPr/>
        </p:nvSpPr>
        <p:spPr>
          <a:xfrm>
            <a:off x="-20782" y="5486400"/>
            <a:ext cx="6573982" cy="1477328"/>
          </a:xfrm>
          <a:prstGeom prst="rect">
            <a:avLst/>
          </a:prstGeom>
        </p:spPr>
        <p:txBody>
          <a:bodyPr wrap="square">
            <a:spAutoFit/>
          </a:bodyPr>
          <a:lstStyle/>
          <a:p>
            <a:r>
              <a:rPr lang="en-US" dirty="0"/>
              <a:t>As a Republican, Jefferson opposed the National Bank. The Second Bank of the U.S. was established in 1816 and was given more authority than the First Bank of the U.S. Bank loans were used to finance the American industrial revolution in the period after the War of 1812.</a:t>
            </a:r>
          </a:p>
        </p:txBody>
      </p:sp>
      <p:sp>
        <p:nvSpPr>
          <p:cNvPr id="11" name="Rectangle 10"/>
          <p:cNvSpPr/>
          <p:nvPr/>
        </p:nvSpPr>
        <p:spPr>
          <a:xfrm>
            <a:off x="6542809" y="5855732"/>
            <a:ext cx="2545772" cy="369332"/>
          </a:xfrm>
          <a:prstGeom prst="rect">
            <a:avLst/>
          </a:prstGeom>
        </p:spPr>
        <p:txBody>
          <a:bodyPr wrap="square">
            <a:spAutoFit/>
          </a:bodyPr>
          <a:lstStyle/>
          <a:p>
            <a:pPr algn="ctr"/>
            <a:r>
              <a:rPr lang="en-US" b="1" i="1" u="sng" dirty="0"/>
              <a:t>Second bank of the U.S</a:t>
            </a:r>
          </a:p>
        </p:txBody>
      </p:sp>
    </p:spTree>
    <p:extLst>
      <p:ext uri="{BB962C8B-B14F-4D97-AF65-F5344CB8AC3E}">
        <p14:creationId xmlns:p14="http://schemas.microsoft.com/office/powerpoint/2010/main" val="363803672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5908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962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3855" y="49530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6096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858000" y="381000"/>
            <a:ext cx="1798185" cy="369332"/>
          </a:xfrm>
          <a:prstGeom prst="rect">
            <a:avLst/>
          </a:prstGeom>
        </p:spPr>
        <p:txBody>
          <a:bodyPr wrap="none">
            <a:spAutoFit/>
          </a:bodyPr>
          <a:lstStyle/>
          <a:p>
            <a:r>
              <a:rPr lang="en-US" b="1" i="1" u="sng" dirty="0"/>
              <a:t>King Philip’s War</a:t>
            </a:r>
          </a:p>
        </p:txBody>
      </p:sp>
      <p:sp>
        <p:nvSpPr>
          <p:cNvPr id="3" name="Rectangle 2"/>
          <p:cNvSpPr/>
          <p:nvPr/>
        </p:nvSpPr>
        <p:spPr>
          <a:xfrm>
            <a:off x="6926" y="5477"/>
            <a:ext cx="6470073" cy="1323439"/>
          </a:xfrm>
          <a:prstGeom prst="rect">
            <a:avLst/>
          </a:prstGeom>
        </p:spPr>
        <p:txBody>
          <a:bodyPr wrap="square">
            <a:spAutoFit/>
          </a:bodyPr>
          <a:lstStyle/>
          <a:p>
            <a:r>
              <a:rPr lang="en-US" sz="1600" dirty="0"/>
              <a:t>1675 - A series of battles in New Hampshire between the colonists and the </a:t>
            </a:r>
            <a:r>
              <a:rPr lang="en-US" sz="1600" dirty="0" err="1"/>
              <a:t>Wompanowogs</a:t>
            </a:r>
            <a:r>
              <a:rPr lang="en-US" sz="1600" dirty="0"/>
              <a:t>, led by a chief known as King Philip. The war was started when the Massachusetts government tried to assert court jurisdiction over the local Indians. The colonists won with the help of the Mohawks, and this victory opened up additional Indian lands for expansion.</a:t>
            </a:r>
          </a:p>
        </p:txBody>
      </p:sp>
      <p:sp>
        <p:nvSpPr>
          <p:cNvPr id="4" name="Rectangle 3"/>
          <p:cNvSpPr/>
          <p:nvPr/>
        </p:nvSpPr>
        <p:spPr>
          <a:xfrm>
            <a:off x="6509496" y="1600200"/>
            <a:ext cx="2679388" cy="369332"/>
          </a:xfrm>
          <a:prstGeom prst="rect">
            <a:avLst/>
          </a:prstGeom>
        </p:spPr>
        <p:txBody>
          <a:bodyPr wrap="none">
            <a:spAutoFit/>
          </a:bodyPr>
          <a:lstStyle/>
          <a:p>
            <a:r>
              <a:rPr lang="en-US" b="1" i="1" u="sng" dirty="0"/>
              <a:t>Dominion of New England</a:t>
            </a:r>
          </a:p>
        </p:txBody>
      </p:sp>
      <p:sp>
        <p:nvSpPr>
          <p:cNvPr id="6" name="Rectangle 5"/>
          <p:cNvSpPr/>
          <p:nvPr/>
        </p:nvSpPr>
        <p:spPr>
          <a:xfrm>
            <a:off x="-13856" y="1311902"/>
            <a:ext cx="6490855" cy="1077218"/>
          </a:xfrm>
          <a:prstGeom prst="rect">
            <a:avLst/>
          </a:prstGeom>
        </p:spPr>
        <p:txBody>
          <a:bodyPr wrap="square">
            <a:spAutoFit/>
          </a:bodyPr>
          <a:lstStyle/>
          <a:p>
            <a:r>
              <a:rPr lang="en-US" sz="1600" dirty="0"/>
              <a:t>1686 - The British government combined the colonies of Massachusetts, Rhode Island, New Hampshire, and Connecticut into a single province headed by a royal governor (Andros). The Dominion ended in 1692, when the colonists revolted and drove out Governor Andros.</a:t>
            </a:r>
          </a:p>
        </p:txBody>
      </p:sp>
      <p:sp>
        <p:nvSpPr>
          <p:cNvPr id="7" name="Rectangle 6"/>
          <p:cNvSpPr/>
          <p:nvPr/>
        </p:nvSpPr>
        <p:spPr>
          <a:xfrm>
            <a:off x="6940447" y="3048184"/>
            <a:ext cx="1848968" cy="369332"/>
          </a:xfrm>
          <a:prstGeom prst="rect">
            <a:avLst/>
          </a:prstGeom>
        </p:spPr>
        <p:txBody>
          <a:bodyPr wrap="none">
            <a:spAutoFit/>
          </a:bodyPr>
          <a:lstStyle/>
          <a:p>
            <a:r>
              <a:rPr lang="en-US" b="1" i="1" u="sng" dirty="0" err="1"/>
              <a:t>Headright</a:t>
            </a:r>
            <a:r>
              <a:rPr lang="en-US" b="1" i="1" u="sng" dirty="0"/>
              <a:t> system</a:t>
            </a:r>
          </a:p>
        </p:txBody>
      </p:sp>
      <p:sp>
        <p:nvSpPr>
          <p:cNvPr id="8" name="Rectangle 7"/>
          <p:cNvSpPr/>
          <p:nvPr/>
        </p:nvSpPr>
        <p:spPr>
          <a:xfrm>
            <a:off x="-13856" y="2690336"/>
            <a:ext cx="6528956" cy="923330"/>
          </a:xfrm>
          <a:prstGeom prst="rect">
            <a:avLst/>
          </a:prstGeom>
        </p:spPr>
        <p:txBody>
          <a:bodyPr wrap="square">
            <a:spAutoFit/>
          </a:bodyPr>
          <a:lstStyle/>
          <a:p>
            <a:r>
              <a:rPr lang="en-US" dirty="0" smtClean="0"/>
              <a:t>These were </a:t>
            </a:r>
            <a:r>
              <a:rPr lang="en-US" dirty="0"/>
              <a:t>parcels of land consisting of about 50 acres which were given to colonists who brought indentured servants into America. They were used by the Virginia Company to attract more colonists.</a:t>
            </a:r>
          </a:p>
        </p:txBody>
      </p:sp>
      <p:sp>
        <p:nvSpPr>
          <p:cNvPr id="9" name="Rectangle 8"/>
          <p:cNvSpPr/>
          <p:nvPr/>
        </p:nvSpPr>
        <p:spPr>
          <a:xfrm>
            <a:off x="7244408" y="4158734"/>
            <a:ext cx="1241045" cy="369332"/>
          </a:xfrm>
          <a:prstGeom prst="rect">
            <a:avLst/>
          </a:prstGeom>
        </p:spPr>
        <p:txBody>
          <a:bodyPr wrap="none">
            <a:spAutoFit/>
          </a:bodyPr>
          <a:lstStyle/>
          <a:p>
            <a:r>
              <a:rPr lang="en-US" b="1" i="1" u="sng" dirty="0"/>
              <a:t>John Smith</a:t>
            </a:r>
          </a:p>
        </p:txBody>
      </p:sp>
      <p:sp>
        <p:nvSpPr>
          <p:cNvPr id="11" name="Rectangle 10"/>
          <p:cNvSpPr/>
          <p:nvPr/>
        </p:nvSpPr>
        <p:spPr>
          <a:xfrm>
            <a:off x="6926" y="3962400"/>
            <a:ext cx="6508174" cy="923330"/>
          </a:xfrm>
          <a:prstGeom prst="rect">
            <a:avLst/>
          </a:prstGeom>
        </p:spPr>
        <p:txBody>
          <a:bodyPr wrap="square">
            <a:spAutoFit/>
          </a:bodyPr>
          <a:lstStyle/>
          <a:p>
            <a:r>
              <a:rPr lang="en-US" dirty="0"/>
              <a:t>Helped found and govern Jamestown. His leadership and strict discipline helped the Virginia colony get through the difficult first winter.</a:t>
            </a:r>
          </a:p>
        </p:txBody>
      </p:sp>
      <p:sp>
        <p:nvSpPr>
          <p:cNvPr id="16" name="Rectangle 15"/>
          <p:cNvSpPr/>
          <p:nvPr/>
        </p:nvSpPr>
        <p:spPr>
          <a:xfrm>
            <a:off x="7125797" y="5334000"/>
            <a:ext cx="1175258" cy="369332"/>
          </a:xfrm>
          <a:prstGeom prst="rect">
            <a:avLst/>
          </a:prstGeom>
        </p:spPr>
        <p:txBody>
          <a:bodyPr wrap="none">
            <a:spAutoFit/>
          </a:bodyPr>
          <a:lstStyle/>
          <a:p>
            <a:r>
              <a:rPr lang="en-US" b="1" i="1" u="sng" dirty="0" smtClean="0"/>
              <a:t>John </a:t>
            </a:r>
            <a:r>
              <a:rPr lang="en-US" b="1" i="1" u="sng" dirty="0"/>
              <a:t>Rolfe</a:t>
            </a:r>
          </a:p>
        </p:txBody>
      </p:sp>
      <p:sp>
        <p:nvSpPr>
          <p:cNvPr id="17" name="Rectangle 16"/>
          <p:cNvSpPr/>
          <p:nvPr/>
        </p:nvSpPr>
        <p:spPr>
          <a:xfrm>
            <a:off x="0" y="4964668"/>
            <a:ext cx="6553200" cy="1200329"/>
          </a:xfrm>
          <a:prstGeom prst="rect">
            <a:avLst/>
          </a:prstGeom>
        </p:spPr>
        <p:txBody>
          <a:bodyPr wrap="square">
            <a:spAutoFit/>
          </a:bodyPr>
          <a:lstStyle/>
          <a:p>
            <a:r>
              <a:rPr lang="en-US" dirty="0"/>
              <a:t>He was one of the English settlers at Jamestown (and he married Pocahontas). He discovered how to successfully grow tobacco in Virginia and cure it for export, which made Virginia an economically successful colony.</a:t>
            </a:r>
          </a:p>
        </p:txBody>
      </p:sp>
      <p:sp>
        <p:nvSpPr>
          <p:cNvPr id="18" name="Rectangle 17"/>
          <p:cNvSpPr/>
          <p:nvPr/>
        </p:nvSpPr>
        <p:spPr>
          <a:xfrm>
            <a:off x="6968819" y="6248400"/>
            <a:ext cx="1564724" cy="369332"/>
          </a:xfrm>
          <a:prstGeom prst="rect">
            <a:avLst/>
          </a:prstGeom>
        </p:spPr>
        <p:txBody>
          <a:bodyPr wrap="none">
            <a:spAutoFit/>
          </a:bodyPr>
          <a:lstStyle/>
          <a:p>
            <a:r>
              <a:rPr lang="en-US" b="1" i="1" u="sng" dirty="0"/>
              <a:t>Slavery begins</a:t>
            </a:r>
          </a:p>
        </p:txBody>
      </p:sp>
      <p:sp>
        <p:nvSpPr>
          <p:cNvPr id="19" name="Rectangle 18"/>
          <p:cNvSpPr/>
          <p:nvPr/>
        </p:nvSpPr>
        <p:spPr>
          <a:xfrm>
            <a:off x="13852" y="6164997"/>
            <a:ext cx="6539347" cy="646331"/>
          </a:xfrm>
          <a:prstGeom prst="rect">
            <a:avLst/>
          </a:prstGeom>
        </p:spPr>
        <p:txBody>
          <a:bodyPr wrap="square">
            <a:spAutoFit/>
          </a:bodyPr>
          <a:lstStyle/>
          <a:p>
            <a:r>
              <a:rPr lang="en-US" dirty="0"/>
              <a:t>1619 - The first African slaves in America arrive in the Virginia colony.</a:t>
            </a:r>
          </a:p>
        </p:txBody>
      </p:sp>
    </p:spTree>
    <p:extLst>
      <p:ext uri="{BB962C8B-B14F-4D97-AF65-F5344CB8AC3E}">
        <p14:creationId xmlns:p14="http://schemas.microsoft.com/office/powerpoint/2010/main" val="238688100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 Untied States History Flash Cards</a:t>
            </a:r>
            <a:endParaRPr lang="en-US" dirty="0"/>
          </a:p>
        </p:txBody>
      </p:sp>
      <p:sp>
        <p:nvSpPr>
          <p:cNvPr id="3" name="Subtitle 2"/>
          <p:cNvSpPr>
            <a:spLocks noGrp="1"/>
          </p:cNvSpPr>
          <p:nvPr>
            <p:ph type="subTitle" idx="1"/>
          </p:nvPr>
        </p:nvSpPr>
        <p:spPr>
          <a:xfrm>
            <a:off x="1371600" y="3886200"/>
            <a:ext cx="6400800" cy="2286000"/>
          </a:xfrm>
        </p:spPr>
        <p:txBody>
          <a:bodyPr>
            <a:normAutofit/>
          </a:bodyPr>
          <a:lstStyle/>
          <a:p>
            <a:r>
              <a:rPr lang="en-US" dirty="0" smtClean="0"/>
              <a:t>Set IV</a:t>
            </a:r>
          </a:p>
          <a:p>
            <a:r>
              <a:rPr lang="en-US" dirty="0" smtClean="0"/>
              <a:t>The Ear of Good Feelings and Jackson</a:t>
            </a:r>
          </a:p>
          <a:p>
            <a:r>
              <a:rPr lang="en-US" dirty="0" smtClean="0"/>
              <a:t>(1815- 1836)</a:t>
            </a:r>
            <a:endParaRPr lang="en-US" dirty="0"/>
          </a:p>
        </p:txBody>
      </p:sp>
    </p:spTree>
    <p:extLst>
      <p:ext uri="{BB962C8B-B14F-4D97-AF65-F5344CB8AC3E}">
        <p14:creationId xmlns:p14="http://schemas.microsoft.com/office/powerpoint/2010/main" val="4284420759"/>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5908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962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5181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0" y="13855"/>
            <a:ext cx="6477000" cy="1200329"/>
          </a:xfrm>
          <a:prstGeom prst="rect">
            <a:avLst/>
          </a:prstGeom>
        </p:spPr>
        <p:txBody>
          <a:bodyPr wrap="square">
            <a:spAutoFit/>
          </a:bodyPr>
          <a:lstStyle/>
          <a:p>
            <a:r>
              <a:rPr lang="en-US" dirty="0"/>
              <a:t>Proposed after the War of 1812, it included using federal money for internal improvements (roads, bridges, industrial improvements, etc.), enacting a protective tariff to foster the growth of American industries, and strengthening the national bank.</a:t>
            </a:r>
          </a:p>
        </p:txBody>
      </p:sp>
      <p:sp>
        <p:nvSpPr>
          <p:cNvPr id="3" name="Rectangle 2"/>
          <p:cNvSpPr/>
          <p:nvPr/>
        </p:nvSpPr>
        <p:spPr>
          <a:xfrm>
            <a:off x="6515099" y="429353"/>
            <a:ext cx="2615045" cy="369332"/>
          </a:xfrm>
          <a:prstGeom prst="rect">
            <a:avLst/>
          </a:prstGeom>
        </p:spPr>
        <p:txBody>
          <a:bodyPr wrap="square">
            <a:spAutoFit/>
          </a:bodyPr>
          <a:lstStyle/>
          <a:p>
            <a:pPr algn="ctr"/>
            <a:r>
              <a:rPr lang="en-US" b="1" i="1" u="sng" dirty="0" smtClean="0"/>
              <a:t>Clay’s </a:t>
            </a:r>
            <a:r>
              <a:rPr lang="en-US" b="1" i="1" u="sng" dirty="0"/>
              <a:t>American System</a:t>
            </a:r>
          </a:p>
        </p:txBody>
      </p:sp>
      <p:sp>
        <p:nvSpPr>
          <p:cNvPr id="4" name="Rectangle 3"/>
          <p:cNvSpPr/>
          <p:nvPr/>
        </p:nvSpPr>
        <p:spPr>
          <a:xfrm>
            <a:off x="13854" y="1390471"/>
            <a:ext cx="6463145" cy="923330"/>
          </a:xfrm>
          <a:prstGeom prst="rect">
            <a:avLst/>
          </a:prstGeom>
        </p:spPr>
        <p:txBody>
          <a:bodyPr wrap="square">
            <a:spAutoFit/>
          </a:bodyPr>
          <a:lstStyle/>
          <a:p>
            <a:r>
              <a:rPr lang="en-US" dirty="0"/>
              <a:t>This protective tariff helped American industry by raising the prices of British manufactured goods, which were often cheaper and of higher quality than those produced in the U.S.</a:t>
            </a:r>
          </a:p>
        </p:txBody>
      </p:sp>
      <p:sp>
        <p:nvSpPr>
          <p:cNvPr id="6" name="Rectangle 5"/>
          <p:cNvSpPr/>
          <p:nvPr/>
        </p:nvSpPr>
        <p:spPr>
          <a:xfrm>
            <a:off x="6490854" y="1667470"/>
            <a:ext cx="2639289" cy="369332"/>
          </a:xfrm>
          <a:prstGeom prst="rect">
            <a:avLst/>
          </a:prstGeom>
        </p:spPr>
        <p:txBody>
          <a:bodyPr wrap="square">
            <a:spAutoFit/>
          </a:bodyPr>
          <a:lstStyle/>
          <a:p>
            <a:pPr algn="ctr"/>
            <a:r>
              <a:rPr lang="en-US" b="1" i="1" u="sng" dirty="0"/>
              <a:t>Tariff of 1816 </a:t>
            </a:r>
          </a:p>
        </p:txBody>
      </p:sp>
      <p:sp>
        <p:nvSpPr>
          <p:cNvPr id="7" name="Rectangle 6"/>
          <p:cNvSpPr/>
          <p:nvPr/>
        </p:nvSpPr>
        <p:spPr>
          <a:xfrm>
            <a:off x="-13855" y="2590800"/>
            <a:ext cx="6528954" cy="1200329"/>
          </a:xfrm>
          <a:prstGeom prst="rect">
            <a:avLst/>
          </a:prstGeom>
        </p:spPr>
        <p:txBody>
          <a:bodyPr wrap="square">
            <a:spAutoFit/>
          </a:bodyPr>
          <a:lstStyle/>
          <a:p>
            <a:r>
              <a:rPr lang="en-US" dirty="0"/>
              <a:t>1817 - This treaty between the U.S. and Great Britain (which controlled Canada) provided for the mutual disarmament of the Great Lakes. This was later expanded into an unarmed Canada/U.S. border</a:t>
            </a:r>
          </a:p>
        </p:txBody>
      </p:sp>
      <p:sp>
        <p:nvSpPr>
          <p:cNvPr id="8" name="Rectangle 7"/>
          <p:cNvSpPr/>
          <p:nvPr/>
        </p:nvSpPr>
        <p:spPr>
          <a:xfrm>
            <a:off x="6553199" y="3006298"/>
            <a:ext cx="2576943" cy="369332"/>
          </a:xfrm>
          <a:prstGeom prst="rect">
            <a:avLst/>
          </a:prstGeom>
        </p:spPr>
        <p:txBody>
          <a:bodyPr wrap="square">
            <a:spAutoFit/>
          </a:bodyPr>
          <a:lstStyle/>
          <a:p>
            <a:pPr algn="ctr"/>
            <a:r>
              <a:rPr lang="en-US" b="1" i="1" u="sng" dirty="0"/>
              <a:t>Rush-</a:t>
            </a:r>
            <a:r>
              <a:rPr lang="en-US" b="1" i="1" u="sng" dirty="0" err="1"/>
              <a:t>Bagot</a:t>
            </a:r>
            <a:r>
              <a:rPr lang="en-US" b="1" i="1" u="sng" dirty="0"/>
              <a:t> Treaty</a:t>
            </a:r>
          </a:p>
        </p:txBody>
      </p:sp>
      <p:sp>
        <p:nvSpPr>
          <p:cNvPr id="9" name="Rectangle 8"/>
          <p:cNvSpPr/>
          <p:nvPr/>
        </p:nvSpPr>
        <p:spPr>
          <a:xfrm>
            <a:off x="-13856" y="3981271"/>
            <a:ext cx="6528955" cy="923330"/>
          </a:xfrm>
          <a:prstGeom prst="rect">
            <a:avLst/>
          </a:prstGeom>
        </p:spPr>
        <p:txBody>
          <a:bodyPr wrap="square">
            <a:spAutoFit/>
          </a:bodyPr>
          <a:lstStyle/>
          <a:p>
            <a:r>
              <a:rPr lang="en-US" dirty="0"/>
              <a:t>A natural post-war depression caused by overproduction and the reduced demand for goods after the war. However, it was generally blamed on the National Bank.</a:t>
            </a:r>
          </a:p>
        </p:txBody>
      </p:sp>
      <p:sp>
        <p:nvSpPr>
          <p:cNvPr id="11" name="Rectangle 10"/>
          <p:cNvSpPr/>
          <p:nvPr/>
        </p:nvSpPr>
        <p:spPr>
          <a:xfrm>
            <a:off x="6553200" y="4258270"/>
            <a:ext cx="2576942" cy="369332"/>
          </a:xfrm>
          <a:prstGeom prst="rect">
            <a:avLst/>
          </a:prstGeom>
        </p:spPr>
        <p:txBody>
          <a:bodyPr wrap="square">
            <a:spAutoFit/>
          </a:bodyPr>
          <a:lstStyle/>
          <a:p>
            <a:pPr algn="ctr"/>
            <a:r>
              <a:rPr lang="en-US" b="1" i="1" u="sng" dirty="0">
                <a:ea typeface="Calibri"/>
                <a:cs typeface="Times New Roman"/>
              </a:rPr>
              <a:t>Panic of 1819</a:t>
            </a:r>
            <a:endParaRPr lang="en-US" b="1" i="1" u="sng" dirty="0"/>
          </a:p>
        </p:txBody>
      </p:sp>
      <p:sp>
        <p:nvSpPr>
          <p:cNvPr id="16" name="Rectangle 15"/>
          <p:cNvSpPr/>
          <p:nvPr/>
        </p:nvSpPr>
        <p:spPr>
          <a:xfrm>
            <a:off x="-13856" y="5181600"/>
            <a:ext cx="6567055" cy="1754326"/>
          </a:xfrm>
          <a:prstGeom prst="rect">
            <a:avLst/>
          </a:prstGeom>
        </p:spPr>
        <p:txBody>
          <a:bodyPr wrap="square">
            <a:spAutoFit/>
          </a:bodyPr>
          <a:lstStyle/>
          <a:p>
            <a:r>
              <a:rPr lang="en-US" dirty="0"/>
              <a:t>1817 - The Seminole Indians in Florida, encouraged by the Spanish, launched a series of raids into the U.S. President J. Q. Adams ordered Andrew Jackson, whose troops were on the U.S./Florida border, to seize Spanish forts in northern Florida. Jackson’s successful attacks convinced the Spanish that they could not defend Florida against the U.S.</a:t>
            </a:r>
          </a:p>
        </p:txBody>
      </p:sp>
      <p:sp>
        <p:nvSpPr>
          <p:cNvPr id="17" name="Rectangle 16"/>
          <p:cNvSpPr/>
          <p:nvPr/>
        </p:nvSpPr>
        <p:spPr>
          <a:xfrm>
            <a:off x="6553199" y="5689431"/>
            <a:ext cx="2576945" cy="369332"/>
          </a:xfrm>
          <a:prstGeom prst="rect">
            <a:avLst/>
          </a:prstGeom>
        </p:spPr>
        <p:txBody>
          <a:bodyPr wrap="square">
            <a:spAutoFit/>
          </a:bodyPr>
          <a:lstStyle/>
          <a:p>
            <a:pPr algn="ctr"/>
            <a:r>
              <a:rPr lang="en-US" b="1" i="1" u="sng" dirty="0"/>
              <a:t>Jackson in Florida</a:t>
            </a:r>
          </a:p>
        </p:txBody>
      </p:sp>
    </p:spTree>
    <p:extLst>
      <p:ext uri="{BB962C8B-B14F-4D97-AF65-F5344CB8AC3E}">
        <p14:creationId xmlns:p14="http://schemas.microsoft.com/office/powerpoint/2010/main" val="3638036729"/>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276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3855" y="46482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5601748"/>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13855" y="0"/>
            <a:ext cx="6567055" cy="646331"/>
          </a:xfrm>
          <a:prstGeom prst="rect">
            <a:avLst/>
          </a:prstGeom>
        </p:spPr>
        <p:txBody>
          <a:bodyPr wrap="square">
            <a:spAutoFit/>
          </a:bodyPr>
          <a:lstStyle/>
          <a:p>
            <a:r>
              <a:rPr lang="en-US" dirty="0" smtClean="0"/>
              <a:t>The Purchase </a:t>
            </a:r>
            <a:r>
              <a:rPr lang="en-US" dirty="0"/>
              <a:t>of </a:t>
            </a:r>
            <a:r>
              <a:rPr lang="en-US" dirty="0" smtClean="0"/>
              <a:t>Florida happened in 1819 </a:t>
            </a:r>
            <a:r>
              <a:rPr lang="en-US" dirty="0"/>
              <a:t>- Under a</a:t>
            </a:r>
            <a:r>
              <a:rPr lang="en-US" dirty="0" smtClean="0"/>
              <a:t> </a:t>
            </a:r>
            <a:r>
              <a:rPr lang="en-US" dirty="0"/>
              <a:t>Treaty, Spain sold Florida to the U.S., and the U.S. gave up its claims to Texas</a:t>
            </a:r>
          </a:p>
        </p:txBody>
      </p:sp>
      <p:sp>
        <p:nvSpPr>
          <p:cNvPr id="3" name="Rectangle 2"/>
          <p:cNvSpPr/>
          <p:nvPr/>
        </p:nvSpPr>
        <p:spPr>
          <a:xfrm>
            <a:off x="6504709" y="276999"/>
            <a:ext cx="2625436" cy="369332"/>
          </a:xfrm>
          <a:prstGeom prst="rect">
            <a:avLst/>
          </a:prstGeom>
        </p:spPr>
        <p:txBody>
          <a:bodyPr wrap="square">
            <a:spAutoFit/>
          </a:bodyPr>
          <a:lstStyle/>
          <a:p>
            <a:pPr algn="ctr"/>
            <a:r>
              <a:rPr lang="en-US" b="1" i="1" u="sng" dirty="0" smtClean="0"/>
              <a:t>Adams-</a:t>
            </a:r>
            <a:r>
              <a:rPr lang="en-US" b="1" i="1" u="sng" dirty="0" err="1" smtClean="0"/>
              <a:t>Onis</a:t>
            </a:r>
            <a:r>
              <a:rPr lang="en-US" b="1" i="1" u="sng" dirty="0" smtClean="0"/>
              <a:t> Treaty</a:t>
            </a:r>
            <a:endParaRPr lang="en-US" b="1" i="1" u="sng" dirty="0"/>
          </a:p>
        </p:txBody>
      </p:sp>
      <p:sp>
        <p:nvSpPr>
          <p:cNvPr id="4" name="Rectangle 3"/>
          <p:cNvSpPr/>
          <p:nvPr/>
        </p:nvSpPr>
        <p:spPr>
          <a:xfrm>
            <a:off x="13854" y="1312039"/>
            <a:ext cx="6463145" cy="1754326"/>
          </a:xfrm>
          <a:prstGeom prst="rect">
            <a:avLst/>
          </a:prstGeom>
        </p:spPr>
        <p:txBody>
          <a:bodyPr wrap="square">
            <a:spAutoFit/>
          </a:bodyPr>
          <a:lstStyle/>
          <a:p>
            <a:r>
              <a:rPr lang="en-US" dirty="0"/>
              <a:t>1823 - Declared that Europe should not interfere in the affairs of the Western Hemisphere and that any attempt at interference by a European power would be seen as a threat to the U.S. It also declared that a New World colony which has gained independence may not be recolonized by Europe. (It was written at a time when many South American nations were gaining independence). </a:t>
            </a:r>
          </a:p>
        </p:txBody>
      </p:sp>
      <p:sp>
        <p:nvSpPr>
          <p:cNvPr id="6" name="Rectangle 5"/>
          <p:cNvSpPr/>
          <p:nvPr/>
        </p:nvSpPr>
        <p:spPr>
          <a:xfrm>
            <a:off x="6504708" y="2004536"/>
            <a:ext cx="2625437" cy="369332"/>
          </a:xfrm>
          <a:prstGeom prst="rect">
            <a:avLst/>
          </a:prstGeom>
        </p:spPr>
        <p:txBody>
          <a:bodyPr wrap="square">
            <a:spAutoFit/>
          </a:bodyPr>
          <a:lstStyle/>
          <a:p>
            <a:pPr algn="ctr"/>
            <a:r>
              <a:rPr lang="en-US" b="1" i="1" u="sng" dirty="0"/>
              <a:t>Monroe Doctrine</a:t>
            </a:r>
          </a:p>
        </p:txBody>
      </p:sp>
      <p:sp>
        <p:nvSpPr>
          <p:cNvPr id="7" name="Rectangle 6"/>
          <p:cNvSpPr/>
          <p:nvPr/>
        </p:nvSpPr>
        <p:spPr>
          <a:xfrm>
            <a:off x="0" y="3293055"/>
            <a:ext cx="6515100" cy="1200329"/>
          </a:xfrm>
          <a:prstGeom prst="rect">
            <a:avLst/>
          </a:prstGeom>
        </p:spPr>
        <p:txBody>
          <a:bodyPr wrap="square">
            <a:spAutoFit/>
          </a:bodyPr>
          <a:lstStyle/>
          <a:p>
            <a:r>
              <a:rPr lang="en-US" dirty="0"/>
              <a:t>A name for President Monroe’s two terms, a period of strong nationalism, economic growth, and territorial expansion. Since the Federalist party dissolved after the War of 1812, there was only one political party and no partisan conflicts.</a:t>
            </a:r>
          </a:p>
        </p:txBody>
      </p:sp>
      <p:sp>
        <p:nvSpPr>
          <p:cNvPr id="8" name="Rectangle 7"/>
          <p:cNvSpPr/>
          <p:nvPr/>
        </p:nvSpPr>
        <p:spPr>
          <a:xfrm>
            <a:off x="6515100" y="3724869"/>
            <a:ext cx="2615045" cy="369332"/>
          </a:xfrm>
          <a:prstGeom prst="rect">
            <a:avLst/>
          </a:prstGeom>
        </p:spPr>
        <p:txBody>
          <a:bodyPr wrap="square">
            <a:spAutoFit/>
          </a:bodyPr>
          <a:lstStyle/>
          <a:p>
            <a:pPr algn="ctr"/>
            <a:r>
              <a:rPr lang="en-US" b="1" i="1" u="sng" dirty="0"/>
              <a:t>Era of Good Feelings</a:t>
            </a:r>
          </a:p>
        </p:txBody>
      </p:sp>
      <p:sp>
        <p:nvSpPr>
          <p:cNvPr id="9" name="Rectangle 8"/>
          <p:cNvSpPr/>
          <p:nvPr/>
        </p:nvSpPr>
        <p:spPr>
          <a:xfrm>
            <a:off x="-13856" y="4678418"/>
            <a:ext cx="6490855" cy="923330"/>
          </a:xfrm>
          <a:prstGeom prst="rect">
            <a:avLst/>
          </a:prstGeom>
        </p:spPr>
        <p:txBody>
          <a:bodyPr wrap="square">
            <a:spAutoFit/>
          </a:bodyPr>
          <a:lstStyle/>
          <a:p>
            <a:r>
              <a:rPr lang="en-US" dirty="0"/>
              <a:t>In </a:t>
            </a:r>
            <a:r>
              <a:rPr lang="en-US" dirty="0" smtClean="0"/>
              <a:t>this court case he (John Marshall) established </a:t>
            </a:r>
            <a:r>
              <a:rPr lang="en-US" dirty="0"/>
              <a:t>the Supreme Court’s power of judicial review, which allows the Supreme Court to declare laws unconstitutional.</a:t>
            </a:r>
          </a:p>
        </p:txBody>
      </p:sp>
      <p:sp>
        <p:nvSpPr>
          <p:cNvPr id="11" name="Rectangle 10"/>
          <p:cNvSpPr/>
          <p:nvPr/>
        </p:nvSpPr>
        <p:spPr>
          <a:xfrm>
            <a:off x="6535881" y="4955417"/>
            <a:ext cx="2594263" cy="369332"/>
          </a:xfrm>
          <a:prstGeom prst="rect">
            <a:avLst/>
          </a:prstGeom>
        </p:spPr>
        <p:txBody>
          <a:bodyPr wrap="square">
            <a:spAutoFit/>
          </a:bodyPr>
          <a:lstStyle/>
          <a:p>
            <a:pPr algn="ctr"/>
            <a:r>
              <a:rPr lang="en-US" b="1" u="sng" dirty="0" smtClean="0"/>
              <a:t>Marbury v. Madison </a:t>
            </a:r>
            <a:endParaRPr lang="en-US" b="1" u="sng" dirty="0"/>
          </a:p>
        </p:txBody>
      </p:sp>
      <p:sp>
        <p:nvSpPr>
          <p:cNvPr id="16" name="Rectangle 15"/>
          <p:cNvSpPr/>
          <p:nvPr/>
        </p:nvSpPr>
        <p:spPr>
          <a:xfrm>
            <a:off x="-13856" y="5604349"/>
            <a:ext cx="6567055" cy="1200329"/>
          </a:xfrm>
          <a:prstGeom prst="rect">
            <a:avLst/>
          </a:prstGeom>
        </p:spPr>
        <p:txBody>
          <a:bodyPr wrap="square">
            <a:spAutoFit/>
          </a:bodyPr>
          <a:lstStyle/>
          <a:p>
            <a:r>
              <a:rPr lang="en-US" dirty="0"/>
              <a:t>Admitted Missouri as a slave state and at the same time admitted Maine as a free state. Declared that all territory north of the 36°30" latitude would become free states, and all territory south of that latitude would become slave states.</a:t>
            </a:r>
          </a:p>
        </p:txBody>
      </p:sp>
      <p:sp>
        <p:nvSpPr>
          <p:cNvPr id="17" name="Rectangle 16"/>
          <p:cNvSpPr/>
          <p:nvPr/>
        </p:nvSpPr>
        <p:spPr>
          <a:xfrm>
            <a:off x="6539345" y="5625178"/>
            <a:ext cx="2590800" cy="923330"/>
          </a:xfrm>
          <a:prstGeom prst="rect">
            <a:avLst/>
          </a:prstGeom>
        </p:spPr>
        <p:txBody>
          <a:bodyPr wrap="square">
            <a:spAutoFit/>
          </a:bodyPr>
          <a:lstStyle/>
          <a:p>
            <a:pPr algn="ctr"/>
            <a:r>
              <a:rPr lang="en-US" b="1" i="1" u="sng" dirty="0"/>
              <a:t>Missouri </a:t>
            </a:r>
            <a:r>
              <a:rPr lang="en-US" b="1" i="1" u="sng" dirty="0" smtClean="0"/>
              <a:t>Compromise</a:t>
            </a:r>
            <a:endParaRPr lang="en-US" b="1" i="1" u="sng" dirty="0"/>
          </a:p>
          <a:p>
            <a:pPr algn="ctr"/>
            <a:r>
              <a:rPr lang="en-US" b="1" i="1" u="sng" dirty="0" smtClean="0"/>
              <a:t>Or </a:t>
            </a:r>
          </a:p>
          <a:p>
            <a:pPr algn="ctr"/>
            <a:r>
              <a:rPr lang="en-US" b="1" i="1" u="sng" dirty="0" smtClean="0"/>
              <a:t>Compromise of 1820</a:t>
            </a:r>
            <a:endParaRPr lang="en-US" b="1" i="1" u="sng" dirty="0"/>
          </a:p>
        </p:txBody>
      </p:sp>
    </p:spTree>
    <p:extLst>
      <p:ext uri="{BB962C8B-B14F-4D97-AF65-F5344CB8AC3E}">
        <p14:creationId xmlns:p14="http://schemas.microsoft.com/office/powerpoint/2010/main" val="3638036729"/>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3855" y="1018401"/>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664" y="1951074"/>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6" y="3276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664" y="4492785"/>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3855" y="57912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0" y="95071"/>
            <a:ext cx="6477000" cy="923330"/>
          </a:xfrm>
          <a:prstGeom prst="rect">
            <a:avLst/>
          </a:prstGeom>
        </p:spPr>
        <p:txBody>
          <a:bodyPr wrap="square">
            <a:spAutoFit/>
          </a:bodyPr>
          <a:lstStyle/>
          <a:p>
            <a:r>
              <a:rPr lang="en-US" dirty="0"/>
              <a:t>When he emigrated from England to America in the 1790s, he brought with him the plans to an English factory. With these plans, he helped build the first factory in America.</a:t>
            </a:r>
          </a:p>
        </p:txBody>
      </p:sp>
      <p:sp>
        <p:nvSpPr>
          <p:cNvPr id="3" name="Rectangle 2"/>
          <p:cNvSpPr/>
          <p:nvPr/>
        </p:nvSpPr>
        <p:spPr>
          <a:xfrm>
            <a:off x="6443320" y="372070"/>
            <a:ext cx="2707344" cy="369332"/>
          </a:xfrm>
          <a:prstGeom prst="rect">
            <a:avLst/>
          </a:prstGeom>
        </p:spPr>
        <p:txBody>
          <a:bodyPr wrap="none">
            <a:spAutoFit/>
          </a:bodyPr>
          <a:lstStyle/>
          <a:p>
            <a:pPr algn="ctr"/>
            <a:r>
              <a:rPr lang="en-US" b="1" i="1" u="sng" dirty="0">
                <a:ea typeface="Calibri"/>
                <a:cs typeface="Times New Roman"/>
              </a:rPr>
              <a:t>Samuel Slater (1768-1835)</a:t>
            </a:r>
            <a:endParaRPr lang="en-US" b="1" i="1" u="sng" dirty="0"/>
          </a:p>
        </p:txBody>
      </p:sp>
      <p:sp>
        <p:nvSpPr>
          <p:cNvPr id="4" name="Rectangle 3"/>
          <p:cNvSpPr/>
          <p:nvPr/>
        </p:nvSpPr>
        <p:spPr>
          <a:xfrm>
            <a:off x="6477000" y="1277034"/>
            <a:ext cx="2659809" cy="369332"/>
          </a:xfrm>
          <a:prstGeom prst="rect">
            <a:avLst/>
          </a:prstGeom>
        </p:spPr>
        <p:txBody>
          <a:bodyPr wrap="square">
            <a:spAutoFit/>
          </a:bodyPr>
          <a:lstStyle/>
          <a:p>
            <a:pPr algn="ctr"/>
            <a:r>
              <a:rPr lang="en-US" b="1" i="1" u="sng" dirty="0"/>
              <a:t>Robert Fulton</a:t>
            </a:r>
          </a:p>
        </p:txBody>
      </p:sp>
      <p:sp>
        <p:nvSpPr>
          <p:cNvPr id="6" name="Rectangle 5"/>
          <p:cNvSpPr/>
          <p:nvPr/>
        </p:nvSpPr>
        <p:spPr>
          <a:xfrm>
            <a:off x="0" y="1000035"/>
            <a:ext cx="6443320" cy="923330"/>
          </a:xfrm>
          <a:prstGeom prst="rect">
            <a:avLst/>
          </a:prstGeom>
        </p:spPr>
        <p:txBody>
          <a:bodyPr wrap="square">
            <a:spAutoFit/>
          </a:bodyPr>
          <a:lstStyle/>
          <a:p>
            <a:r>
              <a:rPr lang="en-US" dirty="0"/>
              <a:t>A famous inventor, </a:t>
            </a:r>
            <a:r>
              <a:rPr lang="en-US" dirty="0" smtClean="0"/>
              <a:t>he designed </a:t>
            </a:r>
            <a:r>
              <a:rPr lang="en-US" dirty="0"/>
              <a:t>and built America’s first steamboat, the </a:t>
            </a:r>
            <a:r>
              <a:rPr lang="en-US" i="1" dirty="0"/>
              <a:t>Clermont</a:t>
            </a:r>
            <a:r>
              <a:rPr lang="en-US" dirty="0"/>
              <a:t> in 1807. He also built the </a:t>
            </a:r>
            <a:r>
              <a:rPr lang="en-US" i="1" dirty="0"/>
              <a:t>Nautilus</a:t>
            </a:r>
            <a:r>
              <a:rPr lang="en-US" dirty="0"/>
              <a:t>, the first practical submarine.</a:t>
            </a:r>
          </a:p>
        </p:txBody>
      </p:sp>
      <p:sp>
        <p:nvSpPr>
          <p:cNvPr id="7" name="Rectangle 6"/>
          <p:cNvSpPr/>
          <p:nvPr/>
        </p:nvSpPr>
        <p:spPr>
          <a:xfrm>
            <a:off x="6664" y="1951074"/>
            <a:ext cx="6470336" cy="1200329"/>
          </a:xfrm>
          <a:prstGeom prst="rect">
            <a:avLst/>
          </a:prstGeom>
        </p:spPr>
        <p:txBody>
          <a:bodyPr wrap="square">
            <a:spAutoFit/>
          </a:bodyPr>
          <a:lstStyle/>
          <a:p>
            <a:r>
              <a:rPr lang="en-US" dirty="0"/>
              <a:t>1798 - He developed the cotton gin, a machine which could separate cotton form its seeds. This invention made cotton a profitable crop of great value to the Southern economy. It also reinforced the importance of slavery in the economy of the South.</a:t>
            </a:r>
          </a:p>
        </p:txBody>
      </p:sp>
      <p:sp>
        <p:nvSpPr>
          <p:cNvPr id="8" name="Rectangle 7"/>
          <p:cNvSpPr/>
          <p:nvPr/>
        </p:nvSpPr>
        <p:spPr>
          <a:xfrm>
            <a:off x="6515099" y="2370944"/>
            <a:ext cx="2615045" cy="369332"/>
          </a:xfrm>
          <a:prstGeom prst="rect">
            <a:avLst/>
          </a:prstGeom>
        </p:spPr>
        <p:txBody>
          <a:bodyPr wrap="square">
            <a:spAutoFit/>
          </a:bodyPr>
          <a:lstStyle/>
          <a:p>
            <a:pPr algn="ctr"/>
            <a:r>
              <a:rPr lang="en-US" b="1" i="1" u="sng" dirty="0"/>
              <a:t>Eli Whitney</a:t>
            </a:r>
          </a:p>
        </p:txBody>
      </p:sp>
      <p:sp>
        <p:nvSpPr>
          <p:cNvPr id="9" name="Rectangle 8"/>
          <p:cNvSpPr/>
          <p:nvPr/>
        </p:nvSpPr>
        <p:spPr>
          <a:xfrm>
            <a:off x="-13856" y="3292456"/>
            <a:ext cx="6567056" cy="1200329"/>
          </a:xfrm>
          <a:prstGeom prst="rect">
            <a:avLst/>
          </a:prstGeom>
        </p:spPr>
        <p:txBody>
          <a:bodyPr wrap="square">
            <a:spAutoFit/>
          </a:bodyPr>
          <a:lstStyle/>
          <a:p>
            <a:r>
              <a:rPr lang="en-US" dirty="0"/>
              <a:t>A great American orator. He gave several important speeches, first as a lawyer, then as a Congressman. He was a major representative of the North in pre-Civil War Senate debates, just as Sen. John C. Calhoun was the representative of the South in that time.</a:t>
            </a:r>
          </a:p>
        </p:txBody>
      </p:sp>
      <p:sp>
        <p:nvSpPr>
          <p:cNvPr id="11" name="Rectangle 10"/>
          <p:cNvSpPr/>
          <p:nvPr/>
        </p:nvSpPr>
        <p:spPr>
          <a:xfrm>
            <a:off x="6515099" y="3569454"/>
            <a:ext cx="2635565" cy="646331"/>
          </a:xfrm>
          <a:prstGeom prst="rect">
            <a:avLst/>
          </a:prstGeom>
        </p:spPr>
        <p:txBody>
          <a:bodyPr wrap="square">
            <a:spAutoFit/>
          </a:bodyPr>
          <a:lstStyle/>
          <a:p>
            <a:pPr algn="ctr"/>
            <a:r>
              <a:rPr lang="en-US" b="1" i="1" u="sng" dirty="0"/>
              <a:t>Daniel Webster (1782-1852)</a:t>
            </a:r>
          </a:p>
        </p:txBody>
      </p:sp>
      <p:sp>
        <p:nvSpPr>
          <p:cNvPr id="16" name="Rectangle 15"/>
          <p:cNvSpPr/>
          <p:nvPr/>
        </p:nvSpPr>
        <p:spPr>
          <a:xfrm>
            <a:off x="6664" y="4492785"/>
            <a:ext cx="6508436" cy="1200329"/>
          </a:xfrm>
          <a:prstGeom prst="rect">
            <a:avLst/>
          </a:prstGeom>
        </p:spPr>
        <p:txBody>
          <a:bodyPr wrap="square">
            <a:spAutoFit/>
          </a:bodyPr>
          <a:lstStyle/>
          <a:p>
            <a:r>
              <a:rPr lang="en-US" dirty="0"/>
              <a:t>The first highway built by the federal government. Constructed during 1825-1850, it stretched from Pennsylvania to Illinois. It was a major overland shipping route and an important connection between the North and the West.</a:t>
            </a:r>
          </a:p>
        </p:txBody>
      </p:sp>
      <p:sp>
        <p:nvSpPr>
          <p:cNvPr id="17" name="Rectangle 16"/>
          <p:cNvSpPr/>
          <p:nvPr/>
        </p:nvSpPr>
        <p:spPr>
          <a:xfrm>
            <a:off x="6515100" y="4631284"/>
            <a:ext cx="2621709" cy="923330"/>
          </a:xfrm>
          <a:prstGeom prst="rect">
            <a:avLst/>
          </a:prstGeom>
        </p:spPr>
        <p:txBody>
          <a:bodyPr wrap="square">
            <a:spAutoFit/>
          </a:bodyPr>
          <a:lstStyle/>
          <a:p>
            <a:pPr algn="ctr"/>
            <a:r>
              <a:rPr lang="en-US" b="1" i="1" u="sng" dirty="0"/>
              <a:t>National Road (also called Cumberland Road)</a:t>
            </a:r>
            <a:br>
              <a:rPr lang="en-US" b="1" i="1" u="sng" dirty="0"/>
            </a:br>
            <a:endParaRPr lang="en-US" b="1" i="1" u="sng" dirty="0"/>
          </a:p>
        </p:txBody>
      </p:sp>
      <p:sp>
        <p:nvSpPr>
          <p:cNvPr id="18" name="Rectangle 17"/>
          <p:cNvSpPr/>
          <p:nvPr/>
        </p:nvSpPr>
        <p:spPr>
          <a:xfrm>
            <a:off x="0" y="5835226"/>
            <a:ext cx="6553200" cy="646331"/>
          </a:xfrm>
          <a:prstGeom prst="rect">
            <a:avLst/>
          </a:prstGeom>
        </p:spPr>
        <p:txBody>
          <a:bodyPr wrap="square">
            <a:spAutoFit/>
          </a:bodyPr>
          <a:lstStyle/>
          <a:p>
            <a:r>
              <a:rPr lang="en-US" dirty="0"/>
              <a:t>1825 </a:t>
            </a:r>
            <a:r>
              <a:rPr lang="en-US" dirty="0" smtClean="0"/>
              <a:t>– This canal </a:t>
            </a:r>
            <a:r>
              <a:rPr lang="en-US" dirty="0"/>
              <a:t>was opened as a toll waterway connecting New York to the Great Lakes. </a:t>
            </a:r>
          </a:p>
        </p:txBody>
      </p:sp>
      <p:sp>
        <p:nvSpPr>
          <p:cNvPr id="19" name="Rectangle 18"/>
          <p:cNvSpPr/>
          <p:nvPr/>
        </p:nvSpPr>
        <p:spPr>
          <a:xfrm>
            <a:off x="6553200" y="6112225"/>
            <a:ext cx="2576944" cy="369332"/>
          </a:xfrm>
          <a:prstGeom prst="rect">
            <a:avLst/>
          </a:prstGeom>
        </p:spPr>
        <p:txBody>
          <a:bodyPr wrap="square">
            <a:spAutoFit/>
          </a:bodyPr>
          <a:lstStyle/>
          <a:p>
            <a:pPr algn="ctr"/>
            <a:r>
              <a:rPr lang="en-US" b="1" i="1" u="sng" dirty="0"/>
              <a:t>Erie Canal</a:t>
            </a:r>
          </a:p>
        </p:txBody>
      </p:sp>
    </p:spTree>
    <p:extLst>
      <p:ext uri="{BB962C8B-B14F-4D97-AF65-F5344CB8AC3E}">
        <p14:creationId xmlns:p14="http://schemas.microsoft.com/office/powerpoint/2010/main" val="3638036729"/>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308324"/>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962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5398164"/>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0" y="0"/>
            <a:ext cx="6515100" cy="2308324"/>
          </a:xfrm>
          <a:prstGeom prst="rect">
            <a:avLst/>
          </a:prstGeom>
        </p:spPr>
        <p:txBody>
          <a:bodyPr wrap="square">
            <a:spAutoFit/>
          </a:bodyPr>
          <a:lstStyle/>
          <a:p>
            <a:r>
              <a:rPr lang="en-US" dirty="0"/>
              <a:t>popular vote, electoral vote, house vote: Jackson, Adams, Crawford, Clay</a:t>
            </a:r>
            <a:br>
              <a:rPr lang="en-US" dirty="0"/>
            </a:br>
            <a:r>
              <a:rPr lang="en-US" dirty="0"/>
              <a:t>Popular vote: Jackson - 152,933 (42%), Adams - 115,626 (32%), Clay - 47,136 (13%), Crawford - 46,979 (13%). Electoral vote: Jackson - 99, Adams - 84, Crawford - 41, Clay - 37. House vote: Adams - 13, Jackson - 7, Crawford - 4, Clay - dropped. Jackson did not have a majority in the electoral vote, so the election went to the House of Representatives, where Adams won.</a:t>
            </a:r>
          </a:p>
        </p:txBody>
      </p:sp>
      <p:sp>
        <p:nvSpPr>
          <p:cNvPr id="3" name="Rectangle 2"/>
          <p:cNvSpPr/>
          <p:nvPr/>
        </p:nvSpPr>
        <p:spPr>
          <a:xfrm>
            <a:off x="6477000" y="842619"/>
            <a:ext cx="2653145" cy="369332"/>
          </a:xfrm>
          <a:prstGeom prst="rect">
            <a:avLst/>
          </a:prstGeom>
        </p:spPr>
        <p:txBody>
          <a:bodyPr wrap="square">
            <a:spAutoFit/>
          </a:bodyPr>
          <a:lstStyle/>
          <a:p>
            <a:pPr algn="ctr"/>
            <a:r>
              <a:rPr lang="en-US" b="1" i="1" u="sng" dirty="0" smtClean="0"/>
              <a:t>Election </a:t>
            </a:r>
            <a:r>
              <a:rPr lang="en-US" b="1" i="1" u="sng" dirty="0"/>
              <a:t>of 1824</a:t>
            </a:r>
          </a:p>
        </p:txBody>
      </p:sp>
      <p:sp>
        <p:nvSpPr>
          <p:cNvPr id="4" name="Rectangle 3"/>
          <p:cNvSpPr/>
          <p:nvPr/>
        </p:nvSpPr>
        <p:spPr>
          <a:xfrm>
            <a:off x="0" y="2338587"/>
            <a:ext cx="6477000" cy="1200329"/>
          </a:xfrm>
          <a:prstGeom prst="rect">
            <a:avLst/>
          </a:prstGeom>
        </p:spPr>
        <p:txBody>
          <a:bodyPr wrap="square">
            <a:spAutoFit/>
          </a:bodyPr>
          <a:lstStyle/>
          <a:p>
            <a:r>
              <a:rPr lang="en-US" dirty="0"/>
              <a:t>The charge make by Jacksonians in 1825 that Clay had supported John Quincy Adams in the House presidential vote in return for the office of Secretary of State. Clay knew he could not win, so he traded his votes for an office.</a:t>
            </a:r>
          </a:p>
        </p:txBody>
      </p:sp>
      <p:sp>
        <p:nvSpPr>
          <p:cNvPr id="6" name="Rectangle 5"/>
          <p:cNvSpPr/>
          <p:nvPr/>
        </p:nvSpPr>
        <p:spPr>
          <a:xfrm>
            <a:off x="6515100" y="2941121"/>
            <a:ext cx="2615045" cy="369332"/>
          </a:xfrm>
          <a:prstGeom prst="rect">
            <a:avLst/>
          </a:prstGeom>
        </p:spPr>
        <p:txBody>
          <a:bodyPr wrap="square">
            <a:spAutoFit/>
          </a:bodyPr>
          <a:lstStyle/>
          <a:p>
            <a:pPr algn="ctr"/>
            <a:r>
              <a:rPr lang="en-US" b="1" i="1" u="sng" dirty="0"/>
              <a:t>"Corrupt Bargain"</a:t>
            </a:r>
          </a:p>
        </p:txBody>
      </p:sp>
      <p:sp>
        <p:nvSpPr>
          <p:cNvPr id="7" name="Rectangle 6"/>
          <p:cNvSpPr/>
          <p:nvPr/>
        </p:nvSpPr>
        <p:spPr>
          <a:xfrm>
            <a:off x="-13856" y="3962400"/>
            <a:ext cx="6567055" cy="1477328"/>
          </a:xfrm>
          <a:prstGeom prst="rect">
            <a:avLst/>
          </a:prstGeom>
        </p:spPr>
        <p:txBody>
          <a:bodyPr wrap="square">
            <a:spAutoFit/>
          </a:bodyPr>
          <a:lstStyle/>
          <a:p>
            <a:r>
              <a:rPr lang="en-US" dirty="0"/>
              <a:t>1828 - Also called Tariff of 1828, it raised the tariff on imported manufactured goods. The tariff protected the North but harmed the South; South said that the tariff was economically discriminatory and unconstitutional because it violated state's rights. It passed because New England favored high tariffs.</a:t>
            </a:r>
          </a:p>
        </p:txBody>
      </p:sp>
      <p:sp>
        <p:nvSpPr>
          <p:cNvPr id="8" name="Rectangle 7"/>
          <p:cNvSpPr/>
          <p:nvPr/>
        </p:nvSpPr>
        <p:spPr>
          <a:xfrm>
            <a:off x="6546272" y="4516397"/>
            <a:ext cx="2597728" cy="369332"/>
          </a:xfrm>
          <a:prstGeom prst="rect">
            <a:avLst/>
          </a:prstGeom>
        </p:spPr>
        <p:txBody>
          <a:bodyPr wrap="square">
            <a:spAutoFit/>
          </a:bodyPr>
          <a:lstStyle/>
          <a:p>
            <a:pPr algn="ctr"/>
            <a:r>
              <a:rPr lang="en-US" b="1" i="1" u="sng" dirty="0"/>
              <a:t>Tariff of Abominations</a:t>
            </a:r>
          </a:p>
        </p:txBody>
      </p:sp>
      <p:sp>
        <p:nvSpPr>
          <p:cNvPr id="9" name="Rectangle 8"/>
          <p:cNvSpPr/>
          <p:nvPr/>
        </p:nvSpPr>
        <p:spPr>
          <a:xfrm>
            <a:off x="-13856" y="5398164"/>
            <a:ext cx="6567055" cy="1477328"/>
          </a:xfrm>
          <a:prstGeom prst="rect">
            <a:avLst/>
          </a:prstGeom>
        </p:spPr>
        <p:txBody>
          <a:bodyPr wrap="square">
            <a:spAutoFit/>
          </a:bodyPr>
          <a:lstStyle/>
          <a:p>
            <a:r>
              <a:rPr lang="en-US" dirty="0"/>
              <a:t>Jackson's presidency was the called the Age of the Common Man. He felt that government should be run by common people - a democracy based on self-sufficient middle class with ideas formed by liberal education and a free press. All white men could now vote, and the increased voting rights allowed Jackson to be elected.</a:t>
            </a:r>
          </a:p>
        </p:txBody>
      </p:sp>
      <p:sp>
        <p:nvSpPr>
          <p:cNvPr id="11" name="Rectangle 10"/>
          <p:cNvSpPr/>
          <p:nvPr/>
        </p:nvSpPr>
        <p:spPr>
          <a:xfrm>
            <a:off x="6530787" y="5748349"/>
            <a:ext cx="2580258" cy="369332"/>
          </a:xfrm>
          <a:prstGeom prst="rect">
            <a:avLst/>
          </a:prstGeom>
        </p:spPr>
        <p:txBody>
          <a:bodyPr wrap="none">
            <a:spAutoFit/>
          </a:bodyPr>
          <a:lstStyle/>
          <a:p>
            <a:r>
              <a:rPr lang="en-US" b="1" i="1" u="sng" dirty="0"/>
              <a:t>Age of the Common Man</a:t>
            </a:r>
          </a:p>
        </p:txBody>
      </p:sp>
    </p:spTree>
    <p:extLst>
      <p:ext uri="{BB962C8B-B14F-4D97-AF65-F5344CB8AC3E}">
        <p14:creationId xmlns:p14="http://schemas.microsoft.com/office/powerpoint/2010/main" val="363803672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20782" y="10668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38100" y="22860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3657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5181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20782" y="0"/>
            <a:ext cx="6497782" cy="923330"/>
          </a:xfrm>
          <a:prstGeom prst="rect">
            <a:avLst/>
          </a:prstGeom>
        </p:spPr>
        <p:txBody>
          <a:bodyPr wrap="square">
            <a:spAutoFit/>
          </a:bodyPr>
          <a:lstStyle/>
          <a:p>
            <a:r>
              <a:rPr lang="en-US" dirty="0"/>
              <a:t>A small group of Jackson's friends and advisors who were especially influential in the first years of his presidency. Jackson conferred with them instead of his regular cabinet. </a:t>
            </a:r>
          </a:p>
        </p:txBody>
      </p:sp>
      <p:sp>
        <p:nvSpPr>
          <p:cNvPr id="3" name="Rectangle 2"/>
          <p:cNvSpPr/>
          <p:nvPr/>
        </p:nvSpPr>
        <p:spPr>
          <a:xfrm>
            <a:off x="6477000" y="281464"/>
            <a:ext cx="2667000" cy="369332"/>
          </a:xfrm>
          <a:prstGeom prst="rect">
            <a:avLst/>
          </a:prstGeom>
        </p:spPr>
        <p:txBody>
          <a:bodyPr wrap="square">
            <a:spAutoFit/>
          </a:bodyPr>
          <a:lstStyle/>
          <a:p>
            <a:pPr algn="ctr"/>
            <a:r>
              <a:rPr lang="en-US" b="1" i="1" u="sng" dirty="0" smtClean="0"/>
              <a:t>Kitchen </a:t>
            </a:r>
            <a:r>
              <a:rPr lang="en-US" b="1" i="1" u="sng" dirty="0"/>
              <a:t>Cabinet</a:t>
            </a:r>
          </a:p>
        </p:txBody>
      </p:sp>
      <p:sp>
        <p:nvSpPr>
          <p:cNvPr id="6" name="Rectangle 5"/>
          <p:cNvSpPr/>
          <p:nvPr/>
        </p:nvSpPr>
        <p:spPr>
          <a:xfrm>
            <a:off x="6477001" y="1415534"/>
            <a:ext cx="2667000" cy="646331"/>
          </a:xfrm>
          <a:prstGeom prst="rect">
            <a:avLst/>
          </a:prstGeom>
        </p:spPr>
        <p:txBody>
          <a:bodyPr wrap="square">
            <a:spAutoFit/>
          </a:bodyPr>
          <a:lstStyle/>
          <a:p>
            <a:pPr algn="ctr"/>
            <a:r>
              <a:rPr lang="en-US" b="1" i="1" u="sng" dirty="0"/>
              <a:t>Worchester v. Georgia: 1832 </a:t>
            </a:r>
          </a:p>
        </p:txBody>
      </p:sp>
      <p:sp>
        <p:nvSpPr>
          <p:cNvPr id="7" name="Rectangle 6"/>
          <p:cNvSpPr/>
          <p:nvPr/>
        </p:nvSpPr>
        <p:spPr>
          <a:xfrm>
            <a:off x="38100" y="1138535"/>
            <a:ext cx="6477000" cy="923330"/>
          </a:xfrm>
          <a:prstGeom prst="rect">
            <a:avLst/>
          </a:prstGeom>
        </p:spPr>
        <p:txBody>
          <a:bodyPr wrap="square">
            <a:spAutoFit/>
          </a:bodyPr>
          <a:lstStyle/>
          <a:p>
            <a:r>
              <a:rPr lang="en-US" dirty="0"/>
              <a:t>The Supreme Court decided Georgia had no jurisdiction over Cherokee reservations. Georgia refused to enforce decision and President Jackson didn't support the Court.</a:t>
            </a:r>
          </a:p>
        </p:txBody>
      </p:sp>
      <p:sp>
        <p:nvSpPr>
          <p:cNvPr id="8" name="Rectangle 7"/>
          <p:cNvSpPr/>
          <p:nvPr/>
        </p:nvSpPr>
        <p:spPr>
          <a:xfrm>
            <a:off x="6508173" y="2551836"/>
            <a:ext cx="2615045" cy="646331"/>
          </a:xfrm>
          <a:prstGeom prst="rect">
            <a:avLst/>
          </a:prstGeom>
        </p:spPr>
        <p:txBody>
          <a:bodyPr wrap="square">
            <a:spAutoFit/>
          </a:bodyPr>
          <a:lstStyle/>
          <a:p>
            <a:pPr algn="ctr"/>
            <a:r>
              <a:rPr lang="en-US" b="1" u="sng" dirty="0"/>
              <a:t>Cherokee Nation v. Georgia: 1831 </a:t>
            </a:r>
          </a:p>
        </p:txBody>
      </p:sp>
      <p:sp>
        <p:nvSpPr>
          <p:cNvPr id="9" name="Rectangle 8"/>
          <p:cNvSpPr/>
          <p:nvPr/>
        </p:nvSpPr>
        <p:spPr>
          <a:xfrm>
            <a:off x="0" y="2286000"/>
            <a:ext cx="6515100" cy="1200329"/>
          </a:xfrm>
          <a:prstGeom prst="rect">
            <a:avLst/>
          </a:prstGeom>
        </p:spPr>
        <p:txBody>
          <a:bodyPr wrap="square">
            <a:spAutoFit/>
          </a:bodyPr>
          <a:lstStyle/>
          <a:p>
            <a:r>
              <a:rPr lang="en-US" dirty="0"/>
              <a:t>The Supreme Court ruled that Indians weren't independent nations but dependent domestic nations which could be regulated by the federal government. From then until 1871, treaties were formalities with the terms dictated by the federal government.</a:t>
            </a:r>
          </a:p>
        </p:txBody>
      </p:sp>
      <p:sp>
        <p:nvSpPr>
          <p:cNvPr id="11" name="Rectangle 10"/>
          <p:cNvSpPr/>
          <p:nvPr/>
        </p:nvSpPr>
        <p:spPr>
          <a:xfrm>
            <a:off x="6553200" y="4191000"/>
            <a:ext cx="2628900" cy="369332"/>
          </a:xfrm>
          <a:prstGeom prst="rect">
            <a:avLst/>
          </a:prstGeom>
        </p:spPr>
        <p:txBody>
          <a:bodyPr wrap="square">
            <a:spAutoFit/>
          </a:bodyPr>
          <a:lstStyle/>
          <a:p>
            <a:pPr algn="ctr"/>
            <a:r>
              <a:rPr lang="en-US" b="1" i="1" u="sng" dirty="0"/>
              <a:t>Whigs</a:t>
            </a:r>
          </a:p>
        </p:txBody>
      </p:sp>
      <p:sp>
        <p:nvSpPr>
          <p:cNvPr id="16" name="Rectangle 15"/>
          <p:cNvSpPr/>
          <p:nvPr/>
        </p:nvSpPr>
        <p:spPr>
          <a:xfrm>
            <a:off x="0" y="3660247"/>
            <a:ext cx="6515100" cy="1323439"/>
          </a:xfrm>
          <a:prstGeom prst="rect">
            <a:avLst/>
          </a:prstGeom>
        </p:spPr>
        <p:txBody>
          <a:bodyPr wrap="square">
            <a:spAutoFit/>
          </a:bodyPr>
          <a:lstStyle/>
          <a:p>
            <a:r>
              <a:rPr lang="en-US" sz="1600" dirty="0" smtClean="0"/>
              <a:t>They were </a:t>
            </a:r>
            <a:r>
              <a:rPr lang="en-US" sz="1600" dirty="0"/>
              <a:t>conservatives and popular with pro-Bank people and plantation owners. They mainly came from the National Republican Party, which was once largely Federalists. They took their name from the British political party that had opposed King George during the American Revolution. </a:t>
            </a:r>
            <a:r>
              <a:rPr lang="en-US" sz="1600" dirty="0" smtClean="0"/>
              <a:t>Leaders: Henry </a:t>
            </a:r>
            <a:r>
              <a:rPr lang="en-US" sz="1600" dirty="0"/>
              <a:t>Clay, Daniel Webster, and, for a while, Calhoun</a:t>
            </a:r>
          </a:p>
        </p:txBody>
      </p:sp>
      <p:sp>
        <p:nvSpPr>
          <p:cNvPr id="17" name="Rectangle 16"/>
          <p:cNvSpPr/>
          <p:nvPr/>
        </p:nvSpPr>
        <p:spPr>
          <a:xfrm>
            <a:off x="6542808" y="5410200"/>
            <a:ext cx="2580409" cy="923330"/>
          </a:xfrm>
          <a:prstGeom prst="rect">
            <a:avLst/>
          </a:prstGeom>
        </p:spPr>
        <p:txBody>
          <a:bodyPr wrap="square">
            <a:spAutoFit/>
          </a:bodyPr>
          <a:lstStyle/>
          <a:p>
            <a:pPr algn="ctr"/>
            <a:r>
              <a:rPr lang="en-US" b="1" i="1" u="sng" dirty="0"/>
              <a:t>Anti-Masonic </a:t>
            </a:r>
            <a:r>
              <a:rPr lang="en-US" b="1" i="1" u="sng" dirty="0" smtClean="0"/>
              <a:t>Party</a:t>
            </a:r>
          </a:p>
          <a:p>
            <a:pPr algn="ctr"/>
            <a:r>
              <a:rPr lang="en-US" b="1" i="1" u="sng" dirty="0" smtClean="0"/>
              <a:t>In the </a:t>
            </a:r>
          </a:p>
          <a:p>
            <a:pPr algn="ctr"/>
            <a:r>
              <a:rPr lang="en-US" b="1" i="1" u="sng" dirty="0"/>
              <a:t>Election of 1832</a:t>
            </a:r>
          </a:p>
        </p:txBody>
      </p:sp>
      <p:sp>
        <p:nvSpPr>
          <p:cNvPr id="18" name="Rectangle 17"/>
          <p:cNvSpPr/>
          <p:nvPr/>
        </p:nvSpPr>
        <p:spPr>
          <a:xfrm>
            <a:off x="-27710" y="5181600"/>
            <a:ext cx="6580909" cy="1477328"/>
          </a:xfrm>
          <a:prstGeom prst="rect">
            <a:avLst/>
          </a:prstGeom>
        </p:spPr>
        <p:txBody>
          <a:bodyPr wrap="square">
            <a:spAutoFit/>
          </a:bodyPr>
          <a:lstStyle/>
          <a:p>
            <a:r>
              <a:rPr lang="en-US" dirty="0"/>
              <a:t>The Masons were a semi-secret society devoted to libertarian principles to which most educated or upper-class men of the Revolutionary War era belonged. The Anti-Masons sprang up as a reaction to the perceived elitism of the Masons, and the new party took votes from the Whigs, helping Jackson to win the election.</a:t>
            </a:r>
          </a:p>
        </p:txBody>
      </p:sp>
    </p:spTree>
    <p:extLst>
      <p:ext uri="{BB962C8B-B14F-4D97-AF65-F5344CB8AC3E}">
        <p14:creationId xmlns:p14="http://schemas.microsoft.com/office/powerpoint/2010/main" val="3638036729"/>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202689"/>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4018571"/>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3855" y="5580344"/>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77000" y="381000"/>
            <a:ext cx="2653145" cy="369332"/>
          </a:xfrm>
          <a:prstGeom prst="rect">
            <a:avLst/>
          </a:prstGeom>
        </p:spPr>
        <p:txBody>
          <a:bodyPr wrap="square">
            <a:spAutoFit/>
          </a:bodyPr>
          <a:lstStyle/>
          <a:p>
            <a:pPr algn="ctr"/>
            <a:r>
              <a:rPr lang="en-US" b="1" i="1" u="sng" dirty="0"/>
              <a:t>Nicholas Biddle</a:t>
            </a:r>
          </a:p>
        </p:txBody>
      </p:sp>
      <p:sp>
        <p:nvSpPr>
          <p:cNvPr id="3" name="Rectangle 2"/>
          <p:cNvSpPr/>
          <p:nvPr/>
        </p:nvSpPr>
        <p:spPr>
          <a:xfrm>
            <a:off x="-13856" y="2601"/>
            <a:ext cx="6528955" cy="1200329"/>
          </a:xfrm>
          <a:prstGeom prst="rect">
            <a:avLst/>
          </a:prstGeom>
        </p:spPr>
        <p:txBody>
          <a:bodyPr wrap="square">
            <a:spAutoFit/>
          </a:bodyPr>
          <a:lstStyle/>
          <a:p>
            <a:r>
              <a:rPr lang="en-US" dirty="0"/>
              <a:t>He made the bank's loan policy stricter and testified that, although the bank had enormous power, it didn't destroy small banks. The bank went out of business in 1836 amid controversy over whether the National Bank was constitutional and should be </a:t>
            </a:r>
            <a:r>
              <a:rPr lang="en-US" dirty="0" err="1"/>
              <a:t>rechartered</a:t>
            </a:r>
            <a:r>
              <a:rPr lang="en-US" dirty="0"/>
              <a:t>.</a:t>
            </a:r>
          </a:p>
        </p:txBody>
      </p:sp>
      <p:sp>
        <p:nvSpPr>
          <p:cNvPr id="4" name="Rectangle 3"/>
          <p:cNvSpPr/>
          <p:nvPr/>
        </p:nvSpPr>
        <p:spPr>
          <a:xfrm>
            <a:off x="6518564" y="1676400"/>
            <a:ext cx="2625436" cy="369332"/>
          </a:xfrm>
          <a:prstGeom prst="rect">
            <a:avLst/>
          </a:prstGeom>
        </p:spPr>
        <p:txBody>
          <a:bodyPr wrap="square">
            <a:spAutoFit/>
          </a:bodyPr>
          <a:lstStyle/>
          <a:p>
            <a:pPr algn="ctr"/>
            <a:r>
              <a:rPr lang="en-US" b="1" i="1" u="sng" dirty="0" smtClean="0"/>
              <a:t>Veto </a:t>
            </a:r>
            <a:r>
              <a:rPr lang="en-US" b="1" i="1" u="sng" dirty="0"/>
              <a:t>message</a:t>
            </a:r>
          </a:p>
        </p:txBody>
      </p:sp>
      <p:sp>
        <p:nvSpPr>
          <p:cNvPr id="6" name="Rectangle 5"/>
          <p:cNvSpPr/>
          <p:nvPr/>
        </p:nvSpPr>
        <p:spPr>
          <a:xfrm>
            <a:off x="-20784" y="1307068"/>
            <a:ext cx="6497783" cy="923330"/>
          </a:xfrm>
          <a:prstGeom prst="rect">
            <a:avLst/>
          </a:prstGeom>
        </p:spPr>
        <p:txBody>
          <a:bodyPr wrap="square">
            <a:spAutoFit/>
          </a:bodyPr>
          <a:lstStyle/>
          <a:p>
            <a:r>
              <a:rPr lang="en-US" dirty="0"/>
              <a:t>1832 - Jackson, in his veto message of the </a:t>
            </a:r>
            <a:r>
              <a:rPr lang="en-US" dirty="0" err="1"/>
              <a:t>recharter</a:t>
            </a:r>
            <a:r>
              <a:rPr lang="en-US" dirty="0"/>
              <a:t> of the Second Bank of the U.S., said that the bank was a monopoly that catered to the rich, and that it was owned by the wealthy and by foreigners.</a:t>
            </a:r>
          </a:p>
        </p:txBody>
      </p:sp>
      <p:sp>
        <p:nvSpPr>
          <p:cNvPr id="7" name="Rectangle 6"/>
          <p:cNvSpPr/>
          <p:nvPr/>
        </p:nvSpPr>
        <p:spPr>
          <a:xfrm>
            <a:off x="6518564" y="2590800"/>
            <a:ext cx="2625436" cy="369332"/>
          </a:xfrm>
          <a:prstGeom prst="rect">
            <a:avLst/>
          </a:prstGeom>
        </p:spPr>
        <p:txBody>
          <a:bodyPr wrap="square">
            <a:spAutoFit/>
          </a:bodyPr>
          <a:lstStyle/>
          <a:p>
            <a:pPr algn="ctr"/>
            <a:r>
              <a:rPr lang="en-US" b="1" i="1" u="sng" dirty="0"/>
              <a:t>Peggy Eaton Affair</a:t>
            </a:r>
          </a:p>
        </p:txBody>
      </p:sp>
      <p:sp>
        <p:nvSpPr>
          <p:cNvPr id="8" name="Rectangle 7"/>
          <p:cNvSpPr/>
          <p:nvPr/>
        </p:nvSpPr>
        <p:spPr>
          <a:xfrm>
            <a:off x="10392" y="2202689"/>
            <a:ext cx="6515099" cy="1815882"/>
          </a:xfrm>
          <a:prstGeom prst="rect">
            <a:avLst/>
          </a:prstGeom>
        </p:spPr>
        <p:txBody>
          <a:bodyPr wrap="square">
            <a:spAutoFit/>
          </a:bodyPr>
          <a:lstStyle/>
          <a:p>
            <a:r>
              <a:rPr lang="en-US" sz="1600" dirty="0"/>
              <a:t>Social scandal (1829-1831) - John Eaton, Secretary of War, stayed with the </a:t>
            </a:r>
            <a:r>
              <a:rPr lang="en-US" sz="1600" dirty="0" err="1"/>
              <a:t>Timberlakes</a:t>
            </a:r>
            <a:r>
              <a:rPr lang="en-US" sz="1600" dirty="0"/>
              <a:t> when in Washington, and there were rumors of his affair with Peggy Timberlake even before her husband died in 1828. Many cabinet members snubbed the socially unacceptable Mrs. Eaton. Jackson sided with the </a:t>
            </a:r>
            <a:r>
              <a:rPr lang="en-US" sz="1600" dirty="0" err="1"/>
              <a:t>Eatons</a:t>
            </a:r>
            <a:r>
              <a:rPr lang="en-US" sz="1600" dirty="0"/>
              <a:t>, and the affair helped to dissolve the cabinet - especially those members associated with John C. Calhoun (V.P.), who was against the </a:t>
            </a:r>
            <a:r>
              <a:rPr lang="en-US" sz="1600" dirty="0" err="1"/>
              <a:t>Eatons</a:t>
            </a:r>
            <a:r>
              <a:rPr lang="en-US" sz="1600" dirty="0"/>
              <a:t> and had other problems with Jackson.</a:t>
            </a:r>
          </a:p>
        </p:txBody>
      </p:sp>
      <p:sp>
        <p:nvSpPr>
          <p:cNvPr id="9" name="Rectangle 8"/>
          <p:cNvSpPr/>
          <p:nvPr/>
        </p:nvSpPr>
        <p:spPr>
          <a:xfrm>
            <a:off x="6546273" y="4318061"/>
            <a:ext cx="2583872" cy="369332"/>
          </a:xfrm>
          <a:prstGeom prst="rect">
            <a:avLst/>
          </a:prstGeom>
        </p:spPr>
        <p:txBody>
          <a:bodyPr wrap="square">
            <a:spAutoFit/>
          </a:bodyPr>
          <a:lstStyle/>
          <a:p>
            <a:pPr algn="ctr"/>
            <a:r>
              <a:rPr lang="en-US" b="1" i="1" u="sng" dirty="0"/>
              <a:t>Tariff of Abominations</a:t>
            </a:r>
          </a:p>
        </p:txBody>
      </p:sp>
      <p:sp>
        <p:nvSpPr>
          <p:cNvPr id="11" name="Rectangle 10"/>
          <p:cNvSpPr/>
          <p:nvPr/>
        </p:nvSpPr>
        <p:spPr>
          <a:xfrm>
            <a:off x="10392" y="4019507"/>
            <a:ext cx="6553200" cy="1569660"/>
          </a:xfrm>
          <a:prstGeom prst="rect">
            <a:avLst/>
          </a:prstGeom>
        </p:spPr>
        <p:txBody>
          <a:bodyPr wrap="square">
            <a:spAutoFit/>
          </a:bodyPr>
          <a:lstStyle/>
          <a:p>
            <a:r>
              <a:rPr lang="en-US" sz="1600" dirty="0"/>
              <a:t>The North wanted tariffs that protected new industries, but the agricultural Southern states depended on cheap imports of manufactured goods and only wanted tariffs for revenue. The South strongly opposed protective tariffs like the Tariffs of 1828 and 1832, and protested by asserting that enforcement of the tariffs could be prohibited by individual states, and by refusing to collect tariff duties.</a:t>
            </a:r>
          </a:p>
        </p:txBody>
      </p:sp>
      <p:sp>
        <p:nvSpPr>
          <p:cNvPr id="16" name="Rectangle 15"/>
          <p:cNvSpPr/>
          <p:nvPr/>
        </p:nvSpPr>
        <p:spPr>
          <a:xfrm>
            <a:off x="6539345" y="5939043"/>
            <a:ext cx="2590800" cy="369332"/>
          </a:xfrm>
          <a:prstGeom prst="rect">
            <a:avLst/>
          </a:prstGeom>
        </p:spPr>
        <p:txBody>
          <a:bodyPr wrap="square">
            <a:spAutoFit/>
          </a:bodyPr>
          <a:lstStyle/>
          <a:p>
            <a:pPr algn="ctr"/>
            <a:r>
              <a:rPr lang="en-US" b="1" i="1" u="sng" dirty="0"/>
              <a:t>Nullification crisis</a:t>
            </a:r>
          </a:p>
        </p:txBody>
      </p:sp>
      <p:sp>
        <p:nvSpPr>
          <p:cNvPr id="17" name="Rectangle 16"/>
          <p:cNvSpPr/>
          <p:nvPr/>
        </p:nvSpPr>
        <p:spPr>
          <a:xfrm>
            <a:off x="-13856" y="5580344"/>
            <a:ext cx="6577447" cy="1384995"/>
          </a:xfrm>
          <a:prstGeom prst="rect">
            <a:avLst/>
          </a:prstGeom>
        </p:spPr>
        <p:txBody>
          <a:bodyPr wrap="square">
            <a:spAutoFit/>
          </a:bodyPr>
          <a:lstStyle/>
          <a:p>
            <a:r>
              <a:rPr lang="en-US" sz="1400" dirty="0"/>
              <a:t>When faced with the protective Tariff of 1828, John Calhoun presented a theory in the South Carolina Exposition and Protest (1828) that federal tariffs could be declared null and void by individual states and that they could refuse to enforce them. South Carolina called a convention in 1832, after the revised Tariff of 1828 became the Tariff of 1832, and passed an ordinance forbidding collection of tariff duties in the state. This was protested by Jackson.</a:t>
            </a:r>
          </a:p>
        </p:txBody>
      </p:sp>
    </p:spTree>
    <p:extLst>
      <p:ext uri="{BB962C8B-B14F-4D97-AF65-F5344CB8AC3E}">
        <p14:creationId xmlns:p14="http://schemas.microsoft.com/office/powerpoint/2010/main" val="3638036729"/>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 Untied States History Flash Cards</a:t>
            </a:r>
            <a:endParaRPr lang="en-US" dirty="0"/>
          </a:p>
        </p:txBody>
      </p:sp>
      <p:sp>
        <p:nvSpPr>
          <p:cNvPr id="3" name="Subtitle 2"/>
          <p:cNvSpPr>
            <a:spLocks noGrp="1"/>
          </p:cNvSpPr>
          <p:nvPr>
            <p:ph type="subTitle" idx="1"/>
          </p:nvPr>
        </p:nvSpPr>
        <p:spPr>
          <a:xfrm>
            <a:off x="1371600" y="3886200"/>
            <a:ext cx="6400800" cy="2286000"/>
          </a:xfrm>
        </p:spPr>
        <p:txBody>
          <a:bodyPr>
            <a:normAutofit/>
          </a:bodyPr>
          <a:lstStyle/>
          <a:p>
            <a:r>
              <a:rPr lang="en-US" dirty="0" smtClean="0"/>
              <a:t>Set V</a:t>
            </a:r>
          </a:p>
          <a:p>
            <a:r>
              <a:rPr lang="en-US" dirty="0" smtClean="0"/>
              <a:t>New ways of living and the 1840’s</a:t>
            </a:r>
          </a:p>
          <a:p>
            <a:r>
              <a:rPr lang="en-US" dirty="0" smtClean="0"/>
              <a:t>(1800- 1840’s)</a:t>
            </a:r>
            <a:endParaRPr lang="en-US" dirty="0"/>
          </a:p>
        </p:txBody>
      </p:sp>
    </p:spTree>
    <p:extLst>
      <p:ext uri="{BB962C8B-B14F-4D97-AF65-F5344CB8AC3E}">
        <p14:creationId xmlns:p14="http://schemas.microsoft.com/office/powerpoint/2010/main" val="1481287089"/>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3855" y="22098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4490415"/>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3856" y="60198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01245" y="820018"/>
            <a:ext cx="2642755" cy="646331"/>
          </a:xfrm>
          <a:prstGeom prst="rect">
            <a:avLst/>
          </a:prstGeom>
        </p:spPr>
        <p:txBody>
          <a:bodyPr wrap="square">
            <a:spAutoFit/>
          </a:bodyPr>
          <a:lstStyle/>
          <a:p>
            <a:pPr algn="ctr"/>
            <a:r>
              <a:rPr lang="en-US" b="1" i="1" u="sng" dirty="0"/>
              <a:t>Panic of 1837</a:t>
            </a:r>
            <a:br>
              <a:rPr lang="en-US" b="1" i="1" u="sng" dirty="0"/>
            </a:br>
            <a:endParaRPr lang="en-US" b="1" i="1" u="sng" dirty="0"/>
          </a:p>
        </p:txBody>
      </p:sp>
      <p:sp>
        <p:nvSpPr>
          <p:cNvPr id="3" name="Rectangle 2"/>
          <p:cNvSpPr/>
          <p:nvPr/>
        </p:nvSpPr>
        <p:spPr>
          <a:xfrm>
            <a:off x="-13855" y="-10978"/>
            <a:ext cx="6515100" cy="2308324"/>
          </a:xfrm>
          <a:prstGeom prst="rect">
            <a:avLst/>
          </a:prstGeom>
        </p:spPr>
        <p:txBody>
          <a:bodyPr wrap="square">
            <a:spAutoFit/>
          </a:bodyPr>
          <a:lstStyle/>
          <a:p>
            <a:r>
              <a:rPr lang="en-US" dirty="0"/>
              <a:t>When Jackson was president, many state banks received government money that had been withdrawn from the Bank of the U.S. These banks issued paper money and financed wild speculation, especially in federal lands. Jackson issued the Specie Circular to force the payment for federal lands with gold or silver. Many state banks collapsed as a result. A panic ensued (1837). Bank of the U.S. failed, cotton prices fell, businesses went bankrupt, and there was widespread unemployment and distress.</a:t>
            </a:r>
          </a:p>
        </p:txBody>
      </p:sp>
      <p:sp>
        <p:nvSpPr>
          <p:cNvPr id="4" name="Rectangle 3"/>
          <p:cNvSpPr/>
          <p:nvPr/>
        </p:nvSpPr>
        <p:spPr>
          <a:xfrm>
            <a:off x="6515099" y="2891227"/>
            <a:ext cx="2615045" cy="369332"/>
          </a:xfrm>
          <a:prstGeom prst="rect">
            <a:avLst/>
          </a:prstGeom>
        </p:spPr>
        <p:txBody>
          <a:bodyPr wrap="square">
            <a:spAutoFit/>
          </a:bodyPr>
          <a:lstStyle/>
          <a:p>
            <a:pPr algn="ctr"/>
            <a:r>
              <a:rPr lang="en-US" b="1" i="1" u="sng" dirty="0"/>
              <a:t>Dorr's Rebellion</a:t>
            </a:r>
          </a:p>
        </p:txBody>
      </p:sp>
      <p:sp>
        <p:nvSpPr>
          <p:cNvPr id="6" name="Rectangle 5"/>
          <p:cNvSpPr/>
          <p:nvPr/>
        </p:nvSpPr>
        <p:spPr>
          <a:xfrm>
            <a:off x="-13855" y="2209800"/>
            <a:ext cx="6515100" cy="2308324"/>
          </a:xfrm>
          <a:prstGeom prst="rect">
            <a:avLst/>
          </a:prstGeom>
        </p:spPr>
        <p:txBody>
          <a:bodyPr wrap="square">
            <a:spAutoFit/>
          </a:bodyPr>
          <a:lstStyle/>
          <a:p>
            <a:r>
              <a:rPr lang="en-US" dirty="0"/>
              <a:t>In 1841, Rhode Island was governed by a 1663 charter which said that only property holders and their eldest sons could vote (1/2 the adult male population). Thomas Dorr led a group of rebels who wrote a new constitution and elected him governor in 1842. The state militia was called in to stop the rebellion. Dorr was sentenced to life imprisonment, but the sentence was withdrawn. Dorr's Rebellion caused conservatives to realize the need for reform. A new constitution in 1843 gave almost all men the right to vote.</a:t>
            </a:r>
          </a:p>
        </p:txBody>
      </p:sp>
      <p:sp>
        <p:nvSpPr>
          <p:cNvPr id="7" name="Rectangle 6"/>
          <p:cNvSpPr/>
          <p:nvPr/>
        </p:nvSpPr>
        <p:spPr>
          <a:xfrm>
            <a:off x="6553200" y="5029200"/>
            <a:ext cx="2590800" cy="369332"/>
          </a:xfrm>
          <a:prstGeom prst="rect">
            <a:avLst/>
          </a:prstGeom>
        </p:spPr>
        <p:txBody>
          <a:bodyPr wrap="square">
            <a:spAutoFit/>
          </a:bodyPr>
          <a:lstStyle/>
          <a:p>
            <a:pPr algn="ctr"/>
            <a:r>
              <a:rPr lang="en-US" b="1" i="1" u="sng" dirty="0"/>
              <a:t>Transcendentalism</a:t>
            </a:r>
          </a:p>
        </p:txBody>
      </p:sp>
      <p:sp>
        <p:nvSpPr>
          <p:cNvPr id="8" name="Rectangle 7"/>
          <p:cNvSpPr/>
          <p:nvPr/>
        </p:nvSpPr>
        <p:spPr>
          <a:xfrm>
            <a:off x="0" y="4518124"/>
            <a:ext cx="6553200" cy="1569660"/>
          </a:xfrm>
          <a:prstGeom prst="rect">
            <a:avLst/>
          </a:prstGeom>
        </p:spPr>
        <p:txBody>
          <a:bodyPr wrap="square">
            <a:spAutoFit/>
          </a:bodyPr>
          <a:lstStyle/>
          <a:p>
            <a:r>
              <a:rPr lang="en-US" sz="1600" dirty="0"/>
              <a:t>A philosophy pioneered by Ralph Waldo Emerson in the 1830's and 1840's, in which each person has direct communication with God and Nature, and there is no need for organized churches. It incorporated the ideas that mind goes beyond matter, intuition is valuable, that each soul is part of the Great Spirit, and each person is part of a reality where only the invisible is truly real. </a:t>
            </a:r>
          </a:p>
        </p:txBody>
      </p:sp>
      <p:sp>
        <p:nvSpPr>
          <p:cNvPr id="9" name="Rectangle 8"/>
          <p:cNvSpPr/>
          <p:nvPr/>
        </p:nvSpPr>
        <p:spPr>
          <a:xfrm>
            <a:off x="6553200" y="6087784"/>
            <a:ext cx="2590800" cy="646331"/>
          </a:xfrm>
          <a:prstGeom prst="rect">
            <a:avLst/>
          </a:prstGeom>
        </p:spPr>
        <p:txBody>
          <a:bodyPr wrap="square">
            <a:spAutoFit/>
          </a:bodyPr>
          <a:lstStyle/>
          <a:p>
            <a:pPr algn="ctr"/>
            <a:r>
              <a:rPr lang="en-US" b="1" i="1" u="sng" dirty="0"/>
              <a:t>Transcendentalists</a:t>
            </a:r>
            <a:br>
              <a:rPr lang="en-US" b="1" i="1" u="sng" dirty="0"/>
            </a:br>
            <a:endParaRPr lang="en-US" b="1" i="1" u="sng" dirty="0"/>
          </a:p>
        </p:txBody>
      </p:sp>
      <p:sp>
        <p:nvSpPr>
          <p:cNvPr id="11" name="Rectangle 10"/>
          <p:cNvSpPr/>
          <p:nvPr/>
        </p:nvSpPr>
        <p:spPr>
          <a:xfrm>
            <a:off x="6926" y="6019800"/>
            <a:ext cx="6546273" cy="646331"/>
          </a:xfrm>
          <a:prstGeom prst="rect">
            <a:avLst/>
          </a:prstGeom>
        </p:spPr>
        <p:txBody>
          <a:bodyPr wrap="square">
            <a:spAutoFit/>
          </a:bodyPr>
          <a:lstStyle/>
          <a:p>
            <a:r>
              <a:rPr lang="en-US" dirty="0"/>
              <a:t>Believed in Transcendentalism, they included Emerson (who pioneered the movement) and Thoreau. </a:t>
            </a:r>
          </a:p>
        </p:txBody>
      </p:sp>
    </p:spTree>
    <p:extLst>
      <p:ext uri="{BB962C8B-B14F-4D97-AF65-F5344CB8AC3E}">
        <p14:creationId xmlns:p14="http://schemas.microsoft.com/office/powerpoint/2010/main" val="3638036729"/>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3856" y="3296646"/>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3856" y="475946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5959789"/>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88394" y="457200"/>
            <a:ext cx="2753190" cy="369332"/>
          </a:xfrm>
          <a:prstGeom prst="rect">
            <a:avLst/>
          </a:prstGeom>
        </p:spPr>
        <p:txBody>
          <a:bodyPr wrap="none">
            <a:spAutoFit/>
          </a:bodyPr>
          <a:lstStyle/>
          <a:p>
            <a:pPr algn="ctr"/>
            <a:r>
              <a:rPr lang="en-US" b="1" i="1" u="sng" dirty="0" smtClean="0"/>
              <a:t>“The </a:t>
            </a:r>
            <a:r>
              <a:rPr lang="en-US" b="1" i="1" u="sng" dirty="0"/>
              <a:t>Burned-Over District"</a:t>
            </a:r>
          </a:p>
        </p:txBody>
      </p:sp>
      <p:sp>
        <p:nvSpPr>
          <p:cNvPr id="3" name="Rectangle 2"/>
          <p:cNvSpPr/>
          <p:nvPr/>
        </p:nvSpPr>
        <p:spPr>
          <a:xfrm>
            <a:off x="0" y="0"/>
            <a:ext cx="6515100" cy="1200329"/>
          </a:xfrm>
          <a:prstGeom prst="rect">
            <a:avLst/>
          </a:prstGeom>
        </p:spPr>
        <p:txBody>
          <a:bodyPr wrap="square">
            <a:spAutoFit/>
          </a:bodyPr>
          <a:lstStyle/>
          <a:p>
            <a:r>
              <a:rPr lang="en-US" dirty="0"/>
              <a:t>Term applied to the region of western New York along the Erie Canal, and refers to the religious fervor of its inhabitants. In the 1800's, farmers there were susceptible to revivalist and tent rallies by the </a:t>
            </a:r>
            <a:r>
              <a:rPr lang="en-US" dirty="0" err="1"/>
              <a:t>pentecostals</a:t>
            </a:r>
            <a:r>
              <a:rPr lang="en-US" dirty="0"/>
              <a:t> (religious groups).</a:t>
            </a:r>
          </a:p>
        </p:txBody>
      </p:sp>
      <p:sp>
        <p:nvSpPr>
          <p:cNvPr id="4" name="Rectangle 3"/>
          <p:cNvSpPr/>
          <p:nvPr/>
        </p:nvSpPr>
        <p:spPr>
          <a:xfrm>
            <a:off x="6476999" y="1752600"/>
            <a:ext cx="2653145" cy="369332"/>
          </a:xfrm>
          <a:prstGeom prst="rect">
            <a:avLst/>
          </a:prstGeom>
        </p:spPr>
        <p:txBody>
          <a:bodyPr wrap="square">
            <a:spAutoFit/>
          </a:bodyPr>
          <a:lstStyle/>
          <a:p>
            <a:pPr algn="ctr"/>
            <a:r>
              <a:rPr lang="en-US" b="1" i="1" u="sng" dirty="0"/>
              <a:t>Millennialism, </a:t>
            </a:r>
            <a:r>
              <a:rPr lang="en-US" b="1" i="1" u="sng" dirty="0" err="1"/>
              <a:t>Millerites</a:t>
            </a:r>
            <a:endParaRPr lang="en-US" b="1" i="1" u="sng" dirty="0"/>
          </a:p>
        </p:txBody>
      </p:sp>
      <p:sp>
        <p:nvSpPr>
          <p:cNvPr id="6" name="Rectangle 5"/>
          <p:cNvSpPr/>
          <p:nvPr/>
        </p:nvSpPr>
        <p:spPr>
          <a:xfrm>
            <a:off x="0" y="1265321"/>
            <a:ext cx="6515100" cy="2031325"/>
          </a:xfrm>
          <a:prstGeom prst="rect">
            <a:avLst/>
          </a:prstGeom>
        </p:spPr>
        <p:txBody>
          <a:bodyPr wrap="square">
            <a:spAutoFit/>
          </a:bodyPr>
          <a:lstStyle/>
          <a:p>
            <a:r>
              <a:rPr lang="en-US" dirty="0" err="1"/>
              <a:t>Millerites</a:t>
            </a:r>
            <a:r>
              <a:rPr lang="en-US" dirty="0"/>
              <a:t> were Seventh-Day Adventists who followed William Miller. They sold their possessions because they believed the Second Coming would be in 1843 or 1844, and waited for the world to end. The Millennial </a:t>
            </a:r>
            <a:r>
              <a:rPr lang="en-US" dirty="0" err="1"/>
              <a:t>Dawnists</a:t>
            </a:r>
            <a:r>
              <a:rPr lang="en-US" dirty="0"/>
              <a:t>, another sect of the Seventh-Day Adventists, believed the world was under Satan's rule and felt it their obligation to announce the Second Coming of Christ and the battle of Armageddon.</a:t>
            </a:r>
          </a:p>
        </p:txBody>
      </p:sp>
      <p:sp>
        <p:nvSpPr>
          <p:cNvPr id="7" name="Rectangle 6"/>
          <p:cNvSpPr/>
          <p:nvPr/>
        </p:nvSpPr>
        <p:spPr>
          <a:xfrm>
            <a:off x="6515100" y="3810000"/>
            <a:ext cx="2628900" cy="646331"/>
          </a:xfrm>
          <a:prstGeom prst="rect">
            <a:avLst/>
          </a:prstGeom>
        </p:spPr>
        <p:txBody>
          <a:bodyPr wrap="square">
            <a:spAutoFit/>
          </a:bodyPr>
          <a:lstStyle/>
          <a:p>
            <a:pPr algn="ctr"/>
            <a:r>
              <a:rPr lang="en-US" b="1" i="1" u="sng" dirty="0"/>
              <a:t>Mormons: Joseph Smith (1805-1844)</a:t>
            </a:r>
          </a:p>
        </p:txBody>
      </p:sp>
      <p:sp>
        <p:nvSpPr>
          <p:cNvPr id="8" name="Rectangle 7"/>
          <p:cNvSpPr/>
          <p:nvPr/>
        </p:nvSpPr>
        <p:spPr>
          <a:xfrm>
            <a:off x="-13856" y="3296646"/>
            <a:ext cx="6528956" cy="1477328"/>
          </a:xfrm>
          <a:prstGeom prst="rect">
            <a:avLst/>
          </a:prstGeom>
        </p:spPr>
        <p:txBody>
          <a:bodyPr wrap="square">
            <a:spAutoFit/>
          </a:bodyPr>
          <a:lstStyle/>
          <a:p>
            <a:r>
              <a:rPr lang="en-US" dirty="0"/>
              <a:t>Founded Mormonism in New York in 1830 with the guidance of an angel. In 1843, Smith's announcement that God sanctioned polygamy split the Mormons and let to an uprising against Mormons in 1844. He translated the Book of Mormon and died a martyr.</a:t>
            </a:r>
          </a:p>
        </p:txBody>
      </p:sp>
      <p:sp>
        <p:nvSpPr>
          <p:cNvPr id="9" name="Rectangle 8"/>
          <p:cNvSpPr/>
          <p:nvPr/>
        </p:nvSpPr>
        <p:spPr>
          <a:xfrm>
            <a:off x="6552215" y="5156591"/>
            <a:ext cx="2615044" cy="369332"/>
          </a:xfrm>
          <a:prstGeom prst="rect">
            <a:avLst/>
          </a:prstGeom>
        </p:spPr>
        <p:txBody>
          <a:bodyPr wrap="square">
            <a:spAutoFit/>
          </a:bodyPr>
          <a:lstStyle/>
          <a:p>
            <a:pPr algn="ctr"/>
            <a:r>
              <a:rPr lang="en-US" b="1" i="1" u="sng" dirty="0"/>
              <a:t>Brigham Young</a:t>
            </a:r>
          </a:p>
        </p:txBody>
      </p:sp>
      <p:sp>
        <p:nvSpPr>
          <p:cNvPr id="11" name="Rectangle 10"/>
          <p:cNvSpPr/>
          <p:nvPr/>
        </p:nvSpPr>
        <p:spPr>
          <a:xfrm>
            <a:off x="-13856" y="4759460"/>
            <a:ext cx="6528956" cy="1200329"/>
          </a:xfrm>
          <a:prstGeom prst="rect">
            <a:avLst/>
          </a:prstGeom>
        </p:spPr>
        <p:txBody>
          <a:bodyPr wrap="square">
            <a:spAutoFit/>
          </a:bodyPr>
          <a:lstStyle/>
          <a:p>
            <a:r>
              <a:rPr lang="en-US" dirty="0"/>
              <a:t>let the Mormons to the Great Salt Lake Valley in Utah, where they founded the Mormon republic of Deseret. Believed in polygamy and strong social order. Others feared that the Mormons would act as a block, politically and economically.</a:t>
            </a:r>
          </a:p>
        </p:txBody>
      </p:sp>
      <p:sp>
        <p:nvSpPr>
          <p:cNvPr id="16" name="Rectangle 15"/>
          <p:cNvSpPr/>
          <p:nvPr/>
        </p:nvSpPr>
        <p:spPr>
          <a:xfrm>
            <a:off x="6553200" y="6172200"/>
            <a:ext cx="2576944" cy="369332"/>
          </a:xfrm>
          <a:prstGeom prst="rect">
            <a:avLst/>
          </a:prstGeom>
        </p:spPr>
        <p:txBody>
          <a:bodyPr wrap="square">
            <a:spAutoFit/>
          </a:bodyPr>
          <a:lstStyle/>
          <a:p>
            <a:pPr algn="ctr"/>
            <a:r>
              <a:rPr lang="en-US" b="1" i="1" u="sng" dirty="0"/>
              <a:t>Brook Farm</a:t>
            </a:r>
          </a:p>
        </p:txBody>
      </p:sp>
      <p:sp>
        <p:nvSpPr>
          <p:cNvPr id="17" name="Rectangle 16"/>
          <p:cNvSpPr/>
          <p:nvPr/>
        </p:nvSpPr>
        <p:spPr>
          <a:xfrm>
            <a:off x="0" y="6033700"/>
            <a:ext cx="6553200" cy="646331"/>
          </a:xfrm>
          <a:prstGeom prst="rect">
            <a:avLst/>
          </a:prstGeom>
        </p:spPr>
        <p:txBody>
          <a:bodyPr wrap="square">
            <a:spAutoFit/>
          </a:bodyPr>
          <a:lstStyle/>
          <a:p>
            <a:r>
              <a:rPr lang="en-US" dirty="0"/>
              <a:t>An experiment in Utopian socialism, it lasted for six years (1841-1847) in New Roxbury, Massachusetts.</a:t>
            </a:r>
          </a:p>
        </p:txBody>
      </p:sp>
    </p:spTree>
    <p:extLst>
      <p:ext uri="{BB962C8B-B14F-4D97-AF65-F5344CB8AC3E}">
        <p14:creationId xmlns:p14="http://schemas.microsoft.com/office/powerpoint/2010/main" val="363803672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262802"/>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962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5042265"/>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781800" y="381000"/>
            <a:ext cx="2030941" cy="369332"/>
          </a:xfrm>
          <a:prstGeom prst="rect">
            <a:avLst/>
          </a:prstGeom>
        </p:spPr>
        <p:txBody>
          <a:bodyPr wrap="none">
            <a:spAutoFit/>
          </a:bodyPr>
          <a:lstStyle/>
          <a:p>
            <a:r>
              <a:rPr lang="en-US" b="1" i="1" u="sng" dirty="0"/>
              <a:t>House of Burgesses</a:t>
            </a:r>
          </a:p>
        </p:txBody>
      </p:sp>
      <p:sp>
        <p:nvSpPr>
          <p:cNvPr id="3" name="Rectangle 2"/>
          <p:cNvSpPr/>
          <p:nvPr/>
        </p:nvSpPr>
        <p:spPr>
          <a:xfrm>
            <a:off x="0" y="83725"/>
            <a:ext cx="6477000" cy="923330"/>
          </a:xfrm>
          <a:prstGeom prst="rect">
            <a:avLst/>
          </a:prstGeom>
        </p:spPr>
        <p:txBody>
          <a:bodyPr wrap="square">
            <a:spAutoFit/>
          </a:bodyPr>
          <a:lstStyle/>
          <a:p>
            <a:r>
              <a:rPr lang="en-US" dirty="0"/>
              <a:t>1619 - The Virginia House of Burgesses formed, the first legislative body in colonial America. Later other colonies would adopt houses of burgesses</a:t>
            </a:r>
          </a:p>
        </p:txBody>
      </p:sp>
      <p:sp>
        <p:nvSpPr>
          <p:cNvPr id="4" name="Rectangle 3"/>
          <p:cNvSpPr/>
          <p:nvPr/>
        </p:nvSpPr>
        <p:spPr>
          <a:xfrm>
            <a:off x="7290560" y="1574861"/>
            <a:ext cx="1056700" cy="369332"/>
          </a:xfrm>
          <a:prstGeom prst="rect">
            <a:avLst/>
          </a:prstGeom>
        </p:spPr>
        <p:txBody>
          <a:bodyPr wrap="none">
            <a:spAutoFit/>
          </a:bodyPr>
          <a:lstStyle/>
          <a:p>
            <a:r>
              <a:rPr lang="en-US" b="1" i="1" u="sng" dirty="0"/>
              <a:t>Cavaliers</a:t>
            </a:r>
          </a:p>
        </p:txBody>
      </p:sp>
      <p:sp>
        <p:nvSpPr>
          <p:cNvPr id="6" name="Rectangle 5"/>
          <p:cNvSpPr/>
          <p:nvPr/>
        </p:nvSpPr>
        <p:spPr>
          <a:xfrm>
            <a:off x="-13856" y="1339472"/>
            <a:ext cx="6490855" cy="923330"/>
          </a:xfrm>
          <a:prstGeom prst="rect">
            <a:avLst/>
          </a:prstGeom>
        </p:spPr>
        <p:txBody>
          <a:bodyPr wrap="square">
            <a:spAutoFit/>
          </a:bodyPr>
          <a:lstStyle/>
          <a:p>
            <a:r>
              <a:rPr lang="en-US" dirty="0"/>
              <a:t>In the English Civil War (1642-1647), these were the troops loyal to Charles II. Their opponents were the Roundheads, loyal to Parliament and Oliver Cromwell.</a:t>
            </a:r>
          </a:p>
        </p:txBody>
      </p:sp>
      <p:sp>
        <p:nvSpPr>
          <p:cNvPr id="7" name="Rectangle 6"/>
          <p:cNvSpPr/>
          <p:nvPr/>
        </p:nvSpPr>
        <p:spPr>
          <a:xfrm>
            <a:off x="6907859" y="2743200"/>
            <a:ext cx="1853777" cy="369332"/>
          </a:xfrm>
          <a:prstGeom prst="rect">
            <a:avLst/>
          </a:prstGeom>
        </p:spPr>
        <p:txBody>
          <a:bodyPr wrap="none">
            <a:spAutoFit/>
          </a:bodyPr>
          <a:lstStyle/>
          <a:p>
            <a:r>
              <a:rPr lang="en-US" b="1" i="1" u="sng" dirty="0"/>
              <a:t>Bacon’s Rebellion</a:t>
            </a:r>
          </a:p>
        </p:txBody>
      </p:sp>
      <p:sp>
        <p:nvSpPr>
          <p:cNvPr id="8" name="Rectangle 7"/>
          <p:cNvSpPr/>
          <p:nvPr/>
        </p:nvSpPr>
        <p:spPr>
          <a:xfrm>
            <a:off x="20782" y="2279396"/>
            <a:ext cx="6477000" cy="1569660"/>
          </a:xfrm>
          <a:prstGeom prst="rect">
            <a:avLst/>
          </a:prstGeom>
        </p:spPr>
        <p:txBody>
          <a:bodyPr wrap="square">
            <a:spAutoFit/>
          </a:bodyPr>
          <a:lstStyle/>
          <a:p>
            <a:r>
              <a:rPr lang="en-US" sz="1600" dirty="0"/>
              <a:t>1676 - Nathaniel Bacon and other western Virginia settlers were angry at Virginia Governor Berkley for trying to appease the </a:t>
            </a:r>
            <a:r>
              <a:rPr lang="en-US" sz="1600" dirty="0" err="1"/>
              <a:t>Doeg</a:t>
            </a:r>
            <a:r>
              <a:rPr lang="en-US" sz="1600" dirty="0"/>
              <a:t> Indians after the </a:t>
            </a:r>
            <a:r>
              <a:rPr lang="en-US" sz="1600" dirty="0" err="1"/>
              <a:t>Doegs</a:t>
            </a:r>
            <a:r>
              <a:rPr lang="en-US" sz="1600" dirty="0"/>
              <a:t> attacked the western settlements. The frontiersmen formed an army, with Bacon as its leader, which defeated the Indians and then marched on Jamestown and burned the city. The rebellion ended suddenly when Bacon died of an illness.</a:t>
            </a:r>
          </a:p>
        </p:txBody>
      </p:sp>
      <p:sp>
        <p:nvSpPr>
          <p:cNvPr id="9" name="Rectangle 8"/>
          <p:cNvSpPr/>
          <p:nvPr/>
        </p:nvSpPr>
        <p:spPr>
          <a:xfrm>
            <a:off x="6890741" y="4267200"/>
            <a:ext cx="1904689" cy="369332"/>
          </a:xfrm>
          <a:prstGeom prst="rect">
            <a:avLst/>
          </a:prstGeom>
        </p:spPr>
        <p:txBody>
          <a:bodyPr wrap="none">
            <a:spAutoFit/>
          </a:bodyPr>
          <a:lstStyle/>
          <a:p>
            <a:r>
              <a:rPr lang="en-US" b="1" i="1" u="sng" dirty="0"/>
              <a:t>James Oglethorpe</a:t>
            </a:r>
          </a:p>
        </p:txBody>
      </p:sp>
      <p:sp>
        <p:nvSpPr>
          <p:cNvPr id="11" name="Rectangle 10"/>
          <p:cNvSpPr/>
          <p:nvPr/>
        </p:nvSpPr>
        <p:spPr>
          <a:xfrm>
            <a:off x="0" y="3965047"/>
            <a:ext cx="6629400" cy="1415772"/>
          </a:xfrm>
          <a:prstGeom prst="rect">
            <a:avLst/>
          </a:prstGeom>
        </p:spPr>
        <p:txBody>
          <a:bodyPr wrap="square">
            <a:spAutoFit/>
          </a:bodyPr>
          <a:lstStyle/>
          <a:p>
            <a:r>
              <a:rPr lang="en-US" sz="1400" dirty="0"/>
              <a:t>Founder and governor of the Georgia colony. He ran a tightly-disciplined, military-like colony. Slaves, alcohol, and Catholicism were forbidden in his colony. Many colonists felt that Oglethorpe was a dictator, and that (along with the colonist’s dissatisfaction over not being allowed to own slaves) caused the colony to break down and Oglethorpe to lose his position as governor.</a:t>
            </a:r>
          </a:p>
          <a:p>
            <a:endParaRPr lang="en-US" sz="1600" dirty="0"/>
          </a:p>
        </p:txBody>
      </p:sp>
      <p:sp>
        <p:nvSpPr>
          <p:cNvPr id="16" name="Rectangle 15"/>
          <p:cNvSpPr/>
          <p:nvPr/>
        </p:nvSpPr>
        <p:spPr>
          <a:xfrm>
            <a:off x="6556664" y="5504765"/>
            <a:ext cx="2587336" cy="646331"/>
          </a:xfrm>
          <a:prstGeom prst="rect">
            <a:avLst/>
          </a:prstGeom>
        </p:spPr>
        <p:txBody>
          <a:bodyPr wrap="square">
            <a:spAutoFit/>
          </a:bodyPr>
          <a:lstStyle/>
          <a:p>
            <a:pPr algn="ctr"/>
            <a:r>
              <a:rPr lang="en-US" b="1" i="1" u="sng" dirty="0"/>
              <a:t>Carolinas</a:t>
            </a:r>
            <a:br>
              <a:rPr lang="en-US" b="1" i="1" u="sng" dirty="0"/>
            </a:br>
            <a:endParaRPr lang="en-US" b="1" i="1" u="sng" dirty="0"/>
          </a:p>
        </p:txBody>
      </p:sp>
      <p:sp>
        <p:nvSpPr>
          <p:cNvPr id="17" name="Rectangle 16"/>
          <p:cNvSpPr/>
          <p:nvPr/>
        </p:nvSpPr>
        <p:spPr>
          <a:xfrm>
            <a:off x="-13856" y="5058904"/>
            <a:ext cx="6570519" cy="1569660"/>
          </a:xfrm>
          <a:prstGeom prst="rect">
            <a:avLst/>
          </a:prstGeom>
        </p:spPr>
        <p:txBody>
          <a:bodyPr wrap="square">
            <a:spAutoFit/>
          </a:bodyPr>
          <a:lstStyle/>
          <a:p>
            <a:r>
              <a:rPr lang="en-US" sz="1600" dirty="0"/>
              <a:t>1665 - Charles II granted this land to pay off a debt to some supporters. They instituted </a:t>
            </a:r>
            <a:r>
              <a:rPr lang="en-US" sz="1600" dirty="0" err="1"/>
              <a:t>headrights</a:t>
            </a:r>
            <a:r>
              <a:rPr lang="en-US" sz="1600" dirty="0"/>
              <a:t> and a representative government to attract colonists. The southern region of the Carolinas grew rich off its ties to the sugar islands, while the poorer northern region was composed mainly of farmers. The conflicts between the regions eventually led to the colony being split into North and South Carolina.</a:t>
            </a:r>
          </a:p>
        </p:txBody>
      </p:sp>
    </p:spTree>
    <p:extLst>
      <p:ext uri="{BB962C8B-B14F-4D97-AF65-F5344CB8AC3E}">
        <p14:creationId xmlns:p14="http://schemas.microsoft.com/office/powerpoint/2010/main" val="2386881004"/>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939693"/>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3856" y="2156431"/>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 y="4038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32906" y="4968397"/>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3855" y="57912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70073" y="304800"/>
            <a:ext cx="2673927" cy="369332"/>
          </a:xfrm>
          <a:prstGeom prst="rect">
            <a:avLst/>
          </a:prstGeom>
        </p:spPr>
        <p:txBody>
          <a:bodyPr wrap="square">
            <a:spAutoFit/>
          </a:bodyPr>
          <a:lstStyle/>
          <a:p>
            <a:pPr algn="ctr"/>
            <a:r>
              <a:rPr lang="en-US" b="1" i="1" u="sng" dirty="0"/>
              <a:t>Oneida Community</a:t>
            </a:r>
          </a:p>
        </p:txBody>
      </p:sp>
      <p:sp>
        <p:nvSpPr>
          <p:cNvPr id="3" name="Rectangle 2"/>
          <p:cNvSpPr/>
          <p:nvPr/>
        </p:nvSpPr>
        <p:spPr>
          <a:xfrm>
            <a:off x="-1" y="16363"/>
            <a:ext cx="6470073" cy="923330"/>
          </a:xfrm>
          <a:prstGeom prst="rect">
            <a:avLst/>
          </a:prstGeom>
        </p:spPr>
        <p:txBody>
          <a:bodyPr wrap="square">
            <a:spAutoFit/>
          </a:bodyPr>
          <a:lstStyle/>
          <a:p>
            <a:r>
              <a:rPr lang="en-US" dirty="0"/>
              <a:t>A group of socio-religious perfectionists who lived in New York. Practiced polygamy, communal property, and communal raising of children.</a:t>
            </a:r>
          </a:p>
        </p:txBody>
      </p:sp>
      <p:sp>
        <p:nvSpPr>
          <p:cNvPr id="4" name="Rectangle 3"/>
          <p:cNvSpPr/>
          <p:nvPr/>
        </p:nvSpPr>
        <p:spPr>
          <a:xfrm>
            <a:off x="6515099" y="1524000"/>
            <a:ext cx="2615045" cy="369332"/>
          </a:xfrm>
          <a:prstGeom prst="rect">
            <a:avLst/>
          </a:prstGeom>
        </p:spPr>
        <p:txBody>
          <a:bodyPr wrap="square">
            <a:spAutoFit/>
          </a:bodyPr>
          <a:lstStyle/>
          <a:p>
            <a:pPr algn="ctr"/>
            <a:r>
              <a:rPr lang="en-US" b="1" i="1" u="sng" dirty="0"/>
              <a:t>Shakers</a:t>
            </a:r>
          </a:p>
        </p:txBody>
      </p:sp>
      <p:sp>
        <p:nvSpPr>
          <p:cNvPr id="6" name="Rectangle 5"/>
          <p:cNvSpPr/>
          <p:nvPr/>
        </p:nvSpPr>
        <p:spPr>
          <a:xfrm>
            <a:off x="-13855" y="942247"/>
            <a:ext cx="6483928" cy="1200329"/>
          </a:xfrm>
          <a:prstGeom prst="rect">
            <a:avLst/>
          </a:prstGeom>
        </p:spPr>
        <p:txBody>
          <a:bodyPr wrap="square">
            <a:spAutoFit/>
          </a:bodyPr>
          <a:lstStyle/>
          <a:p>
            <a:r>
              <a:rPr lang="en-US" dirty="0"/>
              <a:t>A millennial group who believed in both Jesus and a mystic named Ann Lee. Since they were celibate and could only increase their numbers through recruitment and conversion, they eventually ceased to exist.</a:t>
            </a:r>
          </a:p>
        </p:txBody>
      </p:sp>
      <p:sp>
        <p:nvSpPr>
          <p:cNvPr id="7" name="Rectangle 6"/>
          <p:cNvSpPr/>
          <p:nvPr/>
        </p:nvSpPr>
        <p:spPr>
          <a:xfrm>
            <a:off x="6515100" y="2743200"/>
            <a:ext cx="2615044" cy="369332"/>
          </a:xfrm>
          <a:prstGeom prst="rect">
            <a:avLst/>
          </a:prstGeom>
        </p:spPr>
        <p:txBody>
          <a:bodyPr wrap="square">
            <a:spAutoFit/>
          </a:bodyPr>
          <a:lstStyle/>
          <a:p>
            <a:pPr algn="ctr"/>
            <a:r>
              <a:rPr lang="en-US" b="1" i="1" u="sng" dirty="0"/>
              <a:t>Dorothea Dix</a:t>
            </a:r>
          </a:p>
        </p:txBody>
      </p:sp>
      <p:sp>
        <p:nvSpPr>
          <p:cNvPr id="8" name="Rectangle 7"/>
          <p:cNvSpPr/>
          <p:nvPr/>
        </p:nvSpPr>
        <p:spPr>
          <a:xfrm>
            <a:off x="9525" y="2096869"/>
            <a:ext cx="6515099" cy="2031325"/>
          </a:xfrm>
          <a:prstGeom prst="rect">
            <a:avLst/>
          </a:prstGeom>
        </p:spPr>
        <p:txBody>
          <a:bodyPr wrap="square">
            <a:spAutoFit/>
          </a:bodyPr>
          <a:lstStyle/>
          <a:p>
            <a:r>
              <a:rPr lang="en-US" dirty="0"/>
              <a:t>A reformer and pioneer in the movement to treat the insane as mentally ill, beginning in the 1820's, she was responsible for improving conditions in jails, poorhouses and insane asylums throughout the U.S. and Canada. She succeeded in persuading many states to assume responsibility for the care of the mentally ill. She served as the </a:t>
            </a:r>
            <a:r>
              <a:rPr lang="en-US" dirty="0" smtClean="0"/>
              <a:t>Superintendent </a:t>
            </a:r>
            <a:r>
              <a:rPr lang="en-US" dirty="0"/>
              <a:t>of Nurses for the Union Army during the Civil War.</a:t>
            </a:r>
          </a:p>
        </p:txBody>
      </p:sp>
      <p:sp>
        <p:nvSpPr>
          <p:cNvPr id="9" name="Rectangle 8"/>
          <p:cNvSpPr/>
          <p:nvPr/>
        </p:nvSpPr>
        <p:spPr>
          <a:xfrm>
            <a:off x="6534150" y="4343400"/>
            <a:ext cx="2576944" cy="369332"/>
          </a:xfrm>
          <a:prstGeom prst="rect">
            <a:avLst/>
          </a:prstGeom>
        </p:spPr>
        <p:txBody>
          <a:bodyPr wrap="square">
            <a:spAutoFit/>
          </a:bodyPr>
          <a:lstStyle/>
          <a:p>
            <a:pPr algn="ctr"/>
            <a:r>
              <a:rPr lang="en-US" b="1" i="1" u="sng" dirty="0" smtClean="0"/>
              <a:t> </a:t>
            </a:r>
            <a:r>
              <a:rPr lang="en-US" b="1" i="1" u="sng" dirty="0"/>
              <a:t>Horace Mann</a:t>
            </a:r>
          </a:p>
        </p:txBody>
      </p:sp>
      <p:sp>
        <p:nvSpPr>
          <p:cNvPr id="11" name="Rectangle 10"/>
          <p:cNvSpPr/>
          <p:nvPr/>
        </p:nvSpPr>
        <p:spPr>
          <a:xfrm>
            <a:off x="0" y="4045067"/>
            <a:ext cx="6553200" cy="923330"/>
          </a:xfrm>
          <a:prstGeom prst="rect">
            <a:avLst/>
          </a:prstGeom>
        </p:spPr>
        <p:txBody>
          <a:bodyPr wrap="square">
            <a:spAutoFit/>
          </a:bodyPr>
          <a:lstStyle/>
          <a:p>
            <a:r>
              <a:rPr lang="en-US" dirty="0"/>
              <a:t>Secretary of the newly formed Massachusetts Board of Education, he created a public school system in Massachusetts that became the model for the nation. </a:t>
            </a:r>
          </a:p>
        </p:txBody>
      </p:sp>
      <p:sp>
        <p:nvSpPr>
          <p:cNvPr id="16" name="Rectangle 15"/>
          <p:cNvSpPr/>
          <p:nvPr/>
        </p:nvSpPr>
        <p:spPr>
          <a:xfrm>
            <a:off x="6585239" y="5081512"/>
            <a:ext cx="2542308" cy="369332"/>
          </a:xfrm>
          <a:prstGeom prst="rect">
            <a:avLst/>
          </a:prstGeom>
        </p:spPr>
        <p:txBody>
          <a:bodyPr wrap="square">
            <a:spAutoFit/>
          </a:bodyPr>
          <a:lstStyle/>
          <a:p>
            <a:pPr algn="ctr"/>
            <a:r>
              <a:rPr lang="en-US" b="1" i="1" u="sng" dirty="0"/>
              <a:t>Elizabeth Cady Stanton</a:t>
            </a:r>
          </a:p>
        </p:txBody>
      </p:sp>
      <p:sp>
        <p:nvSpPr>
          <p:cNvPr id="17" name="Rectangle 16"/>
          <p:cNvSpPr/>
          <p:nvPr/>
        </p:nvSpPr>
        <p:spPr>
          <a:xfrm>
            <a:off x="34636" y="4996106"/>
            <a:ext cx="6534150" cy="923330"/>
          </a:xfrm>
          <a:prstGeom prst="rect">
            <a:avLst/>
          </a:prstGeom>
        </p:spPr>
        <p:txBody>
          <a:bodyPr wrap="square">
            <a:spAutoFit/>
          </a:bodyPr>
          <a:lstStyle/>
          <a:p>
            <a:r>
              <a:rPr lang="en-US" dirty="0"/>
              <a:t>A pioneer in the women's suffrage movement, she helped organize the first women's rights convention in Seneca Falls, New York in 1848. </a:t>
            </a:r>
          </a:p>
        </p:txBody>
      </p:sp>
      <p:sp>
        <p:nvSpPr>
          <p:cNvPr id="18" name="Rectangle 17"/>
          <p:cNvSpPr/>
          <p:nvPr/>
        </p:nvSpPr>
        <p:spPr>
          <a:xfrm>
            <a:off x="6568786" y="6248400"/>
            <a:ext cx="2575214" cy="369332"/>
          </a:xfrm>
          <a:prstGeom prst="rect">
            <a:avLst/>
          </a:prstGeom>
        </p:spPr>
        <p:txBody>
          <a:bodyPr wrap="square">
            <a:spAutoFit/>
          </a:bodyPr>
          <a:lstStyle/>
          <a:p>
            <a:pPr algn="ctr"/>
            <a:r>
              <a:rPr lang="en-US" b="1" i="1" u="sng" dirty="0"/>
              <a:t>Seneca Falls</a:t>
            </a:r>
          </a:p>
        </p:txBody>
      </p:sp>
      <p:sp>
        <p:nvSpPr>
          <p:cNvPr id="19" name="Rectangle 18"/>
          <p:cNvSpPr/>
          <p:nvPr/>
        </p:nvSpPr>
        <p:spPr>
          <a:xfrm>
            <a:off x="0" y="5818909"/>
            <a:ext cx="6534150" cy="1077218"/>
          </a:xfrm>
          <a:prstGeom prst="rect">
            <a:avLst/>
          </a:prstGeom>
        </p:spPr>
        <p:txBody>
          <a:bodyPr wrap="square">
            <a:spAutoFit/>
          </a:bodyPr>
          <a:lstStyle/>
          <a:p>
            <a:r>
              <a:rPr lang="en-US" sz="1600" dirty="0"/>
              <a:t>July, 1848 - Site of the first modern women's right convention. At the gathering, Elizabeth Cady </a:t>
            </a:r>
            <a:r>
              <a:rPr lang="en-US" sz="1600" dirty="0" smtClean="0"/>
              <a:t>Stanton </a:t>
            </a:r>
            <a:r>
              <a:rPr lang="en-US" sz="1600" dirty="0"/>
              <a:t>read a Declaration of Sentiment listing the many discriminations against women, and adopted eleven resolutions, one of which called for women's suffrage.</a:t>
            </a:r>
          </a:p>
        </p:txBody>
      </p:sp>
    </p:spTree>
    <p:extLst>
      <p:ext uri="{BB962C8B-B14F-4D97-AF65-F5344CB8AC3E}">
        <p14:creationId xmlns:p14="http://schemas.microsoft.com/office/powerpoint/2010/main" val="3638036729"/>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3856" y="1288473"/>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765801"/>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962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3855" y="49530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7712" y="5620205"/>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76999" y="304800"/>
            <a:ext cx="2653145" cy="369332"/>
          </a:xfrm>
          <a:prstGeom prst="rect">
            <a:avLst/>
          </a:prstGeom>
        </p:spPr>
        <p:txBody>
          <a:bodyPr wrap="square">
            <a:spAutoFit/>
          </a:bodyPr>
          <a:lstStyle/>
          <a:p>
            <a:pPr algn="ctr"/>
            <a:r>
              <a:rPr lang="en-US" b="1" u="sng" dirty="0"/>
              <a:t>Marbury v. Madison</a:t>
            </a:r>
          </a:p>
        </p:txBody>
      </p:sp>
      <p:sp>
        <p:nvSpPr>
          <p:cNvPr id="3" name="Rectangle 2"/>
          <p:cNvSpPr/>
          <p:nvPr/>
        </p:nvSpPr>
        <p:spPr>
          <a:xfrm>
            <a:off x="-13856" y="0"/>
            <a:ext cx="6528955" cy="1477328"/>
          </a:xfrm>
          <a:prstGeom prst="rect">
            <a:avLst/>
          </a:prstGeom>
        </p:spPr>
        <p:txBody>
          <a:bodyPr wrap="square">
            <a:spAutoFit/>
          </a:bodyPr>
          <a:lstStyle/>
          <a:p>
            <a:r>
              <a:rPr lang="en-US" dirty="0"/>
              <a:t>1803 - The case arose out of Jefferson’s refusal to deliver the commissions to the judges appointed by Adams’ Midnight Appointments. This case established the Supreme Court's right to judicial review. Chief Justice John Marshall presided.</a:t>
            </a:r>
          </a:p>
          <a:p>
            <a:endParaRPr lang="en-US" dirty="0"/>
          </a:p>
        </p:txBody>
      </p:sp>
      <p:sp>
        <p:nvSpPr>
          <p:cNvPr id="4" name="Rectangle 3"/>
          <p:cNvSpPr/>
          <p:nvPr/>
        </p:nvSpPr>
        <p:spPr>
          <a:xfrm>
            <a:off x="6528954" y="1676400"/>
            <a:ext cx="2601190" cy="369332"/>
          </a:xfrm>
          <a:prstGeom prst="rect">
            <a:avLst/>
          </a:prstGeom>
        </p:spPr>
        <p:txBody>
          <a:bodyPr wrap="square">
            <a:spAutoFit/>
          </a:bodyPr>
          <a:lstStyle/>
          <a:p>
            <a:pPr algn="ctr"/>
            <a:r>
              <a:rPr lang="en-US" b="1" u="sng" dirty="0"/>
              <a:t>Fletcher v. Peck</a:t>
            </a:r>
          </a:p>
        </p:txBody>
      </p:sp>
      <p:sp>
        <p:nvSpPr>
          <p:cNvPr id="6" name="Rectangle 5"/>
          <p:cNvSpPr/>
          <p:nvPr/>
        </p:nvSpPr>
        <p:spPr>
          <a:xfrm>
            <a:off x="0" y="1288473"/>
            <a:ext cx="6477000" cy="1477328"/>
          </a:xfrm>
          <a:prstGeom prst="rect">
            <a:avLst/>
          </a:prstGeom>
        </p:spPr>
        <p:txBody>
          <a:bodyPr wrap="square">
            <a:spAutoFit/>
          </a:bodyPr>
          <a:lstStyle/>
          <a:p>
            <a:r>
              <a:rPr lang="en-US" dirty="0"/>
              <a:t>1810 - A state had tried to revoke a land grant on the grounds that it had been obtained by corruption. The Court ruled that a state cannot arbitrarily interfere with a person’s property rights. Since the land grant </a:t>
            </a:r>
            <a:r>
              <a:rPr lang="en-US" dirty="0" smtClean="0"/>
              <a:t>was </a:t>
            </a:r>
            <a:r>
              <a:rPr lang="en-US" dirty="0"/>
              <a:t>a legal contract, it could not be repealed, even if corruption was involved.</a:t>
            </a:r>
          </a:p>
        </p:txBody>
      </p:sp>
      <p:sp>
        <p:nvSpPr>
          <p:cNvPr id="7" name="Rectangle 6"/>
          <p:cNvSpPr/>
          <p:nvPr/>
        </p:nvSpPr>
        <p:spPr>
          <a:xfrm>
            <a:off x="6515099" y="3059668"/>
            <a:ext cx="2628901" cy="646331"/>
          </a:xfrm>
          <a:prstGeom prst="rect">
            <a:avLst/>
          </a:prstGeom>
        </p:spPr>
        <p:txBody>
          <a:bodyPr wrap="square">
            <a:spAutoFit/>
          </a:bodyPr>
          <a:lstStyle/>
          <a:p>
            <a:pPr algn="ctr"/>
            <a:r>
              <a:rPr lang="en-US" b="1" u="sng" dirty="0" err="1"/>
              <a:t>Darmouth</a:t>
            </a:r>
            <a:r>
              <a:rPr lang="en-US" b="1" u="sng" dirty="0"/>
              <a:t> College v. Woodward</a:t>
            </a:r>
          </a:p>
        </p:txBody>
      </p:sp>
      <p:sp>
        <p:nvSpPr>
          <p:cNvPr id="8" name="Rectangle 7"/>
          <p:cNvSpPr/>
          <p:nvPr/>
        </p:nvSpPr>
        <p:spPr>
          <a:xfrm>
            <a:off x="0" y="2768355"/>
            <a:ext cx="6528954" cy="923330"/>
          </a:xfrm>
          <a:prstGeom prst="rect">
            <a:avLst/>
          </a:prstGeom>
        </p:spPr>
        <p:txBody>
          <a:bodyPr wrap="square">
            <a:spAutoFit/>
          </a:bodyPr>
          <a:lstStyle/>
          <a:p>
            <a:r>
              <a:rPr lang="en-US" dirty="0"/>
              <a:t>1819 - This decision declared private corporation charters to be contracts and immune form impairment by states' legislative action. It freed corporations from the states which created them.</a:t>
            </a:r>
          </a:p>
        </p:txBody>
      </p:sp>
      <p:sp>
        <p:nvSpPr>
          <p:cNvPr id="9" name="Rectangle 8"/>
          <p:cNvSpPr/>
          <p:nvPr/>
        </p:nvSpPr>
        <p:spPr>
          <a:xfrm>
            <a:off x="6515099" y="4222990"/>
            <a:ext cx="2601190" cy="369332"/>
          </a:xfrm>
          <a:prstGeom prst="rect">
            <a:avLst/>
          </a:prstGeom>
        </p:spPr>
        <p:txBody>
          <a:bodyPr wrap="square">
            <a:spAutoFit/>
          </a:bodyPr>
          <a:lstStyle/>
          <a:p>
            <a:pPr algn="ctr"/>
            <a:r>
              <a:rPr lang="en-US" b="1" i="1" u="sng" dirty="0"/>
              <a:t>McCulloch v. Maryland</a:t>
            </a:r>
          </a:p>
        </p:txBody>
      </p:sp>
      <p:sp>
        <p:nvSpPr>
          <p:cNvPr id="11" name="Rectangle 10"/>
          <p:cNvSpPr/>
          <p:nvPr/>
        </p:nvSpPr>
        <p:spPr>
          <a:xfrm>
            <a:off x="-1" y="3945991"/>
            <a:ext cx="6515099" cy="923330"/>
          </a:xfrm>
          <a:prstGeom prst="rect">
            <a:avLst/>
          </a:prstGeom>
        </p:spPr>
        <p:txBody>
          <a:bodyPr wrap="square">
            <a:spAutoFit/>
          </a:bodyPr>
          <a:lstStyle/>
          <a:p>
            <a:r>
              <a:rPr lang="en-US" dirty="0"/>
              <a:t>1819 - This decision upheld the power of Congress to charter a bank as a government agency, and denied the state the power to tax that agency.</a:t>
            </a:r>
          </a:p>
        </p:txBody>
      </p:sp>
      <p:sp>
        <p:nvSpPr>
          <p:cNvPr id="16" name="Rectangle 15"/>
          <p:cNvSpPr/>
          <p:nvPr/>
        </p:nvSpPr>
        <p:spPr>
          <a:xfrm>
            <a:off x="6522024" y="5112373"/>
            <a:ext cx="2594265" cy="369332"/>
          </a:xfrm>
          <a:prstGeom prst="rect">
            <a:avLst/>
          </a:prstGeom>
        </p:spPr>
        <p:txBody>
          <a:bodyPr wrap="square">
            <a:spAutoFit/>
          </a:bodyPr>
          <a:lstStyle/>
          <a:p>
            <a:pPr algn="ctr"/>
            <a:r>
              <a:rPr lang="en-US" b="1" i="1" u="sng" dirty="0"/>
              <a:t>Gibbons v. Ogden</a:t>
            </a:r>
          </a:p>
        </p:txBody>
      </p:sp>
      <p:sp>
        <p:nvSpPr>
          <p:cNvPr id="17" name="Rectangle 16"/>
          <p:cNvSpPr/>
          <p:nvPr/>
        </p:nvSpPr>
        <p:spPr>
          <a:xfrm>
            <a:off x="0" y="4973874"/>
            <a:ext cx="6553200" cy="646331"/>
          </a:xfrm>
          <a:prstGeom prst="rect">
            <a:avLst/>
          </a:prstGeom>
        </p:spPr>
        <p:txBody>
          <a:bodyPr wrap="square">
            <a:spAutoFit/>
          </a:bodyPr>
          <a:lstStyle/>
          <a:p>
            <a:r>
              <a:rPr lang="en-US" dirty="0"/>
              <a:t>1824 - This case ruled that only the federal government has authority over interstate commerce.</a:t>
            </a:r>
          </a:p>
        </p:txBody>
      </p:sp>
      <p:sp>
        <p:nvSpPr>
          <p:cNvPr id="18" name="Rectangle 17"/>
          <p:cNvSpPr/>
          <p:nvPr/>
        </p:nvSpPr>
        <p:spPr>
          <a:xfrm>
            <a:off x="6553199" y="6248400"/>
            <a:ext cx="2563089" cy="369332"/>
          </a:xfrm>
          <a:prstGeom prst="rect">
            <a:avLst/>
          </a:prstGeom>
        </p:spPr>
        <p:txBody>
          <a:bodyPr wrap="square">
            <a:spAutoFit/>
          </a:bodyPr>
          <a:lstStyle/>
          <a:p>
            <a:pPr algn="ctr"/>
            <a:r>
              <a:rPr lang="en-US" b="1" i="1" u="sng" dirty="0"/>
              <a:t>Worchester v. Georgia</a:t>
            </a:r>
          </a:p>
        </p:txBody>
      </p:sp>
      <p:sp>
        <p:nvSpPr>
          <p:cNvPr id="19" name="Rectangle 18"/>
          <p:cNvSpPr/>
          <p:nvPr/>
        </p:nvSpPr>
        <p:spPr>
          <a:xfrm>
            <a:off x="-1" y="5643816"/>
            <a:ext cx="6567056" cy="1200329"/>
          </a:xfrm>
          <a:prstGeom prst="rect">
            <a:avLst/>
          </a:prstGeom>
        </p:spPr>
        <p:txBody>
          <a:bodyPr wrap="square">
            <a:spAutoFit/>
          </a:bodyPr>
          <a:lstStyle/>
          <a:p>
            <a:r>
              <a:rPr lang="en-US" dirty="0"/>
              <a:t>1832 - Expanded tribal authority by declaring tribes sovereign entities, like states, with exclusive authority within their own boundaries. President Jackson and the state of Georgia ignored the ruling.</a:t>
            </a:r>
          </a:p>
        </p:txBody>
      </p:sp>
    </p:spTree>
    <p:extLst>
      <p:ext uri="{BB962C8B-B14F-4D97-AF65-F5344CB8AC3E}">
        <p14:creationId xmlns:p14="http://schemas.microsoft.com/office/powerpoint/2010/main" val="3638036729"/>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990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190929"/>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581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5657358"/>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77000" y="182525"/>
            <a:ext cx="2653145" cy="369332"/>
          </a:xfrm>
          <a:prstGeom prst="rect">
            <a:avLst/>
          </a:prstGeom>
        </p:spPr>
        <p:txBody>
          <a:bodyPr wrap="square">
            <a:spAutoFit/>
          </a:bodyPr>
          <a:lstStyle/>
          <a:p>
            <a:pPr algn="ctr"/>
            <a:r>
              <a:rPr lang="en-US" b="1" i="1" u="sng" dirty="0"/>
              <a:t>Manifest Destiny</a:t>
            </a:r>
          </a:p>
        </p:txBody>
      </p:sp>
      <p:sp>
        <p:nvSpPr>
          <p:cNvPr id="3" name="Rectangle 2"/>
          <p:cNvSpPr/>
          <p:nvPr/>
        </p:nvSpPr>
        <p:spPr>
          <a:xfrm>
            <a:off x="0" y="44026"/>
            <a:ext cx="6477000" cy="646331"/>
          </a:xfrm>
          <a:prstGeom prst="rect">
            <a:avLst/>
          </a:prstGeom>
        </p:spPr>
        <p:txBody>
          <a:bodyPr wrap="square">
            <a:spAutoFit/>
          </a:bodyPr>
          <a:lstStyle/>
          <a:p>
            <a:r>
              <a:rPr lang="en-US" dirty="0"/>
              <a:t>Phrase commonly used in the 1840's and 1850's. It expressed the inevitableness of continued expansion of the U.S. to the Pacific.</a:t>
            </a:r>
          </a:p>
        </p:txBody>
      </p:sp>
      <p:sp>
        <p:nvSpPr>
          <p:cNvPr id="4" name="Rectangle 3"/>
          <p:cNvSpPr/>
          <p:nvPr/>
        </p:nvSpPr>
        <p:spPr>
          <a:xfrm>
            <a:off x="6515100" y="1200834"/>
            <a:ext cx="2628900" cy="646331"/>
          </a:xfrm>
          <a:prstGeom prst="rect">
            <a:avLst/>
          </a:prstGeom>
        </p:spPr>
        <p:txBody>
          <a:bodyPr wrap="square">
            <a:spAutoFit/>
          </a:bodyPr>
          <a:lstStyle/>
          <a:p>
            <a:pPr algn="ctr"/>
            <a:r>
              <a:rPr lang="en-US" b="1" i="1" u="sng" dirty="0"/>
              <a:t>Thomas Hart Benton (1782-1858)</a:t>
            </a:r>
          </a:p>
        </p:txBody>
      </p:sp>
      <p:sp>
        <p:nvSpPr>
          <p:cNvPr id="6" name="Rectangle 5"/>
          <p:cNvSpPr/>
          <p:nvPr/>
        </p:nvSpPr>
        <p:spPr>
          <a:xfrm>
            <a:off x="0" y="990600"/>
            <a:ext cx="6477000" cy="1200329"/>
          </a:xfrm>
          <a:prstGeom prst="rect">
            <a:avLst/>
          </a:prstGeom>
        </p:spPr>
        <p:txBody>
          <a:bodyPr wrap="square">
            <a:spAutoFit/>
          </a:bodyPr>
          <a:lstStyle/>
          <a:p>
            <a:r>
              <a:rPr lang="en-US" dirty="0"/>
              <a:t>A zealous supporter of western interests, he staunchly advocated government support of frontier exploration during his term in the Senate from 1820 - 1850. A senator from Missouri, but he opposed slavery.</a:t>
            </a:r>
          </a:p>
        </p:txBody>
      </p:sp>
      <p:sp>
        <p:nvSpPr>
          <p:cNvPr id="7" name="Rectangle 6"/>
          <p:cNvSpPr/>
          <p:nvPr/>
        </p:nvSpPr>
        <p:spPr>
          <a:xfrm>
            <a:off x="6525491" y="2286000"/>
            <a:ext cx="2576945" cy="923330"/>
          </a:xfrm>
          <a:prstGeom prst="rect">
            <a:avLst/>
          </a:prstGeom>
        </p:spPr>
        <p:txBody>
          <a:bodyPr wrap="square">
            <a:spAutoFit/>
          </a:bodyPr>
          <a:lstStyle/>
          <a:p>
            <a:pPr algn="ctr"/>
            <a:r>
              <a:rPr lang="en-US" b="1" i="1" u="sng" dirty="0" smtClean="0"/>
              <a:t>Stephen </a:t>
            </a:r>
            <a:r>
              <a:rPr lang="en-US" b="1" i="1" u="sng" dirty="0"/>
              <a:t>Austin (1793-1836)</a:t>
            </a:r>
            <a:r>
              <a:rPr lang="en-US" dirty="0"/>
              <a:t/>
            </a:r>
            <a:br>
              <a:rPr lang="en-US" dirty="0"/>
            </a:br>
            <a:endParaRPr lang="en-US" dirty="0"/>
          </a:p>
        </p:txBody>
      </p:sp>
      <p:sp>
        <p:nvSpPr>
          <p:cNvPr id="8" name="Rectangle 7"/>
          <p:cNvSpPr/>
          <p:nvPr/>
        </p:nvSpPr>
        <p:spPr>
          <a:xfrm>
            <a:off x="0" y="2196224"/>
            <a:ext cx="6515100" cy="1477328"/>
          </a:xfrm>
          <a:prstGeom prst="rect">
            <a:avLst/>
          </a:prstGeom>
        </p:spPr>
        <p:txBody>
          <a:bodyPr wrap="square">
            <a:spAutoFit/>
          </a:bodyPr>
          <a:lstStyle/>
          <a:p>
            <a:r>
              <a:rPr lang="en-US" dirty="0"/>
              <a:t>In 1822, </a:t>
            </a:r>
            <a:r>
              <a:rPr lang="en-US" dirty="0" smtClean="0"/>
              <a:t>He founded </a:t>
            </a:r>
            <a:r>
              <a:rPr lang="en-US" dirty="0"/>
              <a:t>the first settlement of Americans in Texas. In 1833 he was sent by the colonists to negotiate with the Mexican government for Texan </a:t>
            </a:r>
            <a:r>
              <a:rPr lang="en-US" dirty="0" smtClean="0"/>
              <a:t>independence </a:t>
            </a:r>
            <a:r>
              <a:rPr lang="en-US" dirty="0"/>
              <a:t>and was imprisoned in Mexico until 1835, when he returned to Texas and became the commander of the settlers’ army in the Texas Revolution.</a:t>
            </a:r>
          </a:p>
        </p:txBody>
      </p:sp>
      <p:sp>
        <p:nvSpPr>
          <p:cNvPr id="9" name="Rectangle 8"/>
          <p:cNvSpPr/>
          <p:nvPr/>
        </p:nvSpPr>
        <p:spPr>
          <a:xfrm>
            <a:off x="6518564" y="3973048"/>
            <a:ext cx="2590800" cy="646331"/>
          </a:xfrm>
          <a:prstGeom prst="rect">
            <a:avLst/>
          </a:prstGeom>
        </p:spPr>
        <p:txBody>
          <a:bodyPr wrap="square">
            <a:spAutoFit/>
          </a:bodyPr>
          <a:lstStyle/>
          <a:p>
            <a:pPr algn="ctr"/>
            <a:r>
              <a:rPr lang="en-US" b="1" i="1" u="sng" dirty="0"/>
              <a:t>Texas War for Independence</a:t>
            </a:r>
          </a:p>
        </p:txBody>
      </p:sp>
      <p:sp>
        <p:nvSpPr>
          <p:cNvPr id="11" name="Rectangle 10"/>
          <p:cNvSpPr/>
          <p:nvPr/>
        </p:nvSpPr>
        <p:spPr>
          <a:xfrm>
            <a:off x="27709" y="3595255"/>
            <a:ext cx="6553200" cy="2062103"/>
          </a:xfrm>
          <a:prstGeom prst="rect">
            <a:avLst/>
          </a:prstGeom>
        </p:spPr>
        <p:txBody>
          <a:bodyPr wrap="square">
            <a:spAutoFit/>
          </a:bodyPr>
          <a:lstStyle/>
          <a:p>
            <a:r>
              <a:rPr lang="en-US" sz="1600" dirty="0"/>
              <a:t>After a few skirmishes with Mexican soldiers in 1835, Texas leaders met and organized a temporary government. Texas troops initially seized San Antonio, but lost it after the massacre of the outpost garrisoning the Alamo. In </a:t>
            </a:r>
            <a:r>
              <a:rPr lang="en-US" sz="1600" dirty="0" smtClean="0"/>
              <a:t>response, </a:t>
            </a:r>
            <a:r>
              <a:rPr lang="en-US" sz="1600" dirty="0"/>
              <a:t>Texas issued a Declaration of Independence. Santa Ana tried to swiftly put down the rebellion, but Texan soldiers surprised him and his troops on April 21, 1836. They crushed his forces and captured him in the Battle of San Jacinto, and forced him to sign a treaty granting Texan independence. U.S. lent no aid.</a:t>
            </a:r>
          </a:p>
        </p:txBody>
      </p:sp>
      <p:sp>
        <p:nvSpPr>
          <p:cNvPr id="16" name="Rectangle 15"/>
          <p:cNvSpPr/>
          <p:nvPr/>
        </p:nvSpPr>
        <p:spPr>
          <a:xfrm>
            <a:off x="6525491" y="6096000"/>
            <a:ext cx="2618509" cy="369332"/>
          </a:xfrm>
          <a:prstGeom prst="rect">
            <a:avLst/>
          </a:prstGeom>
        </p:spPr>
        <p:txBody>
          <a:bodyPr wrap="square">
            <a:spAutoFit/>
          </a:bodyPr>
          <a:lstStyle/>
          <a:p>
            <a:pPr algn="ctr"/>
            <a:r>
              <a:rPr lang="en-US" b="1" i="1" u="sng" dirty="0"/>
              <a:t>Santa Ana</a:t>
            </a:r>
          </a:p>
        </p:txBody>
      </p:sp>
      <p:sp>
        <p:nvSpPr>
          <p:cNvPr id="17" name="Rectangle 16"/>
          <p:cNvSpPr/>
          <p:nvPr/>
        </p:nvSpPr>
        <p:spPr>
          <a:xfrm>
            <a:off x="-13855" y="5819001"/>
            <a:ext cx="6594764" cy="646331"/>
          </a:xfrm>
          <a:prstGeom prst="rect">
            <a:avLst/>
          </a:prstGeom>
        </p:spPr>
        <p:txBody>
          <a:bodyPr wrap="square">
            <a:spAutoFit/>
          </a:bodyPr>
          <a:lstStyle/>
          <a:p>
            <a:r>
              <a:rPr lang="en-US" dirty="0"/>
              <a:t>As dictator of Mexico, he led the attack on the Alamo in 1836. He was later defeated by Sam Houston at San Jacinto</a:t>
            </a:r>
          </a:p>
        </p:txBody>
      </p:sp>
    </p:spTree>
    <p:extLst>
      <p:ext uri="{BB962C8B-B14F-4D97-AF65-F5344CB8AC3E}">
        <p14:creationId xmlns:p14="http://schemas.microsoft.com/office/powerpoint/2010/main" val="3638036729"/>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3855" y="1211997"/>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412326"/>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4443651"/>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4636" y="588816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77000" y="381000"/>
            <a:ext cx="2653145" cy="369332"/>
          </a:xfrm>
          <a:prstGeom prst="rect">
            <a:avLst/>
          </a:prstGeom>
        </p:spPr>
        <p:txBody>
          <a:bodyPr wrap="square">
            <a:spAutoFit/>
          </a:bodyPr>
          <a:lstStyle/>
          <a:p>
            <a:pPr algn="ctr"/>
            <a:r>
              <a:rPr lang="en-US" b="1" i="1" u="sng" dirty="0"/>
              <a:t>Alamo</a:t>
            </a:r>
          </a:p>
        </p:txBody>
      </p:sp>
      <p:sp>
        <p:nvSpPr>
          <p:cNvPr id="3" name="Rectangle 2"/>
          <p:cNvSpPr/>
          <p:nvPr/>
        </p:nvSpPr>
        <p:spPr>
          <a:xfrm>
            <a:off x="-13856" y="11668"/>
            <a:ext cx="6490855" cy="1200329"/>
          </a:xfrm>
          <a:prstGeom prst="rect">
            <a:avLst/>
          </a:prstGeom>
        </p:spPr>
        <p:txBody>
          <a:bodyPr wrap="square">
            <a:spAutoFit/>
          </a:bodyPr>
          <a:lstStyle/>
          <a:p>
            <a:r>
              <a:rPr lang="en-US" dirty="0"/>
              <a:t>A Spanish mission converted into a fort, it was besieged by Mexican troops in 1836. The Texas garrison held out for thirteen days, but in the final battle, all of the Texans were killed by the larger Mexican force</a:t>
            </a:r>
          </a:p>
        </p:txBody>
      </p:sp>
      <p:sp>
        <p:nvSpPr>
          <p:cNvPr id="4" name="Rectangle 3"/>
          <p:cNvSpPr/>
          <p:nvPr/>
        </p:nvSpPr>
        <p:spPr>
          <a:xfrm>
            <a:off x="6497781" y="1676400"/>
            <a:ext cx="2632364" cy="369332"/>
          </a:xfrm>
          <a:prstGeom prst="rect">
            <a:avLst/>
          </a:prstGeom>
        </p:spPr>
        <p:txBody>
          <a:bodyPr wrap="square">
            <a:spAutoFit/>
          </a:bodyPr>
          <a:lstStyle/>
          <a:p>
            <a:pPr algn="ctr"/>
            <a:r>
              <a:rPr lang="en-US" b="1" i="1" u="sng" dirty="0"/>
              <a:t>San Jacinto</a:t>
            </a:r>
          </a:p>
        </p:txBody>
      </p:sp>
      <p:sp>
        <p:nvSpPr>
          <p:cNvPr id="6" name="Rectangle 5"/>
          <p:cNvSpPr/>
          <p:nvPr/>
        </p:nvSpPr>
        <p:spPr>
          <a:xfrm>
            <a:off x="13855" y="1211997"/>
            <a:ext cx="6463144" cy="1200329"/>
          </a:xfrm>
          <a:prstGeom prst="rect">
            <a:avLst/>
          </a:prstGeom>
        </p:spPr>
        <p:txBody>
          <a:bodyPr wrap="square">
            <a:spAutoFit/>
          </a:bodyPr>
          <a:lstStyle/>
          <a:p>
            <a:r>
              <a:rPr lang="en-US" dirty="0"/>
              <a:t>A surprise attack by Texas forces on Santa Ana's camp on April 21, 1836. Santa Ana's men were surprised and overrun in twenty minutes. Santa Ana was taken prisoner and signed an armistice securing Texas independence. </a:t>
            </a:r>
          </a:p>
        </p:txBody>
      </p:sp>
      <p:sp>
        <p:nvSpPr>
          <p:cNvPr id="7" name="Rectangle 6"/>
          <p:cNvSpPr/>
          <p:nvPr/>
        </p:nvSpPr>
        <p:spPr>
          <a:xfrm>
            <a:off x="6532419" y="2667000"/>
            <a:ext cx="2576945" cy="923330"/>
          </a:xfrm>
          <a:prstGeom prst="rect">
            <a:avLst/>
          </a:prstGeom>
        </p:spPr>
        <p:txBody>
          <a:bodyPr wrap="square">
            <a:spAutoFit/>
          </a:bodyPr>
          <a:lstStyle/>
          <a:p>
            <a:pPr algn="ctr"/>
            <a:r>
              <a:rPr lang="en-US" b="1" i="1" u="sng" dirty="0" smtClean="0"/>
              <a:t>Sam </a:t>
            </a:r>
            <a:r>
              <a:rPr lang="en-US" b="1" i="1" u="sng" dirty="0"/>
              <a:t>Houston (1793-1863)</a:t>
            </a:r>
            <a:br>
              <a:rPr lang="en-US" b="1" i="1" u="sng" dirty="0"/>
            </a:br>
            <a:endParaRPr lang="en-US" b="1" i="1" u="sng" dirty="0"/>
          </a:p>
        </p:txBody>
      </p:sp>
      <p:sp>
        <p:nvSpPr>
          <p:cNvPr id="8" name="Rectangle 7"/>
          <p:cNvSpPr/>
          <p:nvPr/>
        </p:nvSpPr>
        <p:spPr>
          <a:xfrm>
            <a:off x="13855" y="2412326"/>
            <a:ext cx="6490856" cy="2031325"/>
          </a:xfrm>
          <a:prstGeom prst="rect">
            <a:avLst/>
          </a:prstGeom>
        </p:spPr>
        <p:txBody>
          <a:bodyPr wrap="square">
            <a:spAutoFit/>
          </a:bodyPr>
          <a:lstStyle/>
          <a:p>
            <a:r>
              <a:rPr lang="en-US" dirty="0"/>
              <a:t>Former Governor of Tennessee and an adopted member of the Cherokee Indian tribe, Houston settled in Texas after being sent there by Pres. Jackson to negotiate with the local Indians. Appointed commander of the Texas army in 1835, he led them to victory at San Jacinto, where they were outnumbered 2 to 1. He was President of the Republic of Texas (1836-1838 &amp; 1841-1845) and advocated Texas joining the Union in 1845. </a:t>
            </a:r>
          </a:p>
        </p:txBody>
      </p:sp>
      <p:sp>
        <p:nvSpPr>
          <p:cNvPr id="9" name="Rectangle 8"/>
          <p:cNvSpPr/>
          <p:nvPr/>
        </p:nvSpPr>
        <p:spPr>
          <a:xfrm>
            <a:off x="6560128" y="4736068"/>
            <a:ext cx="2549236" cy="369332"/>
          </a:xfrm>
          <a:prstGeom prst="rect">
            <a:avLst/>
          </a:prstGeom>
        </p:spPr>
        <p:txBody>
          <a:bodyPr wrap="square">
            <a:spAutoFit/>
          </a:bodyPr>
          <a:lstStyle/>
          <a:p>
            <a:pPr algn="ctr"/>
            <a:r>
              <a:rPr lang="en-US" b="1" i="1" u="sng" dirty="0"/>
              <a:t>Republic of Texas</a:t>
            </a:r>
          </a:p>
        </p:txBody>
      </p:sp>
      <p:sp>
        <p:nvSpPr>
          <p:cNvPr id="11" name="Rectangle 10"/>
          <p:cNvSpPr/>
          <p:nvPr/>
        </p:nvSpPr>
        <p:spPr>
          <a:xfrm>
            <a:off x="-13856" y="4443651"/>
            <a:ext cx="6573984" cy="1477328"/>
          </a:xfrm>
          <a:prstGeom prst="rect">
            <a:avLst/>
          </a:prstGeom>
        </p:spPr>
        <p:txBody>
          <a:bodyPr wrap="square">
            <a:spAutoFit/>
          </a:bodyPr>
          <a:lstStyle/>
          <a:p>
            <a:r>
              <a:rPr lang="en-US" dirty="0"/>
              <a:t>Created March, 1836 but not recognized until the next month after the battle of San Jacinto. Its second president attempted to establish a sound government and develop relations with England and France. However, rapidly rising public debt, internal conflicts and renewed threats from Mexico led Texas to join the U.S. in 1845.</a:t>
            </a:r>
          </a:p>
        </p:txBody>
      </p:sp>
      <p:sp>
        <p:nvSpPr>
          <p:cNvPr id="16" name="Rectangle 15"/>
          <p:cNvSpPr/>
          <p:nvPr/>
        </p:nvSpPr>
        <p:spPr>
          <a:xfrm>
            <a:off x="6560128" y="6096000"/>
            <a:ext cx="2549236" cy="369332"/>
          </a:xfrm>
          <a:prstGeom prst="rect">
            <a:avLst/>
          </a:prstGeom>
        </p:spPr>
        <p:txBody>
          <a:bodyPr wrap="square">
            <a:spAutoFit/>
          </a:bodyPr>
          <a:lstStyle/>
          <a:p>
            <a:r>
              <a:rPr lang="en-US" b="1" i="1" u="sng" dirty="0"/>
              <a:t>General Zachary Taylor</a:t>
            </a:r>
          </a:p>
        </p:txBody>
      </p:sp>
      <p:sp>
        <p:nvSpPr>
          <p:cNvPr id="17" name="Rectangle 16"/>
          <p:cNvSpPr/>
          <p:nvPr/>
        </p:nvSpPr>
        <p:spPr>
          <a:xfrm>
            <a:off x="-41564" y="5888162"/>
            <a:ext cx="6601691" cy="1077218"/>
          </a:xfrm>
          <a:prstGeom prst="rect">
            <a:avLst/>
          </a:prstGeom>
        </p:spPr>
        <p:txBody>
          <a:bodyPr wrap="square">
            <a:spAutoFit/>
          </a:bodyPr>
          <a:lstStyle/>
          <a:p>
            <a:r>
              <a:rPr lang="en-US" sz="1600" dirty="0"/>
              <a:t>Commander of the Army of Occupation on the Texas border. On President Polk’s orders, he took the Army into the disputed territory between the Nueces and Rio </a:t>
            </a:r>
            <a:r>
              <a:rPr lang="en-US" sz="1600" dirty="0" smtClean="0"/>
              <a:t>Grande </a:t>
            </a:r>
            <a:r>
              <a:rPr lang="en-US" sz="1600" dirty="0"/>
              <a:t>Rivers and built a fort on the north bank of the Rio Grande River. </a:t>
            </a:r>
          </a:p>
        </p:txBody>
      </p:sp>
    </p:spTree>
    <p:extLst>
      <p:ext uri="{BB962C8B-B14F-4D97-AF65-F5344CB8AC3E}">
        <p14:creationId xmlns:p14="http://schemas.microsoft.com/office/powerpoint/2010/main" val="2586734458"/>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820758"/>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962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49530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6096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76999" y="1103807"/>
            <a:ext cx="2653145" cy="369332"/>
          </a:xfrm>
          <a:prstGeom prst="rect">
            <a:avLst/>
          </a:prstGeom>
        </p:spPr>
        <p:txBody>
          <a:bodyPr wrap="square">
            <a:spAutoFit/>
          </a:bodyPr>
          <a:lstStyle/>
          <a:p>
            <a:pPr algn="ctr"/>
            <a:r>
              <a:rPr lang="en-US" b="1" i="1" u="sng" dirty="0"/>
              <a:t>Mexican War</a:t>
            </a:r>
          </a:p>
        </p:txBody>
      </p:sp>
      <p:sp>
        <p:nvSpPr>
          <p:cNvPr id="3" name="Rectangle 2"/>
          <p:cNvSpPr/>
          <p:nvPr/>
        </p:nvSpPr>
        <p:spPr>
          <a:xfrm>
            <a:off x="0" y="0"/>
            <a:ext cx="6515100" cy="2862322"/>
          </a:xfrm>
          <a:prstGeom prst="rect">
            <a:avLst/>
          </a:prstGeom>
        </p:spPr>
        <p:txBody>
          <a:bodyPr wrap="square">
            <a:spAutoFit/>
          </a:bodyPr>
          <a:lstStyle/>
          <a:p>
            <a:r>
              <a:rPr lang="en-US" dirty="0"/>
              <a:t>Causes: annexation of Texas, diplomatic ineptness of U.S./Mexican relations in the 1840's and particularly the provocation of U.S. troops on the Rio Grande. The first half of the war was fought in northern Mexico near the Texas border, with the U.S. Army led by Zachary Taylor. The second half of the war was fought in central Mexico after U.S. troops seized the port of Veracruz, with the Army being led by Winfield Scott. Results: U.S. captured Mexico City, Zachary Taylor was elected president, Santa Ana abdicated, and Mexico ceded large parts of the West, including New Mexico, Colorado, Utah, Arizona, Nevada and California, to the U.S.</a:t>
            </a:r>
          </a:p>
        </p:txBody>
      </p:sp>
      <p:sp>
        <p:nvSpPr>
          <p:cNvPr id="4" name="Rectangle 3"/>
          <p:cNvSpPr/>
          <p:nvPr/>
        </p:nvSpPr>
        <p:spPr>
          <a:xfrm>
            <a:off x="6515100" y="3218995"/>
            <a:ext cx="2615045" cy="369332"/>
          </a:xfrm>
          <a:prstGeom prst="rect">
            <a:avLst/>
          </a:prstGeom>
        </p:spPr>
        <p:txBody>
          <a:bodyPr wrap="square">
            <a:spAutoFit/>
          </a:bodyPr>
          <a:lstStyle/>
          <a:p>
            <a:pPr algn="ctr"/>
            <a:r>
              <a:rPr lang="en-US" b="1" i="1" u="sng" dirty="0"/>
              <a:t>John C. Fremont</a:t>
            </a:r>
          </a:p>
        </p:txBody>
      </p:sp>
      <p:sp>
        <p:nvSpPr>
          <p:cNvPr id="6" name="Rectangle 5"/>
          <p:cNvSpPr/>
          <p:nvPr/>
        </p:nvSpPr>
        <p:spPr>
          <a:xfrm>
            <a:off x="-13856" y="2851068"/>
            <a:ext cx="6528955" cy="1200329"/>
          </a:xfrm>
          <a:prstGeom prst="rect">
            <a:avLst/>
          </a:prstGeom>
        </p:spPr>
        <p:txBody>
          <a:bodyPr wrap="square">
            <a:spAutoFit/>
          </a:bodyPr>
          <a:lstStyle/>
          <a:p>
            <a:r>
              <a:rPr lang="en-US" dirty="0"/>
              <a:t>Civil governor of California, led the Army exploration to help Kearny. Heard that a war with Mexico was coming, thought he could take California by himself before the war began and become a hero. He failed, so he joined forces with Kearny.</a:t>
            </a:r>
          </a:p>
        </p:txBody>
      </p:sp>
      <p:sp>
        <p:nvSpPr>
          <p:cNvPr id="7" name="Rectangle 6"/>
          <p:cNvSpPr/>
          <p:nvPr/>
        </p:nvSpPr>
        <p:spPr>
          <a:xfrm>
            <a:off x="6539345" y="4189896"/>
            <a:ext cx="2576944" cy="369332"/>
          </a:xfrm>
          <a:prstGeom prst="rect">
            <a:avLst/>
          </a:prstGeom>
        </p:spPr>
        <p:txBody>
          <a:bodyPr wrap="square">
            <a:spAutoFit/>
          </a:bodyPr>
          <a:lstStyle/>
          <a:p>
            <a:pPr algn="ctr"/>
            <a:r>
              <a:rPr lang="en-US" b="1" i="1" u="sng" dirty="0"/>
              <a:t>General Winfield Scott</a:t>
            </a:r>
          </a:p>
        </p:txBody>
      </p:sp>
      <p:sp>
        <p:nvSpPr>
          <p:cNvPr id="8" name="Rectangle 7"/>
          <p:cNvSpPr/>
          <p:nvPr/>
        </p:nvSpPr>
        <p:spPr>
          <a:xfrm>
            <a:off x="-13856" y="4051397"/>
            <a:ext cx="6567056" cy="646331"/>
          </a:xfrm>
          <a:prstGeom prst="rect">
            <a:avLst/>
          </a:prstGeom>
        </p:spPr>
        <p:txBody>
          <a:bodyPr wrap="square">
            <a:spAutoFit/>
          </a:bodyPr>
          <a:lstStyle/>
          <a:p>
            <a:r>
              <a:rPr lang="en-US" dirty="0"/>
              <a:t>Led the U.S. forces' march on Mexico City during the Mexican War. He took the city and ended the war.</a:t>
            </a:r>
          </a:p>
        </p:txBody>
      </p:sp>
      <p:sp>
        <p:nvSpPr>
          <p:cNvPr id="9" name="Rectangle 8"/>
          <p:cNvSpPr/>
          <p:nvPr/>
        </p:nvSpPr>
        <p:spPr>
          <a:xfrm>
            <a:off x="6539345" y="5257800"/>
            <a:ext cx="2604655" cy="646331"/>
          </a:xfrm>
          <a:prstGeom prst="rect">
            <a:avLst/>
          </a:prstGeom>
        </p:spPr>
        <p:txBody>
          <a:bodyPr wrap="square">
            <a:spAutoFit/>
          </a:bodyPr>
          <a:lstStyle/>
          <a:p>
            <a:pPr algn="ctr"/>
            <a:r>
              <a:rPr lang="en-US" b="1" i="1" u="sng" dirty="0"/>
              <a:t>Treaty of </a:t>
            </a:r>
            <a:r>
              <a:rPr lang="en-US" b="1" i="1" u="sng" dirty="0" err="1"/>
              <a:t>Guadelupe</a:t>
            </a:r>
            <a:r>
              <a:rPr lang="en-US" b="1" i="1" u="sng" dirty="0"/>
              <a:t> </a:t>
            </a:r>
            <a:r>
              <a:rPr lang="en-US" b="1" i="1" u="sng" dirty="0" err="1"/>
              <a:t>Hildago</a:t>
            </a:r>
            <a:r>
              <a:rPr lang="en-US" b="1" i="1" u="sng" dirty="0"/>
              <a:t> </a:t>
            </a:r>
          </a:p>
        </p:txBody>
      </p:sp>
      <p:sp>
        <p:nvSpPr>
          <p:cNvPr id="11" name="Rectangle 10"/>
          <p:cNvSpPr/>
          <p:nvPr/>
        </p:nvSpPr>
        <p:spPr>
          <a:xfrm>
            <a:off x="0" y="4953000"/>
            <a:ext cx="6553200" cy="1200329"/>
          </a:xfrm>
          <a:prstGeom prst="rect">
            <a:avLst/>
          </a:prstGeom>
        </p:spPr>
        <p:txBody>
          <a:bodyPr wrap="square">
            <a:spAutoFit/>
          </a:bodyPr>
          <a:lstStyle/>
          <a:p>
            <a:r>
              <a:rPr lang="en-US" dirty="0"/>
              <a:t>This treaty required Mexico to cede the American Southwest, including New Mexico, Colorado, Utah, Arizona, Nevada and California, to the U.S. U.S. gave Mexico $15 million in exchange, so that it would not look like conquest.</a:t>
            </a:r>
          </a:p>
        </p:txBody>
      </p:sp>
      <p:sp>
        <p:nvSpPr>
          <p:cNvPr id="16" name="Rectangle 15"/>
          <p:cNvSpPr/>
          <p:nvPr/>
        </p:nvSpPr>
        <p:spPr>
          <a:xfrm>
            <a:off x="6553200" y="6146402"/>
            <a:ext cx="2563089" cy="646331"/>
          </a:xfrm>
          <a:prstGeom prst="rect">
            <a:avLst/>
          </a:prstGeom>
        </p:spPr>
        <p:txBody>
          <a:bodyPr wrap="square">
            <a:spAutoFit/>
          </a:bodyPr>
          <a:lstStyle/>
          <a:p>
            <a:pPr algn="ctr"/>
            <a:r>
              <a:rPr lang="en-US" b="1" i="1" u="sng" dirty="0"/>
              <a:t>Webster-</a:t>
            </a:r>
            <a:r>
              <a:rPr lang="en-US" b="1" i="1" u="sng" dirty="0" err="1"/>
              <a:t>Ashburton</a:t>
            </a:r>
            <a:r>
              <a:rPr lang="en-US" b="1" i="1" u="sng" dirty="0"/>
              <a:t> Treaty</a:t>
            </a:r>
          </a:p>
        </p:txBody>
      </p:sp>
      <p:sp>
        <p:nvSpPr>
          <p:cNvPr id="17" name="Rectangle 16"/>
          <p:cNvSpPr/>
          <p:nvPr/>
        </p:nvSpPr>
        <p:spPr>
          <a:xfrm>
            <a:off x="-34636" y="6153329"/>
            <a:ext cx="6549736" cy="646331"/>
          </a:xfrm>
          <a:prstGeom prst="rect">
            <a:avLst/>
          </a:prstGeom>
        </p:spPr>
        <p:txBody>
          <a:bodyPr wrap="square">
            <a:spAutoFit/>
          </a:bodyPr>
          <a:lstStyle/>
          <a:p>
            <a:r>
              <a:rPr lang="en-US" dirty="0"/>
              <a:t>1842 - Established Maine's northern border and the boundaries of the Great Lake states.</a:t>
            </a:r>
          </a:p>
        </p:txBody>
      </p:sp>
    </p:spTree>
    <p:extLst>
      <p:ext uri="{BB962C8B-B14F-4D97-AF65-F5344CB8AC3E}">
        <p14:creationId xmlns:p14="http://schemas.microsoft.com/office/powerpoint/2010/main" val="258673445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3856" y="932766"/>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3856" y="1646321"/>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464" y="3123649"/>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5181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6096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80464" y="141008"/>
            <a:ext cx="2667000" cy="646331"/>
          </a:xfrm>
          <a:prstGeom prst="rect">
            <a:avLst/>
          </a:prstGeom>
        </p:spPr>
        <p:txBody>
          <a:bodyPr wrap="square">
            <a:spAutoFit/>
          </a:bodyPr>
          <a:lstStyle/>
          <a:p>
            <a:pPr algn="ctr"/>
            <a:r>
              <a:rPr lang="en-US" b="1" i="1" u="sng" dirty="0"/>
              <a:t>John Jacob Astor (1763-1848)</a:t>
            </a:r>
          </a:p>
        </p:txBody>
      </p:sp>
      <p:sp>
        <p:nvSpPr>
          <p:cNvPr id="3" name="Rectangle 2"/>
          <p:cNvSpPr/>
          <p:nvPr/>
        </p:nvSpPr>
        <p:spPr>
          <a:xfrm>
            <a:off x="-13856" y="2509"/>
            <a:ext cx="6528955" cy="923330"/>
          </a:xfrm>
          <a:prstGeom prst="rect">
            <a:avLst/>
          </a:prstGeom>
        </p:spPr>
        <p:txBody>
          <a:bodyPr wrap="square">
            <a:spAutoFit/>
          </a:bodyPr>
          <a:lstStyle/>
          <a:p>
            <a:r>
              <a:rPr lang="en-US" dirty="0"/>
              <a:t>His American fur company (est. 1808) rapidly became the dominant fur trading company in America. Helped finance the War of 1812. First millionaire in America (in cash, not land).</a:t>
            </a:r>
          </a:p>
        </p:txBody>
      </p:sp>
      <p:sp>
        <p:nvSpPr>
          <p:cNvPr id="4" name="Rectangle 3"/>
          <p:cNvSpPr/>
          <p:nvPr/>
        </p:nvSpPr>
        <p:spPr>
          <a:xfrm>
            <a:off x="6470073" y="1159270"/>
            <a:ext cx="2667000" cy="646331"/>
          </a:xfrm>
          <a:prstGeom prst="rect">
            <a:avLst/>
          </a:prstGeom>
        </p:spPr>
        <p:txBody>
          <a:bodyPr wrap="square">
            <a:spAutoFit/>
          </a:bodyPr>
          <a:lstStyle/>
          <a:p>
            <a:pPr algn="ctr"/>
            <a:r>
              <a:rPr lang="en-US" b="1" i="1" u="sng" dirty="0"/>
              <a:t>49th Parallel</a:t>
            </a:r>
            <a:br>
              <a:rPr lang="en-US" b="1" i="1" u="sng" dirty="0"/>
            </a:br>
            <a:endParaRPr lang="en-US" b="1" i="1" u="sng" dirty="0"/>
          </a:p>
        </p:txBody>
      </p:sp>
      <p:sp>
        <p:nvSpPr>
          <p:cNvPr id="6" name="Rectangle 5"/>
          <p:cNvSpPr/>
          <p:nvPr/>
        </p:nvSpPr>
        <p:spPr>
          <a:xfrm>
            <a:off x="0" y="986135"/>
            <a:ext cx="6480464" cy="646331"/>
          </a:xfrm>
          <a:prstGeom prst="rect">
            <a:avLst/>
          </a:prstGeom>
        </p:spPr>
        <p:txBody>
          <a:bodyPr wrap="square">
            <a:spAutoFit/>
          </a:bodyPr>
          <a:lstStyle/>
          <a:p>
            <a:r>
              <a:rPr lang="en-US" dirty="0"/>
              <a:t>The Oregon Treaty of 1846 established an U.S./Canadian (British) border along this parallel. </a:t>
            </a:r>
          </a:p>
        </p:txBody>
      </p:sp>
      <p:sp>
        <p:nvSpPr>
          <p:cNvPr id="7" name="Rectangle 6"/>
          <p:cNvSpPr/>
          <p:nvPr/>
        </p:nvSpPr>
        <p:spPr>
          <a:xfrm>
            <a:off x="6480464" y="2043362"/>
            <a:ext cx="2649680" cy="369332"/>
          </a:xfrm>
          <a:prstGeom prst="rect">
            <a:avLst/>
          </a:prstGeom>
        </p:spPr>
        <p:txBody>
          <a:bodyPr wrap="square">
            <a:spAutoFit/>
          </a:bodyPr>
          <a:lstStyle/>
          <a:p>
            <a:pPr algn="ctr"/>
            <a:r>
              <a:rPr lang="en-US" b="1" i="1" u="sng" dirty="0"/>
              <a:t>Wilmot Proviso</a:t>
            </a:r>
          </a:p>
        </p:txBody>
      </p:sp>
      <p:sp>
        <p:nvSpPr>
          <p:cNvPr id="8" name="Rectangle 7"/>
          <p:cNvSpPr/>
          <p:nvPr/>
        </p:nvSpPr>
        <p:spPr>
          <a:xfrm>
            <a:off x="-31172" y="1646321"/>
            <a:ext cx="6528954" cy="1477328"/>
          </a:xfrm>
          <a:prstGeom prst="rect">
            <a:avLst/>
          </a:prstGeom>
        </p:spPr>
        <p:txBody>
          <a:bodyPr wrap="square">
            <a:spAutoFit/>
          </a:bodyPr>
          <a:lstStyle/>
          <a:p>
            <a:r>
              <a:rPr lang="en-US" dirty="0"/>
              <a:t>When President Polk submitted his Appropriations Bill of 1846 requesting Congress' approval of the $2 million indemnity to be paid to Mexico under the Treaty of </a:t>
            </a:r>
            <a:r>
              <a:rPr lang="en-US" dirty="0" err="1"/>
              <a:t>Guadelupe</a:t>
            </a:r>
            <a:r>
              <a:rPr lang="en-US" dirty="0"/>
              <a:t> Hidalgo, Pennsylvania Representative David Wilmot attached a rider which would have barred slavery from the territory acquired.</a:t>
            </a:r>
          </a:p>
        </p:txBody>
      </p:sp>
      <p:sp>
        <p:nvSpPr>
          <p:cNvPr id="9" name="Rectangle 8"/>
          <p:cNvSpPr/>
          <p:nvPr/>
        </p:nvSpPr>
        <p:spPr>
          <a:xfrm>
            <a:off x="6525492" y="4013261"/>
            <a:ext cx="2576944" cy="369332"/>
          </a:xfrm>
          <a:prstGeom prst="rect">
            <a:avLst/>
          </a:prstGeom>
        </p:spPr>
        <p:txBody>
          <a:bodyPr wrap="square">
            <a:spAutoFit/>
          </a:bodyPr>
          <a:lstStyle/>
          <a:p>
            <a:pPr algn="ctr"/>
            <a:r>
              <a:rPr lang="en-US" b="1" i="1" u="sng" dirty="0" err="1"/>
              <a:t>Gadsen</a:t>
            </a:r>
            <a:r>
              <a:rPr lang="en-US" b="1" i="1" u="sng" dirty="0"/>
              <a:t> Purchase</a:t>
            </a:r>
          </a:p>
        </p:txBody>
      </p:sp>
      <p:sp>
        <p:nvSpPr>
          <p:cNvPr id="11" name="Rectangle 10"/>
          <p:cNvSpPr/>
          <p:nvPr/>
        </p:nvSpPr>
        <p:spPr>
          <a:xfrm>
            <a:off x="3464" y="3123649"/>
            <a:ext cx="6522028" cy="2031325"/>
          </a:xfrm>
          <a:prstGeom prst="rect">
            <a:avLst/>
          </a:prstGeom>
        </p:spPr>
        <p:txBody>
          <a:bodyPr wrap="square">
            <a:spAutoFit/>
          </a:bodyPr>
          <a:lstStyle/>
          <a:p>
            <a:r>
              <a:rPr lang="en-US" dirty="0"/>
              <a:t>1853 - After the Treaty of </a:t>
            </a:r>
            <a:r>
              <a:rPr lang="en-US" dirty="0" err="1"/>
              <a:t>Guadelupe</a:t>
            </a:r>
            <a:r>
              <a:rPr lang="en-US" dirty="0"/>
              <a:t> </a:t>
            </a:r>
            <a:r>
              <a:rPr lang="en-US" dirty="0" smtClean="0"/>
              <a:t>Hidalgo was </a:t>
            </a:r>
            <a:r>
              <a:rPr lang="en-US" dirty="0"/>
              <a:t>signed, the U.S. realized that it had accidentally left portions of the southwestern stagecoach routes to California as part of Mexico. James </a:t>
            </a:r>
            <a:r>
              <a:rPr lang="en-US" dirty="0" err="1"/>
              <a:t>Gadsen</a:t>
            </a:r>
            <a:r>
              <a:rPr lang="en-US" dirty="0"/>
              <a:t>, the U.S. Minister to Mexico, was instructed by President Pierce to draw up a treaty that would provide for the purchase of the territory through which the stage lines ran, along which the U.S. hoped to also eventually build a southern continental railroad.</a:t>
            </a:r>
          </a:p>
        </p:txBody>
      </p:sp>
      <p:sp>
        <p:nvSpPr>
          <p:cNvPr id="16" name="Rectangle 15"/>
          <p:cNvSpPr/>
          <p:nvPr/>
        </p:nvSpPr>
        <p:spPr>
          <a:xfrm>
            <a:off x="6553200" y="5486400"/>
            <a:ext cx="2576944" cy="369332"/>
          </a:xfrm>
          <a:prstGeom prst="rect">
            <a:avLst/>
          </a:prstGeom>
        </p:spPr>
        <p:txBody>
          <a:bodyPr wrap="square">
            <a:spAutoFit/>
          </a:bodyPr>
          <a:lstStyle/>
          <a:p>
            <a:pPr algn="ctr"/>
            <a:r>
              <a:rPr lang="en-US" b="1" i="1" u="sng" dirty="0"/>
              <a:t>Lowell Factory</a:t>
            </a:r>
          </a:p>
        </p:txBody>
      </p:sp>
      <p:sp>
        <p:nvSpPr>
          <p:cNvPr id="17" name="Rectangle 16"/>
          <p:cNvSpPr/>
          <p:nvPr/>
        </p:nvSpPr>
        <p:spPr>
          <a:xfrm>
            <a:off x="3464" y="5170254"/>
            <a:ext cx="6549736" cy="923330"/>
          </a:xfrm>
          <a:prstGeom prst="rect">
            <a:avLst/>
          </a:prstGeom>
        </p:spPr>
        <p:txBody>
          <a:bodyPr wrap="square">
            <a:spAutoFit/>
          </a:bodyPr>
          <a:lstStyle/>
          <a:p>
            <a:r>
              <a:rPr lang="en-US" dirty="0"/>
              <a:t>Francis Cabot Lowell established a factory in 1814 at Waltham, Massachusetts. It was the first factory in the world to manufacture cotton cloth by power machinery in a building.</a:t>
            </a:r>
          </a:p>
        </p:txBody>
      </p:sp>
      <p:sp>
        <p:nvSpPr>
          <p:cNvPr id="18" name="Rectangle 17"/>
          <p:cNvSpPr/>
          <p:nvPr/>
        </p:nvSpPr>
        <p:spPr>
          <a:xfrm>
            <a:off x="6567054" y="6324600"/>
            <a:ext cx="2535381" cy="369332"/>
          </a:xfrm>
          <a:prstGeom prst="rect">
            <a:avLst/>
          </a:prstGeom>
        </p:spPr>
        <p:txBody>
          <a:bodyPr wrap="square">
            <a:spAutoFit/>
          </a:bodyPr>
          <a:lstStyle/>
          <a:p>
            <a:pPr algn="ctr"/>
            <a:r>
              <a:rPr lang="en-US" b="1" i="1" u="sng" dirty="0"/>
              <a:t>Factory girls</a:t>
            </a:r>
          </a:p>
        </p:txBody>
      </p:sp>
      <p:sp>
        <p:nvSpPr>
          <p:cNvPr id="19" name="Rectangle 18"/>
          <p:cNvSpPr/>
          <p:nvPr/>
        </p:nvSpPr>
        <p:spPr>
          <a:xfrm>
            <a:off x="-31172" y="6093584"/>
            <a:ext cx="6584372" cy="830997"/>
          </a:xfrm>
          <a:prstGeom prst="rect">
            <a:avLst/>
          </a:prstGeom>
        </p:spPr>
        <p:txBody>
          <a:bodyPr wrap="square">
            <a:spAutoFit/>
          </a:bodyPr>
          <a:lstStyle/>
          <a:p>
            <a:r>
              <a:rPr lang="en-US" sz="1600" dirty="0"/>
              <a:t>Lowell opened a chaperoned boarding house for the girls who worked in his factory. He hired girls because they could do the job as well as men (in textiles, sometimes better), and he didn't have to pay them as much. </a:t>
            </a:r>
          </a:p>
        </p:txBody>
      </p:sp>
    </p:spTree>
    <p:extLst>
      <p:ext uri="{BB962C8B-B14F-4D97-AF65-F5344CB8AC3E}">
        <p14:creationId xmlns:p14="http://schemas.microsoft.com/office/powerpoint/2010/main" val="2586734458"/>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5908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3657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4899493"/>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6096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76999" y="381000"/>
            <a:ext cx="2653145" cy="369332"/>
          </a:xfrm>
          <a:prstGeom prst="rect">
            <a:avLst/>
          </a:prstGeom>
        </p:spPr>
        <p:txBody>
          <a:bodyPr wrap="square">
            <a:spAutoFit/>
          </a:bodyPr>
          <a:lstStyle/>
          <a:p>
            <a:pPr algn="ctr"/>
            <a:r>
              <a:rPr lang="en-US" b="1" i="1" u="sng" dirty="0"/>
              <a:t>Cyrus </a:t>
            </a:r>
            <a:r>
              <a:rPr lang="en-US" b="1" i="1" u="sng" dirty="0" err="1"/>
              <a:t>McCormic</a:t>
            </a:r>
            <a:endParaRPr lang="en-US" b="1" i="1" u="sng" dirty="0"/>
          </a:p>
        </p:txBody>
      </p:sp>
      <p:sp>
        <p:nvSpPr>
          <p:cNvPr id="3" name="Rectangle 2"/>
          <p:cNvSpPr/>
          <p:nvPr/>
        </p:nvSpPr>
        <p:spPr>
          <a:xfrm>
            <a:off x="0" y="0"/>
            <a:ext cx="6515100" cy="1200329"/>
          </a:xfrm>
          <a:prstGeom prst="rect">
            <a:avLst/>
          </a:prstGeom>
        </p:spPr>
        <p:txBody>
          <a:bodyPr wrap="square">
            <a:spAutoFit/>
          </a:bodyPr>
          <a:lstStyle/>
          <a:p>
            <a:r>
              <a:rPr lang="en-US" dirty="0" smtClean="0"/>
              <a:t>He built </a:t>
            </a:r>
            <a:r>
              <a:rPr lang="en-US" dirty="0"/>
              <a:t>the reaping machine in 1831, and it make farming more efficient. Part of the industrial revolution, it allowed farmers to substantially increase the acreage that could be worked by a single family, and also made corporate farming possible.</a:t>
            </a:r>
          </a:p>
        </p:txBody>
      </p:sp>
      <p:sp>
        <p:nvSpPr>
          <p:cNvPr id="4" name="Rectangle 3"/>
          <p:cNvSpPr/>
          <p:nvPr/>
        </p:nvSpPr>
        <p:spPr>
          <a:xfrm>
            <a:off x="6515100" y="1676400"/>
            <a:ext cx="2628900" cy="369332"/>
          </a:xfrm>
          <a:prstGeom prst="rect">
            <a:avLst/>
          </a:prstGeom>
        </p:spPr>
        <p:txBody>
          <a:bodyPr wrap="square">
            <a:spAutoFit/>
          </a:bodyPr>
          <a:lstStyle/>
          <a:p>
            <a:pPr algn="ctr"/>
            <a:r>
              <a:rPr lang="en-US" b="1" i="1" u="sng" dirty="0"/>
              <a:t>Elias Howe (1819-1869)</a:t>
            </a:r>
          </a:p>
        </p:txBody>
      </p:sp>
      <p:sp>
        <p:nvSpPr>
          <p:cNvPr id="6" name="Rectangle 5"/>
          <p:cNvSpPr/>
          <p:nvPr/>
        </p:nvSpPr>
        <p:spPr>
          <a:xfrm>
            <a:off x="-13856" y="1537900"/>
            <a:ext cx="6567055" cy="646331"/>
          </a:xfrm>
          <a:prstGeom prst="rect">
            <a:avLst/>
          </a:prstGeom>
        </p:spPr>
        <p:txBody>
          <a:bodyPr wrap="square">
            <a:spAutoFit/>
          </a:bodyPr>
          <a:lstStyle/>
          <a:p>
            <a:r>
              <a:rPr lang="en-US" dirty="0"/>
              <a:t>Invented the sewing machine in 1846, which made sewing faster and more efficient.</a:t>
            </a:r>
          </a:p>
        </p:txBody>
      </p:sp>
      <p:sp>
        <p:nvSpPr>
          <p:cNvPr id="7" name="Rectangle 6"/>
          <p:cNvSpPr/>
          <p:nvPr/>
        </p:nvSpPr>
        <p:spPr>
          <a:xfrm>
            <a:off x="6515100" y="3062038"/>
            <a:ext cx="2615044" cy="369332"/>
          </a:xfrm>
          <a:prstGeom prst="rect">
            <a:avLst/>
          </a:prstGeom>
        </p:spPr>
        <p:txBody>
          <a:bodyPr wrap="square">
            <a:spAutoFit/>
          </a:bodyPr>
          <a:lstStyle/>
          <a:p>
            <a:pPr algn="ctr"/>
            <a:r>
              <a:rPr lang="en-US" b="1" i="1" u="sng" dirty="0" smtClean="0"/>
              <a:t>Samuel </a:t>
            </a:r>
            <a:r>
              <a:rPr lang="en-US" b="1" i="1" u="sng" dirty="0"/>
              <a:t>F.B. Morse</a:t>
            </a:r>
          </a:p>
        </p:txBody>
      </p:sp>
      <p:sp>
        <p:nvSpPr>
          <p:cNvPr id="8" name="Rectangle 7"/>
          <p:cNvSpPr/>
          <p:nvPr/>
        </p:nvSpPr>
        <p:spPr>
          <a:xfrm>
            <a:off x="-1" y="2787456"/>
            <a:ext cx="6476999" cy="646331"/>
          </a:xfrm>
          <a:prstGeom prst="rect">
            <a:avLst/>
          </a:prstGeom>
        </p:spPr>
        <p:txBody>
          <a:bodyPr wrap="square">
            <a:spAutoFit/>
          </a:bodyPr>
          <a:lstStyle/>
          <a:p>
            <a:r>
              <a:rPr lang="en-US" dirty="0"/>
              <a:t>Morse developed a working telegraph which improved communications.</a:t>
            </a:r>
          </a:p>
        </p:txBody>
      </p:sp>
      <p:sp>
        <p:nvSpPr>
          <p:cNvPr id="9" name="Rectangle 8"/>
          <p:cNvSpPr/>
          <p:nvPr/>
        </p:nvSpPr>
        <p:spPr>
          <a:xfrm>
            <a:off x="6515100" y="4191000"/>
            <a:ext cx="2615044" cy="369332"/>
          </a:xfrm>
          <a:prstGeom prst="rect">
            <a:avLst/>
          </a:prstGeom>
        </p:spPr>
        <p:txBody>
          <a:bodyPr wrap="square">
            <a:spAutoFit/>
          </a:bodyPr>
          <a:lstStyle/>
          <a:p>
            <a:pPr algn="ctr"/>
            <a:r>
              <a:rPr lang="en-US" b="1" i="1" u="sng" dirty="0"/>
              <a:t>Abolitionism</a:t>
            </a:r>
          </a:p>
        </p:txBody>
      </p:sp>
      <p:sp>
        <p:nvSpPr>
          <p:cNvPr id="11" name="Rectangle 10"/>
          <p:cNvSpPr/>
          <p:nvPr/>
        </p:nvSpPr>
        <p:spPr>
          <a:xfrm>
            <a:off x="-13856" y="3657600"/>
            <a:ext cx="6567056" cy="1200329"/>
          </a:xfrm>
          <a:prstGeom prst="rect">
            <a:avLst/>
          </a:prstGeom>
        </p:spPr>
        <p:txBody>
          <a:bodyPr wrap="square">
            <a:spAutoFit/>
          </a:bodyPr>
          <a:lstStyle/>
          <a:p>
            <a:r>
              <a:rPr lang="en-US" dirty="0"/>
              <a:t>The militant effort to do away with slavery. It had its roots in the North in the 1700s. It became a major issue in the 1830s and dominated politics after 1840. Congress became a battleground between pro and anti-slavery forces from the 1830's to the Civil War.</a:t>
            </a:r>
          </a:p>
        </p:txBody>
      </p:sp>
      <p:sp>
        <p:nvSpPr>
          <p:cNvPr id="16" name="Rectangle 15"/>
          <p:cNvSpPr/>
          <p:nvPr/>
        </p:nvSpPr>
        <p:spPr>
          <a:xfrm>
            <a:off x="6553200" y="5250873"/>
            <a:ext cx="2590800" cy="646331"/>
          </a:xfrm>
          <a:prstGeom prst="rect">
            <a:avLst/>
          </a:prstGeom>
        </p:spPr>
        <p:txBody>
          <a:bodyPr wrap="square">
            <a:spAutoFit/>
          </a:bodyPr>
          <a:lstStyle/>
          <a:p>
            <a:pPr algn="ctr"/>
            <a:r>
              <a:rPr lang="en-US" b="1" i="1" u="sng" dirty="0"/>
              <a:t>William Lloyd Garrison (1805-1879)</a:t>
            </a:r>
          </a:p>
        </p:txBody>
      </p:sp>
      <p:sp>
        <p:nvSpPr>
          <p:cNvPr id="17" name="Rectangle 16"/>
          <p:cNvSpPr/>
          <p:nvPr/>
        </p:nvSpPr>
        <p:spPr>
          <a:xfrm>
            <a:off x="0" y="4874476"/>
            <a:ext cx="6553200" cy="1323439"/>
          </a:xfrm>
          <a:prstGeom prst="rect">
            <a:avLst/>
          </a:prstGeom>
        </p:spPr>
        <p:txBody>
          <a:bodyPr wrap="square">
            <a:spAutoFit/>
          </a:bodyPr>
          <a:lstStyle/>
          <a:p>
            <a:r>
              <a:rPr lang="en-US" sz="1600" dirty="0"/>
              <a:t>A militant abolitionist, he came editor of the Boston publication, The Liberator, in 1831. Under his leadership, The Liberator gained national fame and notoriety due to his quotable and inflammatory language, attacking everything from slave holders to moderate abolitionists, and advocating northern secession.</a:t>
            </a:r>
          </a:p>
        </p:txBody>
      </p:sp>
      <p:sp>
        <p:nvSpPr>
          <p:cNvPr id="18" name="Rectangle 17"/>
          <p:cNvSpPr/>
          <p:nvPr/>
        </p:nvSpPr>
        <p:spPr>
          <a:xfrm>
            <a:off x="6560126" y="6200285"/>
            <a:ext cx="2570017" cy="369332"/>
          </a:xfrm>
          <a:prstGeom prst="rect">
            <a:avLst/>
          </a:prstGeom>
        </p:spPr>
        <p:txBody>
          <a:bodyPr wrap="square">
            <a:spAutoFit/>
          </a:bodyPr>
          <a:lstStyle/>
          <a:p>
            <a:pPr algn="ctr"/>
            <a:r>
              <a:rPr lang="en-US" b="1" i="1" u="sng" dirty="0" smtClean="0"/>
              <a:t>The </a:t>
            </a:r>
            <a:r>
              <a:rPr lang="en-US" b="1" i="1" u="sng" dirty="0"/>
              <a:t>Liberator</a:t>
            </a:r>
            <a:endParaRPr lang="en-US" b="1" u="sng" dirty="0"/>
          </a:p>
        </p:txBody>
      </p:sp>
      <p:sp>
        <p:nvSpPr>
          <p:cNvPr id="19" name="Rectangle 18"/>
          <p:cNvSpPr/>
          <p:nvPr/>
        </p:nvSpPr>
        <p:spPr>
          <a:xfrm>
            <a:off x="-1" y="6184244"/>
            <a:ext cx="6553199" cy="646331"/>
          </a:xfrm>
          <a:prstGeom prst="rect">
            <a:avLst/>
          </a:prstGeom>
        </p:spPr>
        <p:txBody>
          <a:bodyPr wrap="square">
            <a:spAutoFit/>
          </a:bodyPr>
          <a:lstStyle/>
          <a:p>
            <a:r>
              <a:rPr lang="en-US" dirty="0"/>
              <a:t>A militantly abolitionist weekly, edited by William Garrison from 1831 to 1865.</a:t>
            </a:r>
          </a:p>
        </p:txBody>
      </p:sp>
    </p:spTree>
    <p:extLst>
      <p:ext uri="{BB962C8B-B14F-4D97-AF65-F5344CB8AC3E}">
        <p14:creationId xmlns:p14="http://schemas.microsoft.com/office/powerpoint/2010/main" val="2586734458"/>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3855" y="1733544"/>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5908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4026564"/>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4980204"/>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6029713"/>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76999" y="457200"/>
            <a:ext cx="2653145" cy="369332"/>
          </a:xfrm>
          <a:prstGeom prst="rect">
            <a:avLst/>
          </a:prstGeom>
        </p:spPr>
        <p:txBody>
          <a:bodyPr wrap="square">
            <a:spAutoFit/>
          </a:bodyPr>
          <a:lstStyle/>
          <a:p>
            <a:pPr algn="ctr"/>
            <a:r>
              <a:rPr lang="en-US" b="1" i="1" u="sng" dirty="0"/>
              <a:t>Nat Turner's Insurrection</a:t>
            </a:r>
          </a:p>
        </p:txBody>
      </p:sp>
      <p:sp>
        <p:nvSpPr>
          <p:cNvPr id="3" name="Rectangle 2"/>
          <p:cNvSpPr/>
          <p:nvPr/>
        </p:nvSpPr>
        <p:spPr>
          <a:xfrm>
            <a:off x="-13855" y="0"/>
            <a:ext cx="6490854" cy="1754326"/>
          </a:xfrm>
          <a:prstGeom prst="rect">
            <a:avLst/>
          </a:prstGeom>
        </p:spPr>
        <p:txBody>
          <a:bodyPr wrap="square">
            <a:spAutoFit/>
          </a:bodyPr>
          <a:lstStyle/>
          <a:p>
            <a:r>
              <a:rPr lang="en-US" dirty="0"/>
              <a:t>1831 - Slave uprising. A group of 60 slaves led by </a:t>
            </a:r>
            <a:r>
              <a:rPr lang="en-US" dirty="0" smtClean="0"/>
              <a:t>a black man, </a:t>
            </a:r>
            <a:r>
              <a:rPr lang="en-US" dirty="0"/>
              <a:t>who believed he was a divine instrument sent to free his people, killed almost 60 Whites in South Hampton, Virginia. This let to a sensational manhunt in which 100 Blacks were killed. As a result, slave states strengthened measures against slaves and became more united in their support of fugitive slave laws.</a:t>
            </a:r>
          </a:p>
        </p:txBody>
      </p:sp>
      <p:sp>
        <p:nvSpPr>
          <p:cNvPr id="4" name="Rectangle 3"/>
          <p:cNvSpPr/>
          <p:nvPr/>
        </p:nvSpPr>
        <p:spPr>
          <a:xfrm>
            <a:off x="6515100" y="1905000"/>
            <a:ext cx="2615044" cy="369332"/>
          </a:xfrm>
          <a:prstGeom prst="rect">
            <a:avLst/>
          </a:prstGeom>
        </p:spPr>
        <p:txBody>
          <a:bodyPr wrap="square">
            <a:spAutoFit/>
          </a:bodyPr>
          <a:lstStyle/>
          <a:p>
            <a:pPr algn="ctr"/>
            <a:r>
              <a:rPr lang="en-US" b="1" i="1" u="sng" dirty="0"/>
              <a:t>Sojourner Truth</a:t>
            </a:r>
          </a:p>
        </p:txBody>
      </p:sp>
      <p:sp>
        <p:nvSpPr>
          <p:cNvPr id="6" name="Rectangle 5"/>
          <p:cNvSpPr/>
          <p:nvPr/>
        </p:nvSpPr>
        <p:spPr>
          <a:xfrm>
            <a:off x="-13856" y="1708344"/>
            <a:ext cx="6528955" cy="923330"/>
          </a:xfrm>
          <a:prstGeom prst="rect">
            <a:avLst/>
          </a:prstGeom>
        </p:spPr>
        <p:txBody>
          <a:bodyPr wrap="square">
            <a:spAutoFit/>
          </a:bodyPr>
          <a:lstStyle/>
          <a:p>
            <a:r>
              <a:rPr lang="en-US" dirty="0"/>
              <a:t>Name used by Isabelle Baumfree, one of the best-known abolitionists of her day. She was the first black woman orator to speak out against slavery.</a:t>
            </a:r>
          </a:p>
        </p:txBody>
      </p:sp>
      <p:sp>
        <p:nvSpPr>
          <p:cNvPr id="7" name="Rectangle 6"/>
          <p:cNvSpPr/>
          <p:nvPr/>
        </p:nvSpPr>
        <p:spPr>
          <a:xfrm>
            <a:off x="6542808" y="3059668"/>
            <a:ext cx="2587336" cy="646331"/>
          </a:xfrm>
          <a:prstGeom prst="rect">
            <a:avLst/>
          </a:prstGeom>
        </p:spPr>
        <p:txBody>
          <a:bodyPr wrap="square">
            <a:spAutoFit/>
          </a:bodyPr>
          <a:lstStyle/>
          <a:p>
            <a:pPr algn="ctr"/>
            <a:r>
              <a:rPr lang="en-US" b="1" i="1" u="sng" dirty="0"/>
              <a:t>Gabriel Prosser (1775-1800)</a:t>
            </a:r>
          </a:p>
        </p:txBody>
      </p:sp>
      <p:sp>
        <p:nvSpPr>
          <p:cNvPr id="8" name="Rectangle 7"/>
          <p:cNvSpPr/>
          <p:nvPr/>
        </p:nvSpPr>
        <p:spPr>
          <a:xfrm>
            <a:off x="0" y="2590800"/>
            <a:ext cx="6515100" cy="1477328"/>
          </a:xfrm>
          <a:prstGeom prst="rect">
            <a:avLst/>
          </a:prstGeom>
        </p:spPr>
        <p:txBody>
          <a:bodyPr wrap="square">
            <a:spAutoFit/>
          </a:bodyPr>
          <a:lstStyle/>
          <a:p>
            <a:r>
              <a:rPr lang="en-US" dirty="0"/>
              <a:t>A slave, he planned a revolt to make Virginia a state for Blacks. He organized about 1,000 slaves who met outside Richmond the night of August 30, 1800. They had planned to attack the city, but the roads leading to it were flooded. The attack was delayed and a slave owner found out about it. Twenty-five men were </a:t>
            </a:r>
            <a:r>
              <a:rPr lang="en-US" dirty="0" smtClean="0"/>
              <a:t>hanged.</a:t>
            </a:r>
            <a:endParaRPr lang="en-US" dirty="0"/>
          </a:p>
        </p:txBody>
      </p:sp>
      <p:sp>
        <p:nvSpPr>
          <p:cNvPr id="9" name="Rectangle 8"/>
          <p:cNvSpPr/>
          <p:nvPr/>
        </p:nvSpPr>
        <p:spPr>
          <a:xfrm>
            <a:off x="6515098" y="4167664"/>
            <a:ext cx="2608119" cy="646331"/>
          </a:xfrm>
          <a:prstGeom prst="rect">
            <a:avLst/>
          </a:prstGeom>
        </p:spPr>
        <p:txBody>
          <a:bodyPr wrap="square">
            <a:spAutoFit/>
          </a:bodyPr>
          <a:lstStyle/>
          <a:p>
            <a:pPr algn="ctr"/>
            <a:r>
              <a:rPr lang="en-US" b="1" i="1" u="sng" dirty="0"/>
              <a:t>Frederick Douglass (1817-1895)</a:t>
            </a:r>
          </a:p>
        </p:txBody>
      </p:sp>
      <p:sp>
        <p:nvSpPr>
          <p:cNvPr id="11" name="Rectangle 10"/>
          <p:cNvSpPr/>
          <p:nvPr/>
        </p:nvSpPr>
        <p:spPr>
          <a:xfrm>
            <a:off x="-13857" y="4029165"/>
            <a:ext cx="6528955" cy="923330"/>
          </a:xfrm>
          <a:prstGeom prst="rect">
            <a:avLst/>
          </a:prstGeom>
        </p:spPr>
        <p:txBody>
          <a:bodyPr wrap="square">
            <a:spAutoFit/>
          </a:bodyPr>
          <a:lstStyle/>
          <a:p>
            <a:r>
              <a:rPr lang="en-US" dirty="0"/>
              <a:t>A self-educated slave who escaped in 1838, </a:t>
            </a:r>
            <a:r>
              <a:rPr lang="en-US" dirty="0" smtClean="0"/>
              <a:t>he became </a:t>
            </a:r>
            <a:r>
              <a:rPr lang="en-US" dirty="0"/>
              <a:t>the best-known abolitionist speaker. He edited an anti-slavery weekly, the </a:t>
            </a:r>
            <a:r>
              <a:rPr lang="en-US" i="1" dirty="0"/>
              <a:t>North Star</a:t>
            </a:r>
            <a:r>
              <a:rPr lang="en-US" dirty="0"/>
              <a:t>.</a:t>
            </a:r>
          </a:p>
        </p:txBody>
      </p:sp>
      <p:sp>
        <p:nvSpPr>
          <p:cNvPr id="16" name="Rectangle 15"/>
          <p:cNvSpPr/>
          <p:nvPr/>
        </p:nvSpPr>
        <p:spPr>
          <a:xfrm>
            <a:off x="6553200" y="5486400"/>
            <a:ext cx="2590800" cy="369332"/>
          </a:xfrm>
          <a:prstGeom prst="rect">
            <a:avLst/>
          </a:prstGeom>
        </p:spPr>
        <p:txBody>
          <a:bodyPr wrap="square">
            <a:spAutoFit/>
          </a:bodyPr>
          <a:lstStyle/>
          <a:p>
            <a:pPr algn="ctr"/>
            <a:r>
              <a:rPr lang="en-US" b="1" i="1" u="sng" dirty="0"/>
              <a:t>"King Cotton"</a:t>
            </a:r>
          </a:p>
        </p:txBody>
      </p:sp>
      <p:sp>
        <p:nvSpPr>
          <p:cNvPr id="17" name="Rectangle 16"/>
          <p:cNvSpPr/>
          <p:nvPr/>
        </p:nvSpPr>
        <p:spPr>
          <a:xfrm>
            <a:off x="-13856" y="4952495"/>
            <a:ext cx="6567055" cy="1077218"/>
          </a:xfrm>
          <a:prstGeom prst="rect">
            <a:avLst/>
          </a:prstGeom>
        </p:spPr>
        <p:txBody>
          <a:bodyPr wrap="square">
            <a:spAutoFit/>
          </a:bodyPr>
          <a:lstStyle/>
          <a:p>
            <a:r>
              <a:rPr lang="en-US" sz="1600" dirty="0"/>
              <a:t>Expression used by Southern authors and orators before the Civil War to indicate the economic dominance of the Southern cotton industry, and that the North needed the South's cotton. In a speech to the Senate in 1858, James Hammond declared, "You daren't make war against cotton! </a:t>
            </a:r>
          </a:p>
        </p:txBody>
      </p:sp>
      <p:sp>
        <p:nvSpPr>
          <p:cNvPr id="18" name="Rectangle 17"/>
          <p:cNvSpPr/>
          <p:nvPr/>
        </p:nvSpPr>
        <p:spPr>
          <a:xfrm>
            <a:off x="6542807" y="6248400"/>
            <a:ext cx="2580409" cy="369332"/>
          </a:xfrm>
          <a:prstGeom prst="rect">
            <a:avLst/>
          </a:prstGeom>
        </p:spPr>
        <p:txBody>
          <a:bodyPr wrap="square">
            <a:spAutoFit/>
          </a:bodyPr>
          <a:lstStyle/>
          <a:p>
            <a:pPr algn="ctr"/>
            <a:r>
              <a:rPr lang="en-US" b="1" i="1" u="sng" dirty="0"/>
              <a:t>Free Soil Party</a:t>
            </a:r>
          </a:p>
        </p:txBody>
      </p:sp>
      <p:sp>
        <p:nvSpPr>
          <p:cNvPr id="19" name="Rectangle 18"/>
          <p:cNvSpPr/>
          <p:nvPr/>
        </p:nvSpPr>
        <p:spPr>
          <a:xfrm>
            <a:off x="0" y="6032175"/>
            <a:ext cx="6553200" cy="646331"/>
          </a:xfrm>
          <a:prstGeom prst="rect">
            <a:avLst/>
          </a:prstGeom>
        </p:spPr>
        <p:txBody>
          <a:bodyPr wrap="square">
            <a:spAutoFit/>
          </a:bodyPr>
          <a:lstStyle/>
          <a:p>
            <a:r>
              <a:rPr lang="en-US" dirty="0"/>
              <a:t>Formed in 1847 - 1848, dedicated to opposing slavery in newly acquired territories such as Oregon and ceded Mexican territory.</a:t>
            </a:r>
          </a:p>
        </p:txBody>
      </p:sp>
    </p:spTree>
    <p:extLst>
      <p:ext uri="{BB962C8B-B14F-4D97-AF65-F5344CB8AC3E}">
        <p14:creationId xmlns:p14="http://schemas.microsoft.com/office/powerpoint/2010/main" val="2586734458"/>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5908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962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5181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6096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76999" y="457200"/>
            <a:ext cx="2653145" cy="369332"/>
          </a:xfrm>
          <a:prstGeom prst="rect">
            <a:avLst/>
          </a:prstGeom>
        </p:spPr>
        <p:txBody>
          <a:bodyPr wrap="square">
            <a:spAutoFit/>
          </a:bodyPr>
          <a:lstStyle/>
          <a:p>
            <a:pPr algn="ctr"/>
            <a:r>
              <a:rPr lang="en-US" b="1" i="1" u="sng" dirty="0"/>
              <a:t>Forty-Niners</a:t>
            </a:r>
          </a:p>
        </p:txBody>
      </p:sp>
      <p:sp>
        <p:nvSpPr>
          <p:cNvPr id="3" name="Rectangle 2"/>
          <p:cNvSpPr/>
          <p:nvPr/>
        </p:nvSpPr>
        <p:spPr>
          <a:xfrm>
            <a:off x="-1" y="0"/>
            <a:ext cx="6476999" cy="923330"/>
          </a:xfrm>
          <a:prstGeom prst="rect">
            <a:avLst/>
          </a:prstGeom>
        </p:spPr>
        <p:txBody>
          <a:bodyPr wrap="square">
            <a:spAutoFit/>
          </a:bodyPr>
          <a:lstStyle/>
          <a:p>
            <a:r>
              <a:rPr lang="en-US" dirty="0"/>
              <a:t>Easterners who flocked to California after the discovery of gold there. They established claims all over northern California and overwhelmed the existing government. Arrived in 1849.</a:t>
            </a:r>
          </a:p>
        </p:txBody>
      </p:sp>
      <p:sp>
        <p:nvSpPr>
          <p:cNvPr id="4" name="Rectangle 3"/>
          <p:cNvSpPr/>
          <p:nvPr/>
        </p:nvSpPr>
        <p:spPr>
          <a:xfrm>
            <a:off x="6511636" y="1600200"/>
            <a:ext cx="2632364" cy="646331"/>
          </a:xfrm>
          <a:prstGeom prst="rect">
            <a:avLst/>
          </a:prstGeom>
        </p:spPr>
        <p:txBody>
          <a:bodyPr wrap="square">
            <a:spAutoFit/>
          </a:bodyPr>
          <a:lstStyle/>
          <a:p>
            <a:pPr algn="ctr"/>
            <a:r>
              <a:rPr lang="en-US" b="1" i="1" u="sng" dirty="0"/>
              <a:t>Underground Railroad</a:t>
            </a:r>
            <a:br>
              <a:rPr lang="en-US" b="1" i="1" u="sng" dirty="0"/>
            </a:br>
            <a:endParaRPr lang="en-US" b="1" i="1" u="sng" dirty="0"/>
          </a:p>
        </p:txBody>
      </p:sp>
      <p:sp>
        <p:nvSpPr>
          <p:cNvPr id="6" name="Rectangle 5"/>
          <p:cNvSpPr/>
          <p:nvPr/>
        </p:nvSpPr>
        <p:spPr>
          <a:xfrm>
            <a:off x="0" y="1461700"/>
            <a:ext cx="6511636" cy="646331"/>
          </a:xfrm>
          <a:prstGeom prst="rect">
            <a:avLst/>
          </a:prstGeom>
        </p:spPr>
        <p:txBody>
          <a:bodyPr wrap="square">
            <a:spAutoFit/>
          </a:bodyPr>
          <a:lstStyle/>
          <a:p>
            <a:r>
              <a:rPr lang="en-US" dirty="0"/>
              <a:t>A secret, shifting network which aided slaves escaping to the North and Canada, mainly after 1840.</a:t>
            </a:r>
          </a:p>
        </p:txBody>
      </p:sp>
    </p:spTree>
    <p:extLst>
      <p:ext uri="{BB962C8B-B14F-4D97-AF65-F5344CB8AC3E}">
        <p14:creationId xmlns:p14="http://schemas.microsoft.com/office/powerpoint/2010/main" val="2586734458"/>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 Untied States History Flash Cards</a:t>
            </a:r>
            <a:endParaRPr lang="en-US" dirty="0"/>
          </a:p>
        </p:txBody>
      </p:sp>
      <p:sp>
        <p:nvSpPr>
          <p:cNvPr id="3" name="Subtitle 2"/>
          <p:cNvSpPr>
            <a:spLocks noGrp="1"/>
          </p:cNvSpPr>
          <p:nvPr>
            <p:ph type="subTitle" idx="1"/>
          </p:nvPr>
        </p:nvSpPr>
        <p:spPr>
          <a:xfrm>
            <a:off x="1371600" y="3886200"/>
            <a:ext cx="6400800" cy="2286000"/>
          </a:xfrm>
        </p:spPr>
        <p:txBody>
          <a:bodyPr>
            <a:normAutofit/>
          </a:bodyPr>
          <a:lstStyle/>
          <a:p>
            <a:r>
              <a:rPr lang="en-US" dirty="0" smtClean="0"/>
              <a:t>Set VI</a:t>
            </a:r>
          </a:p>
          <a:p>
            <a:r>
              <a:rPr lang="en-US" dirty="0" smtClean="0"/>
              <a:t>Decade of crises</a:t>
            </a:r>
          </a:p>
          <a:p>
            <a:r>
              <a:rPr lang="en-US" dirty="0" smtClean="0"/>
              <a:t>(1850’s)</a:t>
            </a:r>
            <a:endParaRPr lang="en-US" dirty="0"/>
          </a:p>
        </p:txBody>
      </p:sp>
    </p:spTree>
    <p:extLst>
      <p:ext uri="{BB962C8B-B14F-4D97-AF65-F5344CB8AC3E}">
        <p14:creationId xmlns:p14="http://schemas.microsoft.com/office/powerpoint/2010/main" val="36306439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5908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962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4941149"/>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38099" y="5943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77001" y="381000"/>
            <a:ext cx="2653144" cy="923330"/>
          </a:xfrm>
          <a:prstGeom prst="rect">
            <a:avLst/>
          </a:prstGeom>
        </p:spPr>
        <p:txBody>
          <a:bodyPr wrap="square">
            <a:spAutoFit/>
          </a:bodyPr>
          <a:lstStyle/>
          <a:p>
            <a:pPr algn="ctr"/>
            <a:r>
              <a:rPr lang="en-US" b="1" i="1" u="sng" dirty="0"/>
              <a:t>John </a:t>
            </a:r>
            <a:r>
              <a:rPr lang="en-US" b="1" i="1" u="sng" dirty="0" smtClean="0"/>
              <a:t>Locke …</a:t>
            </a:r>
            <a:r>
              <a:rPr lang="en-US" b="1" i="1" dirty="0"/>
              <a:t>Fundamental Constitution</a:t>
            </a:r>
            <a:endParaRPr lang="en-US" b="1" i="1" u="sng" dirty="0"/>
          </a:p>
        </p:txBody>
      </p:sp>
      <p:sp>
        <p:nvSpPr>
          <p:cNvPr id="3" name="Rectangle 2"/>
          <p:cNvSpPr/>
          <p:nvPr/>
        </p:nvSpPr>
        <p:spPr>
          <a:xfrm>
            <a:off x="0" y="0"/>
            <a:ext cx="6553200" cy="1200329"/>
          </a:xfrm>
          <a:prstGeom prst="rect">
            <a:avLst/>
          </a:prstGeom>
        </p:spPr>
        <p:txBody>
          <a:bodyPr wrap="square">
            <a:spAutoFit/>
          </a:bodyPr>
          <a:lstStyle/>
          <a:p>
            <a:r>
              <a:rPr lang="en-US" dirty="0" smtClean="0"/>
              <a:t>He was </a:t>
            </a:r>
            <a:r>
              <a:rPr lang="en-US" dirty="0"/>
              <a:t>a British political theorist who wrote the Fundamental Constitution for the Carolinas colony, but it was never put into effect. The constitution would have set up a feudalistic government headed by an aristocracy which owned most of the land.</a:t>
            </a:r>
          </a:p>
        </p:txBody>
      </p:sp>
      <p:sp>
        <p:nvSpPr>
          <p:cNvPr id="4" name="Rectangle 3"/>
          <p:cNvSpPr/>
          <p:nvPr/>
        </p:nvSpPr>
        <p:spPr>
          <a:xfrm>
            <a:off x="-13856" y="1334548"/>
            <a:ext cx="6490855" cy="923330"/>
          </a:xfrm>
          <a:prstGeom prst="rect">
            <a:avLst/>
          </a:prstGeom>
        </p:spPr>
        <p:txBody>
          <a:bodyPr wrap="square">
            <a:spAutoFit/>
          </a:bodyPr>
          <a:lstStyle/>
          <a:p>
            <a:r>
              <a:rPr lang="en-US" dirty="0"/>
              <a:t>Tobacco was grown in Virginia, Maryland, and North Carolina. Rice was grown in South Carolina and Georgia. Indigo was grown in South Carolina.</a:t>
            </a:r>
          </a:p>
        </p:txBody>
      </p:sp>
      <p:sp>
        <p:nvSpPr>
          <p:cNvPr id="6" name="Rectangle 5"/>
          <p:cNvSpPr/>
          <p:nvPr/>
        </p:nvSpPr>
        <p:spPr>
          <a:xfrm>
            <a:off x="6515100" y="1486764"/>
            <a:ext cx="2666999" cy="646331"/>
          </a:xfrm>
          <a:prstGeom prst="rect">
            <a:avLst/>
          </a:prstGeom>
        </p:spPr>
        <p:txBody>
          <a:bodyPr wrap="square">
            <a:spAutoFit/>
          </a:bodyPr>
          <a:lstStyle/>
          <a:p>
            <a:pPr algn="ctr"/>
            <a:r>
              <a:rPr lang="en-US" b="1" i="1" u="sng" dirty="0"/>
              <a:t>Staple </a:t>
            </a:r>
            <a:r>
              <a:rPr lang="en-US" b="1" i="1" u="sng" dirty="0" smtClean="0"/>
              <a:t>Cash crops </a:t>
            </a:r>
            <a:r>
              <a:rPr lang="en-US" b="1" i="1" u="sng" dirty="0"/>
              <a:t>in the South</a:t>
            </a:r>
          </a:p>
        </p:txBody>
      </p:sp>
      <p:sp>
        <p:nvSpPr>
          <p:cNvPr id="7" name="Rectangle 6"/>
          <p:cNvSpPr/>
          <p:nvPr/>
        </p:nvSpPr>
        <p:spPr>
          <a:xfrm>
            <a:off x="7150010" y="3048184"/>
            <a:ext cx="1432443" cy="369332"/>
          </a:xfrm>
          <a:prstGeom prst="rect">
            <a:avLst/>
          </a:prstGeom>
        </p:spPr>
        <p:txBody>
          <a:bodyPr wrap="none">
            <a:spAutoFit/>
          </a:bodyPr>
          <a:lstStyle/>
          <a:p>
            <a:r>
              <a:rPr lang="en-US" b="1" i="1" u="sng" dirty="0"/>
              <a:t>Pennsylvania</a:t>
            </a:r>
          </a:p>
        </p:txBody>
      </p:sp>
      <p:sp>
        <p:nvSpPr>
          <p:cNvPr id="8" name="Rectangle 7"/>
          <p:cNvSpPr/>
          <p:nvPr/>
        </p:nvSpPr>
        <p:spPr>
          <a:xfrm>
            <a:off x="0" y="2690336"/>
            <a:ext cx="6476999" cy="923330"/>
          </a:xfrm>
          <a:prstGeom prst="rect">
            <a:avLst/>
          </a:prstGeom>
        </p:spPr>
        <p:txBody>
          <a:bodyPr wrap="square">
            <a:spAutoFit/>
          </a:bodyPr>
          <a:lstStyle/>
          <a:p>
            <a:r>
              <a:rPr lang="en-US" dirty="0"/>
              <a:t>1681- William Penn received a land grant from King Charles II, and used it to form a colony that would provide a haven for Quakers. His </a:t>
            </a:r>
            <a:r>
              <a:rPr lang="en-US" dirty="0" smtClean="0"/>
              <a:t>colony allowed </a:t>
            </a:r>
            <a:r>
              <a:rPr lang="en-US" dirty="0"/>
              <a:t>religious freedom.</a:t>
            </a:r>
          </a:p>
        </p:txBody>
      </p:sp>
      <p:sp>
        <p:nvSpPr>
          <p:cNvPr id="9" name="Rectangle 8"/>
          <p:cNvSpPr/>
          <p:nvPr/>
        </p:nvSpPr>
        <p:spPr>
          <a:xfrm>
            <a:off x="6923428" y="4267200"/>
            <a:ext cx="1797800" cy="369332"/>
          </a:xfrm>
          <a:prstGeom prst="rect">
            <a:avLst/>
          </a:prstGeom>
        </p:spPr>
        <p:txBody>
          <a:bodyPr wrap="none">
            <a:spAutoFit/>
          </a:bodyPr>
          <a:lstStyle/>
          <a:p>
            <a:r>
              <a:rPr lang="en-US" b="1" i="1" u="sng" dirty="0"/>
              <a:t>Peter Stuyvesant</a:t>
            </a:r>
          </a:p>
        </p:txBody>
      </p:sp>
      <p:sp>
        <p:nvSpPr>
          <p:cNvPr id="11" name="Rectangle 10"/>
          <p:cNvSpPr/>
          <p:nvPr/>
        </p:nvSpPr>
        <p:spPr>
          <a:xfrm>
            <a:off x="0" y="4017819"/>
            <a:ext cx="6515100" cy="923330"/>
          </a:xfrm>
          <a:prstGeom prst="rect">
            <a:avLst/>
          </a:prstGeom>
        </p:spPr>
        <p:txBody>
          <a:bodyPr wrap="square">
            <a:spAutoFit/>
          </a:bodyPr>
          <a:lstStyle/>
          <a:p>
            <a:r>
              <a:rPr lang="en-US" dirty="0"/>
              <a:t>The governor of the Dutch colony of New Amsterdam, hated by the colonists. They surrendered the colony to the English on Sept. 8, 1664.</a:t>
            </a:r>
          </a:p>
        </p:txBody>
      </p:sp>
      <p:sp>
        <p:nvSpPr>
          <p:cNvPr id="16" name="Rectangle 15"/>
          <p:cNvSpPr/>
          <p:nvPr/>
        </p:nvSpPr>
        <p:spPr>
          <a:xfrm>
            <a:off x="6553200" y="5105400"/>
            <a:ext cx="2590800" cy="646331"/>
          </a:xfrm>
          <a:prstGeom prst="rect">
            <a:avLst/>
          </a:prstGeom>
        </p:spPr>
        <p:txBody>
          <a:bodyPr wrap="square">
            <a:spAutoFit/>
          </a:bodyPr>
          <a:lstStyle/>
          <a:p>
            <a:pPr algn="ctr"/>
            <a:r>
              <a:rPr lang="en-US" b="1" i="1" u="sng" dirty="0" smtClean="0"/>
              <a:t>Cash Crops </a:t>
            </a:r>
            <a:r>
              <a:rPr lang="en-US" b="1" i="1" u="sng" dirty="0"/>
              <a:t>in the Middle Colonies</a:t>
            </a:r>
          </a:p>
        </p:txBody>
      </p:sp>
      <p:sp>
        <p:nvSpPr>
          <p:cNvPr id="17" name="Rectangle 16"/>
          <p:cNvSpPr/>
          <p:nvPr/>
        </p:nvSpPr>
        <p:spPr>
          <a:xfrm>
            <a:off x="0" y="5105400"/>
            <a:ext cx="6553200" cy="369332"/>
          </a:xfrm>
          <a:prstGeom prst="rect">
            <a:avLst/>
          </a:prstGeom>
        </p:spPr>
        <p:txBody>
          <a:bodyPr wrap="square">
            <a:spAutoFit/>
          </a:bodyPr>
          <a:lstStyle/>
          <a:p>
            <a:r>
              <a:rPr lang="en-US" dirty="0" smtClean="0"/>
              <a:t>These colonies produced </a:t>
            </a:r>
            <a:r>
              <a:rPr lang="en-US" dirty="0"/>
              <a:t>staple crops, primarily </a:t>
            </a:r>
            <a:r>
              <a:rPr lang="en-US" dirty="0" smtClean="0"/>
              <a:t>of grain </a:t>
            </a:r>
            <a:r>
              <a:rPr lang="en-US" dirty="0"/>
              <a:t>and corn.</a:t>
            </a:r>
          </a:p>
        </p:txBody>
      </p:sp>
      <p:sp>
        <p:nvSpPr>
          <p:cNvPr id="18" name="Rectangle 17"/>
          <p:cNvSpPr/>
          <p:nvPr/>
        </p:nvSpPr>
        <p:spPr>
          <a:xfrm>
            <a:off x="6887585" y="6172200"/>
            <a:ext cx="1912447" cy="369332"/>
          </a:xfrm>
          <a:prstGeom prst="rect">
            <a:avLst/>
          </a:prstGeom>
        </p:spPr>
        <p:txBody>
          <a:bodyPr wrap="none">
            <a:spAutoFit/>
          </a:bodyPr>
          <a:lstStyle/>
          <a:p>
            <a:r>
              <a:rPr lang="en-US" b="1" i="1" u="sng" dirty="0"/>
              <a:t>Benjamin Franklin</a:t>
            </a:r>
          </a:p>
        </p:txBody>
      </p:sp>
      <p:sp>
        <p:nvSpPr>
          <p:cNvPr id="19" name="Rectangle 18"/>
          <p:cNvSpPr/>
          <p:nvPr/>
        </p:nvSpPr>
        <p:spPr>
          <a:xfrm>
            <a:off x="-13856" y="5943600"/>
            <a:ext cx="6567055" cy="923330"/>
          </a:xfrm>
          <a:prstGeom prst="rect">
            <a:avLst/>
          </a:prstGeom>
        </p:spPr>
        <p:txBody>
          <a:bodyPr wrap="square">
            <a:spAutoFit/>
          </a:bodyPr>
          <a:lstStyle/>
          <a:p>
            <a:r>
              <a:rPr lang="en-US" dirty="0"/>
              <a:t>Printer, author, inventor, diplomat, statesman, and Founding Father. One of the few Americans who was highly respected in Europe, primarily due to his discoveries in the field of electricity.</a:t>
            </a:r>
          </a:p>
        </p:txBody>
      </p:sp>
    </p:spTree>
    <p:extLst>
      <p:ext uri="{BB962C8B-B14F-4D97-AF65-F5344CB8AC3E}">
        <p14:creationId xmlns:p14="http://schemas.microsoft.com/office/powerpoint/2010/main" val="2386881004"/>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479975"/>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0782" y="2875003"/>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962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5181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5814076"/>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28955" y="544884"/>
            <a:ext cx="2615045" cy="369332"/>
          </a:xfrm>
          <a:prstGeom prst="rect">
            <a:avLst/>
          </a:prstGeom>
        </p:spPr>
        <p:txBody>
          <a:bodyPr wrap="square">
            <a:spAutoFit/>
          </a:bodyPr>
          <a:lstStyle/>
          <a:p>
            <a:pPr algn="ctr"/>
            <a:r>
              <a:rPr lang="en-US" b="1" i="1" u="sng" dirty="0"/>
              <a:t>Compromise of 1850</a:t>
            </a:r>
          </a:p>
        </p:txBody>
      </p:sp>
      <p:sp>
        <p:nvSpPr>
          <p:cNvPr id="3" name="Rectangle 2"/>
          <p:cNvSpPr/>
          <p:nvPr/>
        </p:nvSpPr>
        <p:spPr>
          <a:xfrm>
            <a:off x="-20782" y="2647"/>
            <a:ext cx="6497782" cy="1477328"/>
          </a:xfrm>
          <a:prstGeom prst="rect">
            <a:avLst/>
          </a:prstGeom>
        </p:spPr>
        <p:txBody>
          <a:bodyPr wrap="square">
            <a:spAutoFit/>
          </a:bodyPr>
          <a:lstStyle/>
          <a:p>
            <a:r>
              <a:rPr lang="en-US" dirty="0"/>
              <a:t>Called for the admission of California as a free state, organizing Utah and New Mexico with out restrictions on slavery, adjustment of the Texas/New Mexico border, abolition of slave trade in District of Columbia, and tougher fugitive slave laws. Its passage was hailed as a solution to the threat of national division.</a:t>
            </a:r>
          </a:p>
        </p:txBody>
      </p:sp>
      <p:sp>
        <p:nvSpPr>
          <p:cNvPr id="4" name="Rectangle 3"/>
          <p:cNvSpPr/>
          <p:nvPr/>
        </p:nvSpPr>
        <p:spPr>
          <a:xfrm>
            <a:off x="6483927" y="1828800"/>
            <a:ext cx="2646218" cy="369332"/>
          </a:xfrm>
          <a:prstGeom prst="rect">
            <a:avLst/>
          </a:prstGeom>
        </p:spPr>
        <p:txBody>
          <a:bodyPr wrap="square">
            <a:spAutoFit/>
          </a:bodyPr>
          <a:lstStyle/>
          <a:p>
            <a:pPr algn="ctr"/>
            <a:r>
              <a:rPr lang="en-US" b="1" i="1" u="sng" dirty="0"/>
              <a:t>Fugitive Slave Law</a:t>
            </a:r>
          </a:p>
        </p:txBody>
      </p:sp>
      <p:sp>
        <p:nvSpPr>
          <p:cNvPr id="6" name="Rectangle 5"/>
          <p:cNvSpPr/>
          <p:nvPr/>
        </p:nvSpPr>
        <p:spPr>
          <a:xfrm>
            <a:off x="-1" y="1479975"/>
            <a:ext cx="6528955" cy="1477328"/>
          </a:xfrm>
          <a:prstGeom prst="rect">
            <a:avLst/>
          </a:prstGeom>
        </p:spPr>
        <p:txBody>
          <a:bodyPr wrap="square">
            <a:spAutoFit/>
          </a:bodyPr>
          <a:lstStyle/>
          <a:p>
            <a:r>
              <a:rPr lang="en-US" dirty="0"/>
              <a:t>Enacted by Congress in 1793 and 1850, these laws provided for the return of escaped slaves to their owners. The North was lax about enforcing the 1793 law, with irritated the South no end. The 1850 law was tougher and was aimed at eliminating the underground railroad.</a:t>
            </a:r>
          </a:p>
        </p:txBody>
      </p:sp>
      <p:sp>
        <p:nvSpPr>
          <p:cNvPr id="7" name="Rectangle 6"/>
          <p:cNvSpPr/>
          <p:nvPr/>
        </p:nvSpPr>
        <p:spPr>
          <a:xfrm>
            <a:off x="6528955" y="3244334"/>
            <a:ext cx="2594263" cy="369332"/>
          </a:xfrm>
          <a:prstGeom prst="rect">
            <a:avLst/>
          </a:prstGeom>
        </p:spPr>
        <p:txBody>
          <a:bodyPr wrap="square">
            <a:spAutoFit/>
          </a:bodyPr>
          <a:lstStyle/>
          <a:p>
            <a:pPr algn="ctr"/>
            <a:r>
              <a:rPr lang="en-US" b="1" i="1" u="sng" dirty="0"/>
              <a:t>Henry Clay (1777-1852)</a:t>
            </a:r>
          </a:p>
        </p:txBody>
      </p:sp>
      <p:sp>
        <p:nvSpPr>
          <p:cNvPr id="8" name="Rectangle 7"/>
          <p:cNvSpPr/>
          <p:nvPr/>
        </p:nvSpPr>
        <p:spPr>
          <a:xfrm>
            <a:off x="0" y="2957303"/>
            <a:ext cx="6553200" cy="646331"/>
          </a:xfrm>
          <a:prstGeom prst="rect">
            <a:avLst/>
          </a:prstGeom>
        </p:spPr>
        <p:txBody>
          <a:bodyPr wrap="square">
            <a:spAutoFit/>
          </a:bodyPr>
          <a:lstStyle/>
          <a:p>
            <a:r>
              <a:rPr lang="en-US" dirty="0" smtClean="0"/>
              <a:t>He helped </a:t>
            </a:r>
            <a:r>
              <a:rPr lang="en-US" dirty="0"/>
              <a:t>heal the North/South rift by aiding passage of the Compromise of 1850, which served to delay the Civil War</a:t>
            </a:r>
          </a:p>
        </p:txBody>
      </p:sp>
      <p:sp>
        <p:nvSpPr>
          <p:cNvPr id="9" name="Rectangle 8"/>
          <p:cNvSpPr/>
          <p:nvPr/>
        </p:nvSpPr>
        <p:spPr>
          <a:xfrm>
            <a:off x="-13856" y="3962400"/>
            <a:ext cx="6528955" cy="1200329"/>
          </a:xfrm>
          <a:prstGeom prst="rect">
            <a:avLst/>
          </a:prstGeom>
        </p:spPr>
        <p:txBody>
          <a:bodyPr wrap="square">
            <a:spAutoFit/>
          </a:bodyPr>
          <a:lstStyle/>
          <a:p>
            <a:r>
              <a:rPr lang="en-US" dirty="0"/>
              <a:t>Formerly Jackson's vice-president, later a South Carolina senator. He said the North should grant the South's demands and keep quiet about slavery to keep the peace. He was a spokesman for the South and states' rights</a:t>
            </a:r>
          </a:p>
        </p:txBody>
      </p:sp>
      <p:sp>
        <p:nvSpPr>
          <p:cNvPr id="11" name="Rectangle 10"/>
          <p:cNvSpPr/>
          <p:nvPr/>
        </p:nvSpPr>
        <p:spPr>
          <a:xfrm>
            <a:off x="6553200" y="4377898"/>
            <a:ext cx="2570018" cy="369332"/>
          </a:xfrm>
          <a:prstGeom prst="rect">
            <a:avLst/>
          </a:prstGeom>
        </p:spPr>
        <p:txBody>
          <a:bodyPr wrap="square">
            <a:spAutoFit/>
          </a:bodyPr>
          <a:lstStyle/>
          <a:p>
            <a:pPr algn="ctr"/>
            <a:r>
              <a:rPr lang="en-US" b="1" i="1" u="sng" dirty="0"/>
              <a:t>John C. Calhoun</a:t>
            </a:r>
          </a:p>
        </p:txBody>
      </p:sp>
      <p:sp>
        <p:nvSpPr>
          <p:cNvPr id="16" name="Rectangle 15"/>
          <p:cNvSpPr/>
          <p:nvPr/>
        </p:nvSpPr>
        <p:spPr>
          <a:xfrm>
            <a:off x="6528954" y="5181600"/>
            <a:ext cx="2576945" cy="646331"/>
          </a:xfrm>
          <a:prstGeom prst="rect">
            <a:avLst/>
          </a:prstGeom>
        </p:spPr>
        <p:txBody>
          <a:bodyPr wrap="square">
            <a:spAutoFit/>
          </a:bodyPr>
          <a:lstStyle/>
          <a:p>
            <a:pPr algn="ctr"/>
            <a:r>
              <a:rPr lang="en-US" b="1" i="1" u="sng" dirty="0"/>
              <a:t>Harriet Tubman (1821-1913)</a:t>
            </a:r>
          </a:p>
        </p:txBody>
      </p:sp>
      <p:sp>
        <p:nvSpPr>
          <p:cNvPr id="17" name="Rectangle 16"/>
          <p:cNvSpPr/>
          <p:nvPr/>
        </p:nvSpPr>
        <p:spPr>
          <a:xfrm>
            <a:off x="0" y="5135663"/>
            <a:ext cx="6553200" cy="646331"/>
          </a:xfrm>
          <a:prstGeom prst="rect">
            <a:avLst/>
          </a:prstGeom>
        </p:spPr>
        <p:txBody>
          <a:bodyPr wrap="square">
            <a:spAutoFit/>
          </a:bodyPr>
          <a:lstStyle/>
          <a:p>
            <a:r>
              <a:rPr lang="en-US" dirty="0"/>
              <a:t>A former escaped slave, she was one of the shrewdest conductors of the underground railroad, leading 300 slaves to freedom.</a:t>
            </a:r>
          </a:p>
        </p:txBody>
      </p:sp>
      <p:sp>
        <p:nvSpPr>
          <p:cNvPr id="18" name="Rectangle 17"/>
          <p:cNvSpPr/>
          <p:nvPr/>
        </p:nvSpPr>
        <p:spPr>
          <a:xfrm>
            <a:off x="6553200" y="6324600"/>
            <a:ext cx="2590800" cy="369332"/>
          </a:xfrm>
          <a:prstGeom prst="rect">
            <a:avLst/>
          </a:prstGeom>
        </p:spPr>
        <p:txBody>
          <a:bodyPr wrap="square">
            <a:spAutoFit/>
          </a:bodyPr>
          <a:lstStyle/>
          <a:p>
            <a:pPr algn="ctr"/>
            <a:r>
              <a:rPr lang="en-US" b="1" i="1" u="sng" dirty="0"/>
              <a:t>Ostend Manifesto</a:t>
            </a:r>
          </a:p>
        </p:txBody>
      </p:sp>
      <p:sp>
        <p:nvSpPr>
          <p:cNvPr id="19" name="Rectangle 18"/>
          <p:cNvSpPr/>
          <p:nvPr/>
        </p:nvSpPr>
        <p:spPr>
          <a:xfrm>
            <a:off x="-13856" y="5802730"/>
            <a:ext cx="6567055" cy="923330"/>
          </a:xfrm>
          <a:prstGeom prst="rect">
            <a:avLst/>
          </a:prstGeom>
        </p:spPr>
        <p:txBody>
          <a:bodyPr wrap="square">
            <a:spAutoFit/>
          </a:bodyPr>
          <a:lstStyle/>
          <a:p>
            <a:r>
              <a:rPr lang="en-US" dirty="0"/>
              <a:t>The recommendation that the U.S. offer Spain $20 million for Cuba. It was not carried through in part because the North feared Cuba would become another slave state.</a:t>
            </a:r>
          </a:p>
        </p:txBody>
      </p:sp>
    </p:spTree>
    <p:extLst>
      <p:ext uri="{BB962C8B-B14F-4D97-AF65-F5344CB8AC3E}">
        <p14:creationId xmlns:p14="http://schemas.microsoft.com/office/powerpoint/2010/main" val="2586734458"/>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5908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581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6926" y="4784283"/>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5666049"/>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76999" y="381000"/>
            <a:ext cx="2653145" cy="369332"/>
          </a:xfrm>
          <a:prstGeom prst="rect">
            <a:avLst/>
          </a:prstGeom>
        </p:spPr>
        <p:txBody>
          <a:bodyPr wrap="square">
            <a:spAutoFit/>
          </a:bodyPr>
          <a:lstStyle/>
          <a:p>
            <a:pPr algn="ctr"/>
            <a:r>
              <a:rPr lang="en-US" b="1" i="1" u="sng" dirty="0"/>
              <a:t>Harriet Beecher Stowe</a:t>
            </a:r>
          </a:p>
        </p:txBody>
      </p:sp>
      <p:sp>
        <p:nvSpPr>
          <p:cNvPr id="3" name="Rectangle 2"/>
          <p:cNvSpPr/>
          <p:nvPr/>
        </p:nvSpPr>
        <p:spPr>
          <a:xfrm>
            <a:off x="-1" y="2601"/>
            <a:ext cx="6476999" cy="1200329"/>
          </a:xfrm>
          <a:prstGeom prst="rect">
            <a:avLst/>
          </a:prstGeom>
        </p:spPr>
        <p:txBody>
          <a:bodyPr wrap="square">
            <a:spAutoFit/>
          </a:bodyPr>
          <a:lstStyle/>
          <a:p>
            <a:r>
              <a:rPr lang="en-US" dirty="0"/>
              <a:t>She wrote the abolitionist book, </a:t>
            </a:r>
            <a:r>
              <a:rPr lang="en-US" i="1" dirty="0"/>
              <a:t>Uncle Tom's Cabin</a:t>
            </a:r>
            <a:r>
              <a:rPr lang="en-US" dirty="0"/>
              <a:t>. It helped to crystalize the rift between the North and South. It has been called the greatest American propaganda novel ever written, and helped to bring about the Civil War.</a:t>
            </a:r>
          </a:p>
        </p:txBody>
      </p:sp>
      <p:sp>
        <p:nvSpPr>
          <p:cNvPr id="4" name="Rectangle 3"/>
          <p:cNvSpPr/>
          <p:nvPr/>
        </p:nvSpPr>
        <p:spPr>
          <a:xfrm>
            <a:off x="6515100" y="1752600"/>
            <a:ext cx="2615044" cy="369332"/>
          </a:xfrm>
          <a:prstGeom prst="rect">
            <a:avLst/>
          </a:prstGeom>
        </p:spPr>
        <p:txBody>
          <a:bodyPr wrap="square">
            <a:spAutoFit/>
          </a:bodyPr>
          <a:lstStyle/>
          <a:p>
            <a:pPr algn="ctr"/>
            <a:r>
              <a:rPr lang="en-US" b="1" i="1" u="sng" dirty="0"/>
              <a:t>Kansas - Nebraska Act</a:t>
            </a:r>
          </a:p>
        </p:txBody>
      </p:sp>
      <p:sp>
        <p:nvSpPr>
          <p:cNvPr id="6" name="Rectangle 5"/>
          <p:cNvSpPr/>
          <p:nvPr/>
        </p:nvSpPr>
        <p:spPr>
          <a:xfrm>
            <a:off x="6926" y="1311855"/>
            <a:ext cx="6508173" cy="1200329"/>
          </a:xfrm>
          <a:prstGeom prst="rect">
            <a:avLst/>
          </a:prstGeom>
        </p:spPr>
        <p:txBody>
          <a:bodyPr wrap="square">
            <a:spAutoFit/>
          </a:bodyPr>
          <a:lstStyle/>
          <a:p>
            <a:r>
              <a:rPr lang="en-US" dirty="0"/>
              <a:t>1854 - This act repealed the Missouri Compromise and established a doctrine of congressional nonintervention in the territories. Popular sovereignty (vote of the people) would determine whether </a:t>
            </a:r>
            <a:r>
              <a:rPr lang="en-US" dirty="0" smtClean="0"/>
              <a:t>either states would </a:t>
            </a:r>
            <a:r>
              <a:rPr lang="en-US" dirty="0"/>
              <a:t>be slave or free states.</a:t>
            </a:r>
          </a:p>
        </p:txBody>
      </p:sp>
      <p:sp>
        <p:nvSpPr>
          <p:cNvPr id="7" name="Rectangle 6"/>
          <p:cNvSpPr/>
          <p:nvPr/>
        </p:nvSpPr>
        <p:spPr>
          <a:xfrm>
            <a:off x="6535881" y="2736502"/>
            <a:ext cx="2594263" cy="369332"/>
          </a:xfrm>
          <a:prstGeom prst="rect">
            <a:avLst/>
          </a:prstGeom>
        </p:spPr>
        <p:txBody>
          <a:bodyPr wrap="square">
            <a:spAutoFit/>
          </a:bodyPr>
          <a:lstStyle/>
          <a:p>
            <a:pPr algn="ctr"/>
            <a:r>
              <a:rPr lang="en-US" b="1" i="1" u="sng" dirty="0"/>
              <a:t>Stephen A. Douglas</a:t>
            </a:r>
          </a:p>
        </p:txBody>
      </p:sp>
      <p:sp>
        <p:nvSpPr>
          <p:cNvPr id="8" name="Rectangle 7"/>
          <p:cNvSpPr/>
          <p:nvPr/>
        </p:nvSpPr>
        <p:spPr>
          <a:xfrm>
            <a:off x="-13855" y="2782669"/>
            <a:ext cx="6528954" cy="646331"/>
          </a:xfrm>
          <a:prstGeom prst="rect">
            <a:avLst/>
          </a:prstGeom>
        </p:spPr>
        <p:txBody>
          <a:bodyPr wrap="square">
            <a:spAutoFit/>
          </a:bodyPr>
          <a:lstStyle/>
          <a:p>
            <a:r>
              <a:rPr lang="en-US" dirty="0"/>
              <a:t>A moderate, who introduced the Kansas-Nebraska Act in 1854 and popularized the idea of popular sovereignty</a:t>
            </a:r>
          </a:p>
        </p:txBody>
      </p:sp>
      <p:sp>
        <p:nvSpPr>
          <p:cNvPr id="9" name="Rectangle 8"/>
          <p:cNvSpPr/>
          <p:nvPr/>
        </p:nvSpPr>
        <p:spPr>
          <a:xfrm>
            <a:off x="6553199" y="3916279"/>
            <a:ext cx="2576945" cy="369332"/>
          </a:xfrm>
          <a:prstGeom prst="rect">
            <a:avLst/>
          </a:prstGeom>
        </p:spPr>
        <p:txBody>
          <a:bodyPr wrap="square">
            <a:spAutoFit/>
          </a:bodyPr>
          <a:lstStyle/>
          <a:p>
            <a:pPr algn="ctr"/>
            <a:r>
              <a:rPr lang="en-US" b="1" i="1" u="sng" dirty="0"/>
              <a:t>Popular Sovereignty</a:t>
            </a:r>
          </a:p>
        </p:txBody>
      </p:sp>
      <p:sp>
        <p:nvSpPr>
          <p:cNvPr id="11" name="Rectangle 10"/>
          <p:cNvSpPr/>
          <p:nvPr/>
        </p:nvSpPr>
        <p:spPr>
          <a:xfrm>
            <a:off x="-27710" y="3583954"/>
            <a:ext cx="6580910" cy="1200329"/>
          </a:xfrm>
          <a:prstGeom prst="rect">
            <a:avLst/>
          </a:prstGeom>
        </p:spPr>
        <p:txBody>
          <a:bodyPr wrap="square">
            <a:spAutoFit/>
          </a:bodyPr>
          <a:lstStyle/>
          <a:p>
            <a:r>
              <a:rPr lang="en-US" dirty="0"/>
              <a:t>The doctrine that stated that the people of a territory had the right to decide their own laws by voting. In the Kansas-Nebraska Act, popular sovereignty would decide whether a territory allowed slavery.</a:t>
            </a:r>
          </a:p>
        </p:txBody>
      </p:sp>
      <p:sp>
        <p:nvSpPr>
          <p:cNvPr id="16" name="Rectangle 15"/>
          <p:cNvSpPr/>
          <p:nvPr/>
        </p:nvSpPr>
        <p:spPr>
          <a:xfrm>
            <a:off x="6553200" y="4996934"/>
            <a:ext cx="2576944" cy="369332"/>
          </a:xfrm>
          <a:prstGeom prst="rect">
            <a:avLst/>
          </a:prstGeom>
        </p:spPr>
        <p:txBody>
          <a:bodyPr wrap="square">
            <a:spAutoFit/>
          </a:bodyPr>
          <a:lstStyle/>
          <a:p>
            <a:pPr algn="ctr"/>
            <a:r>
              <a:rPr lang="en-US" b="1" i="1" u="sng" dirty="0"/>
              <a:t>John Brown's Raid</a:t>
            </a:r>
          </a:p>
        </p:txBody>
      </p:sp>
      <p:sp>
        <p:nvSpPr>
          <p:cNvPr id="17" name="Rectangle 16"/>
          <p:cNvSpPr/>
          <p:nvPr/>
        </p:nvSpPr>
        <p:spPr>
          <a:xfrm>
            <a:off x="6925" y="4742719"/>
            <a:ext cx="6508173" cy="923330"/>
          </a:xfrm>
          <a:prstGeom prst="rect">
            <a:avLst/>
          </a:prstGeom>
        </p:spPr>
        <p:txBody>
          <a:bodyPr wrap="square">
            <a:spAutoFit/>
          </a:bodyPr>
          <a:lstStyle/>
          <a:p>
            <a:r>
              <a:rPr lang="en-US" dirty="0"/>
              <a:t>In 1859, the militant abolitionist John Brown seized the U.S. arsenal at Harper's Ferry. He planned to end slavery by massacring slave owners and freeing their slaves. He was captured and executed.</a:t>
            </a:r>
          </a:p>
        </p:txBody>
      </p:sp>
      <p:sp>
        <p:nvSpPr>
          <p:cNvPr id="18" name="Rectangle 17"/>
          <p:cNvSpPr/>
          <p:nvPr/>
        </p:nvSpPr>
        <p:spPr>
          <a:xfrm>
            <a:off x="6553199" y="6096000"/>
            <a:ext cx="2597727" cy="369332"/>
          </a:xfrm>
          <a:prstGeom prst="rect">
            <a:avLst/>
          </a:prstGeom>
        </p:spPr>
        <p:txBody>
          <a:bodyPr wrap="square">
            <a:spAutoFit/>
          </a:bodyPr>
          <a:lstStyle/>
          <a:p>
            <a:pPr algn="ctr"/>
            <a:r>
              <a:rPr lang="en-US" b="1" i="1" u="sng" dirty="0"/>
              <a:t>Pottawatomie Massacre</a:t>
            </a:r>
          </a:p>
        </p:txBody>
      </p:sp>
      <p:sp>
        <p:nvSpPr>
          <p:cNvPr id="19" name="Rectangle 18"/>
          <p:cNvSpPr/>
          <p:nvPr/>
        </p:nvSpPr>
        <p:spPr>
          <a:xfrm>
            <a:off x="-13856" y="5819001"/>
            <a:ext cx="6567055" cy="646331"/>
          </a:xfrm>
          <a:prstGeom prst="rect">
            <a:avLst/>
          </a:prstGeom>
        </p:spPr>
        <p:txBody>
          <a:bodyPr wrap="square">
            <a:spAutoFit/>
          </a:bodyPr>
          <a:lstStyle/>
          <a:p>
            <a:r>
              <a:rPr lang="en-US" dirty="0"/>
              <a:t>John Brown let a part of six in Kansas that killed 5 pro-slavery men. This helped make the Kansas border war a national issue</a:t>
            </a:r>
          </a:p>
        </p:txBody>
      </p:sp>
    </p:spTree>
    <p:extLst>
      <p:ext uri="{BB962C8B-B14F-4D97-AF65-F5344CB8AC3E}">
        <p14:creationId xmlns:p14="http://schemas.microsoft.com/office/powerpoint/2010/main" val="2586734458"/>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470401"/>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947729"/>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6" y="4399995"/>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 y="54864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94317" y="381000"/>
            <a:ext cx="2635827" cy="369332"/>
          </a:xfrm>
          <a:prstGeom prst="rect">
            <a:avLst/>
          </a:prstGeom>
        </p:spPr>
        <p:txBody>
          <a:bodyPr wrap="square">
            <a:spAutoFit/>
          </a:bodyPr>
          <a:lstStyle/>
          <a:p>
            <a:pPr algn="ctr"/>
            <a:r>
              <a:rPr lang="en-US" b="1" i="1" u="sng" dirty="0"/>
              <a:t>Sumner-Brooks Affair</a:t>
            </a:r>
          </a:p>
        </p:txBody>
      </p:sp>
      <p:sp>
        <p:nvSpPr>
          <p:cNvPr id="3" name="Rectangle 2"/>
          <p:cNvSpPr/>
          <p:nvPr/>
        </p:nvSpPr>
        <p:spPr>
          <a:xfrm>
            <a:off x="0" y="0"/>
            <a:ext cx="6477000" cy="1477328"/>
          </a:xfrm>
          <a:prstGeom prst="rect">
            <a:avLst/>
          </a:prstGeom>
        </p:spPr>
        <p:txBody>
          <a:bodyPr wrap="square">
            <a:spAutoFit/>
          </a:bodyPr>
          <a:lstStyle/>
          <a:p>
            <a:r>
              <a:rPr lang="en-US" dirty="0"/>
              <a:t>1856 - Charles Sumner gave a two day speech on the Senate floor. He denounced the South for crimes against Kansas and singled out Senator Andrew Brooks of South Carolina for extra abuse. Brooks beat Sumner over the head with his cane, severely crippling him. Sumner was the first Republican martyr.</a:t>
            </a:r>
          </a:p>
        </p:txBody>
      </p:sp>
      <p:sp>
        <p:nvSpPr>
          <p:cNvPr id="4" name="Rectangle 3"/>
          <p:cNvSpPr/>
          <p:nvPr/>
        </p:nvSpPr>
        <p:spPr>
          <a:xfrm>
            <a:off x="6515100" y="1902630"/>
            <a:ext cx="2628900" cy="369332"/>
          </a:xfrm>
          <a:prstGeom prst="rect">
            <a:avLst/>
          </a:prstGeom>
        </p:spPr>
        <p:txBody>
          <a:bodyPr wrap="square">
            <a:spAutoFit/>
          </a:bodyPr>
          <a:lstStyle/>
          <a:p>
            <a:pPr algn="ctr"/>
            <a:r>
              <a:rPr lang="en-US" b="1" u="sng" dirty="0"/>
              <a:t>Dred Scott Decision</a:t>
            </a:r>
          </a:p>
        </p:txBody>
      </p:sp>
      <p:sp>
        <p:nvSpPr>
          <p:cNvPr id="6" name="Rectangle 5"/>
          <p:cNvSpPr/>
          <p:nvPr/>
        </p:nvSpPr>
        <p:spPr>
          <a:xfrm>
            <a:off x="-13856" y="1470401"/>
            <a:ext cx="6490855" cy="1477328"/>
          </a:xfrm>
          <a:prstGeom prst="rect">
            <a:avLst/>
          </a:prstGeom>
        </p:spPr>
        <p:txBody>
          <a:bodyPr wrap="square">
            <a:spAutoFit/>
          </a:bodyPr>
          <a:lstStyle/>
          <a:p>
            <a:r>
              <a:rPr lang="en-US" dirty="0"/>
              <a:t>A Missouri slave sued for his freedom, claiming that his four year stay in the northern portion of the Louisiana Territory made free land by the Missouri Compromise had made him a free man. The U.S, Supreme Court decided he couldn't sue in federal court because he was property, not a citizen.</a:t>
            </a:r>
          </a:p>
        </p:txBody>
      </p:sp>
      <p:sp>
        <p:nvSpPr>
          <p:cNvPr id="7" name="Rectangle 6"/>
          <p:cNvSpPr/>
          <p:nvPr/>
        </p:nvSpPr>
        <p:spPr>
          <a:xfrm>
            <a:off x="6501245" y="3338165"/>
            <a:ext cx="2642756" cy="646331"/>
          </a:xfrm>
          <a:prstGeom prst="rect">
            <a:avLst/>
          </a:prstGeom>
        </p:spPr>
        <p:txBody>
          <a:bodyPr wrap="square">
            <a:spAutoFit/>
          </a:bodyPr>
          <a:lstStyle/>
          <a:p>
            <a:pPr algn="ctr"/>
            <a:r>
              <a:rPr lang="en-US" b="1" i="1" u="sng" dirty="0"/>
              <a:t>Lincoln-Douglas debates of 1858 </a:t>
            </a:r>
          </a:p>
        </p:txBody>
      </p:sp>
      <p:sp>
        <p:nvSpPr>
          <p:cNvPr id="8" name="Rectangle 7"/>
          <p:cNvSpPr/>
          <p:nvPr/>
        </p:nvSpPr>
        <p:spPr>
          <a:xfrm>
            <a:off x="-13856" y="2922667"/>
            <a:ext cx="6567056" cy="1477328"/>
          </a:xfrm>
          <a:prstGeom prst="rect">
            <a:avLst/>
          </a:prstGeom>
        </p:spPr>
        <p:txBody>
          <a:bodyPr wrap="square">
            <a:spAutoFit/>
          </a:bodyPr>
          <a:lstStyle/>
          <a:p>
            <a:r>
              <a:rPr lang="en-US" dirty="0"/>
              <a:t>A series of seven debates. The two argued the important issues of the day like popular sovereignty, the Lecompton Constitution and the Dred Scott decision. Douglas won these debates, but Lincoln's position in these debates helped him beat Douglas in the 1860 presidential election.</a:t>
            </a:r>
          </a:p>
        </p:txBody>
      </p:sp>
      <p:sp>
        <p:nvSpPr>
          <p:cNvPr id="9" name="Rectangle 8"/>
          <p:cNvSpPr/>
          <p:nvPr/>
        </p:nvSpPr>
        <p:spPr>
          <a:xfrm>
            <a:off x="0" y="4399995"/>
            <a:ext cx="6515100" cy="923330"/>
          </a:xfrm>
          <a:prstGeom prst="rect">
            <a:avLst/>
          </a:prstGeom>
        </p:spPr>
        <p:txBody>
          <a:bodyPr wrap="square">
            <a:spAutoFit/>
          </a:bodyPr>
          <a:lstStyle/>
          <a:p>
            <a:r>
              <a:rPr lang="en-US" dirty="0"/>
              <a:t>In 1859, the militant abolitionist </a:t>
            </a:r>
            <a:r>
              <a:rPr lang="en-US" dirty="0" smtClean="0"/>
              <a:t>he seized </a:t>
            </a:r>
            <a:r>
              <a:rPr lang="en-US" dirty="0"/>
              <a:t>the U.S. arsenal at Harper's Ferry. He planned to end slavery by massacring slave owners and freeing their slaves. He was captured and executed.</a:t>
            </a:r>
          </a:p>
        </p:txBody>
      </p:sp>
      <p:sp>
        <p:nvSpPr>
          <p:cNvPr id="11" name="Rectangle 10"/>
          <p:cNvSpPr/>
          <p:nvPr/>
        </p:nvSpPr>
        <p:spPr>
          <a:xfrm>
            <a:off x="6553200" y="4676994"/>
            <a:ext cx="2576944" cy="369332"/>
          </a:xfrm>
          <a:prstGeom prst="rect">
            <a:avLst/>
          </a:prstGeom>
        </p:spPr>
        <p:txBody>
          <a:bodyPr wrap="square">
            <a:spAutoFit/>
          </a:bodyPr>
          <a:lstStyle/>
          <a:p>
            <a:pPr algn="ctr"/>
            <a:r>
              <a:rPr lang="en-US" b="1" i="1" u="sng" dirty="0" smtClean="0"/>
              <a:t>John Brown </a:t>
            </a:r>
            <a:endParaRPr lang="en-US" b="1" i="1" u="sng" dirty="0"/>
          </a:p>
        </p:txBody>
      </p:sp>
      <p:sp>
        <p:nvSpPr>
          <p:cNvPr id="16" name="Rectangle 15"/>
          <p:cNvSpPr/>
          <p:nvPr/>
        </p:nvSpPr>
        <p:spPr>
          <a:xfrm>
            <a:off x="6553200" y="5791200"/>
            <a:ext cx="2590801" cy="646331"/>
          </a:xfrm>
          <a:prstGeom prst="rect">
            <a:avLst/>
          </a:prstGeom>
        </p:spPr>
        <p:txBody>
          <a:bodyPr wrap="square">
            <a:spAutoFit/>
          </a:bodyPr>
          <a:lstStyle/>
          <a:p>
            <a:pPr algn="ctr"/>
            <a:r>
              <a:rPr lang="en-US" b="1" i="1" u="sng" dirty="0" smtClean="0"/>
              <a:t>Panic </a:t>
            </a:r>
            <a:r>
              <a:rPr lang="en-US" b="1" i="1" u="sng" dirty="0"/>
              <a:t>of 1857</a:t>
            </a:r>
            <a:br>
              <a:rPr lang="en-US" b="1" i="1" u="sng" dirty="0"/>
            </a:br>
            <a:endParaRPr lang="en-US" b="1" i="1" u="sng" dirty="0"/>
          </a:p>
        </p:txBody>
      </p:sp>
      <p:sp>
        <p:nvSpPr>
          <p:cNvPr id="17" name="Rectangle 16"/>
          <p:cNvSpPr/>
          <p:nvPr/>
        </p:nvSpPr>
        <p:spPr>
          <a:xfrm>
            <a:off x="0" y="5514200"/>
            <a:ext cx="6515100" cy="923330"/>
          </a:xfrm>
          <a:prstGeom prst="rect">
            <a:avLst/>
          </a:prstGeom>
        </p:spPr>
        <p:txBody>
          <a:bodyPr wrap="square">
            <a:spAutoFit/>
          </a:bodyPr>
          <a:lstStyle/>
          <a:p>
            <a:r>
              <a:rPr lang="en-US" dirty="0"/>
              <a:t>Began with the failure of the Ohio Life Insurance Company and spread to the urban east. The depression affected the industrial east and the wheat belt more than the South.</a:t>
            </a:r>
          </a:p>
        </p:txBody>
      </p:sp>
    </p:spTree>
    <p:extLst>
      <p:ext uri="{BB962C8B-B14F-4D97-AF65-F5344CB8AC3E}">
        <p14:creationId xmlns:p14="http://schemas.microsoft.com/office/powerpoint/2010/main" val="2586734458"/>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 Untied States History Flash Cards</a:t>
            </a:r>
            <a:endParaRPr lang="en-US" dirty="0"/>
          </a:p>
        </p:txBody>
      </p:sp>
      <p:sp>
        <p:nvSpPr>
          <p:cNvPr id="3" name="Subtitle 2"/>
          <p:cNvSpPr>
            <a:spLocks noGrp="1"/>
          </p:cNvSpPr>
          <p:nvPr>
            <p:ph type="subTitle" idx="1"/>
          </p:nvPr>
        </p:nvSpPr>
        <p:spPr>
          <a:xfrm>
            <a:off x="1371600" y="3886200"/>
            <a:ext cx="6400800" cy="2286000"/>
          </a:xfrm>
        </p:spPr>
        <p:txBody>
          <a:bodyPr>
            <a:normAutofit/>
          </a:bodyPr>
          <a:lstStyle/>
          <a:p>
            <a:r>
              <a:rPr lang="en-US" dirty="0" smtClean="0"/>
              <a:t>Set VII</a:t>
            </a:r>
          </a:p>
          <a:p>
            <a:r>
              <a:rPr lang="en-US" dirty="0" smtClean="0"/>
              <a:t>Early 60’s and Civil War</a:t>
            </a:r>
          </a:p>
          <a:p>
            <a:r>
              <a:rPr lang="en-US" dirty="0" smtClean="0"/>
              <a:t>(1860’s)</a:t>
            </a:r>
            <a:endParaRPr lang="en-US" dirty="0"/>
          </a:p>
        </p:txBody>
      </p:sp>
    </p:spTree>
    <p:extLst>
      <p:ext uri="{BB962C8B-B14F-4D97-AF65-F5344CB8AC3E}">
        <p14:creationId xmlns:p14="http://schemas.microsoft.com/office/powerpoint/2010/main" val="957763036"/>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136339"/>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962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4712732"/>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6927" y="5622207"/>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0" y="0"/>
            <a:ext cx="6477000" cy="1200329"/>
          </a:xfrm>
          <a:prstGeom prst="rect">
            <a:avLst/>
          </a:prstGeom>
        </p:spPr>
        <p:txBody>
          <a:bodyPr wrap="square">
            <a:spAutoFit/>
          </a:bodyPr>
          <a:lstStyle/>
          <a:p>
            <a:r>
              <a:rPr lang="en-US" dirty="0"/>
              <a:t>Republican - Abraham Lincoln. Democrat - Stephan A. Douglas, John C. Breckenridge. Constitutional Union - John Bell. Issues were slavery in the territories (Lincoln opposed adding any new slave states).</a:t>
            </a:r>
          </a:p>
        </p:txBody>
      </p:sp>
      <p:sp>
        <p:nvSpPr>
          <p:cNvPr id="3" name="Rectangle 2"/>
          <p:cNvSpPr/>
          <p:nvPr/>
        </p:nvSpPr>
        <p:spPr>
          <a:xfrm>
            <a:off x="6508173" y="415498"/>
            <a:ext cx="2621972" cy="369332"/>
          </a:xfrm>
          <a:prstGeom prst="rect">
            <a:avLst/>
          </a:prstGeom>
        </p:spPr>
        <p:txBody>
          <a:bodyPr wrap="square">
            <a:spAutoFit/>
          </a:bodyPr>
          <a:lstStyle/>
          <a:p>
            <a:pPr algn="ctr"/>
            <a:r>
              <a:rPr lang="en-US" b="1" i="1" u="sng" dirty="0"/>
              <a:t>Election of 1860</a:t>
            </a:r>
          </a:p>
        </p:txBody>
      </p:sp>
      <p:sp>
        <p:nvSpPr>
          <p:cNvPr id="4" name="Rectangle 3"/>
          <p:cNvSpPr/>
          <p:nvPr/>
        </p:nvSpPr>
        <p:spPr>
          <a:xfrm>
            <a:off x="6477000" y="1537900"/>
            <a:ext cx="2667000" cy="369332"/>
          </a:xfrm>
          <a:prstGeom prst="rect">
            <a:avLst/>
          </a:prstGeom>
        </p:spPr>
        <p:txBody>
          <a:bodyPr wrap="square">
            <a:spAutoFit/>
          </a:bodyPr>
          <a:lstStyle/>
          <a:p>
            <a:pPr algn="ctr"/>
            <a:r>
              <a:rPr lang="en-US" b="1" i="1" u="sng" dirty="0"/>
              <a:t>Republican </a:t>
            </a:r>
            <a:r>
              <a:rPr lang="en-US" b="1" i="1" u="sng" dirty="0" smtClean="0"/>
              <a:t>Party</a:t>
            </a:r>
            <a:endParaRPr lang="en-US" b="1" i="1" u="sng" dirty="0"/>
          </a:p>
        </p:txBody>
      </p:sp>
      <p:sp>
        <p:nvSpPr>
          <p:cNvPr id="6" name="Rectangle 5"/>
          <p:cNvSpPr/>
          <p:nvPr/>
        </p:nvSpPr>
        <p:spPr>
          <a:xfrm>
            <a:off x="0" y="1399401"/>
            <a:ext cx="6477000" cy="646331"/>
          </a:xfrm>
          <a:prstGeom prst="rect">
            <a:avLst/>
          </a:prstGeom>
        </p:spPr>
        <p:txBody>
          <a:bodyPr wrap="square">
            <a:spAutoFit/>
          </a:bodyPr>
          <a:lstStyle/>
          <a:p>
            <a:r>
              <a:rPr lang="en-US" dirty="0"/>
              <a:t>free soil principles, a protective tariff. Supporters: anti-slavers, business, agriculture. Leaders: William M. Seward, Carl </a:t>
            </a:r>
            <a:r>
              <a:rPr lang="en-US" dirty="0" err="1"/>
              <a:t>Shulz</a:t>
            </a:r>
            <a:r>
              <a:rPr lang="en-US" dirty="0"/>
              <a:t>.</a:t>
            </a:r>
          </a:p>
        </p:txBody>
      </p:sp>
      <p:sp>
        <p:nvSpPr>
          <p:cNvPr id="7" name="Rectangle 6"/>
          <p:cNvSpPr/>
          <p:nvPr/>
        </p:nvSpPr>
        <p:spPr>
          <a:xfrm>
            <a:off x="6515100" y="2785086"/>
            <a:ext cx="2628900" cy="923330"/>
          </a:xfrm>
          <a:prstGeom prst="rect">
            <a:avLst/>
          </a:prstGeom>
        </p:spPr>
        <p:txBody>
          <a:bodyPr wrap="square">
            <a:spAutoFit/>
          </a:bodyPr>
          <a:lstStyle/>
          <a:p>
            <a:pPr algn="ctr"/>
            <a:r>
              <a:rPr lang="en-US" b="1" i="1" u="sng" dirty="0"/>
              <a:t>Crittenden Compromise proposal</a:t>
            </a:r>
            <a:br>
              <a:rPr lang="en-US" b="1" i="1" u="sng" dirty="0"/>
            </a:br>
            <a:endParaRPr lang="en-US" b="1" i="1" u="sng" dirty="0"/>
          </a:p>
        </p:txBody>
      </p:sp>
      <p:sp>
        <p:nvSpPr>
          <p:cNvPr id="8" name="Rectangle 7"/>
          <p:cNvSpPr/>
          <p:nvPr/>
        </p:nvSpPr>
        <p:spPr>
          <a:xfrm>
            <a:off x="0" y="2136339"/>
            <a:ext cx="6508173" cy="1754326"/>
          </a:xfrm>
          <a:prstGeom prst="rect">
            <a:avLst/>
          </a:prstGeom>
        </p:spPr>
        <p:txBody>
          <a:bodyPr wrap="square">
            <a:spAutoFit/>
          </a:bodyPr>
          <a:lstStyle/>
          <a:p>
            <a:r>
              <a:rPr lang="en-US" dirty="0"/>
              <a:t>A desperate measure to prevent the Civil War, introduced by John Crittenden, Senator from Kentucky, in December 1860. The bill offered a Constitutional amendment recognizing slavery in the territories south of the 36º30' line, noninterference by Congress with existing slavery, and compensation to the owners of fugitive slaves. Republicans, on the advice of Lincoln, defeated it.</a:t>
            </a:r>
          </a:p>
        </p:txBody>
      </p:sp>
      <p:sp>
        <p:nvSpPr>
          <p:cNvPr id="9" name="Rectangle 8"/>
          <p:cNvSpPr/>
          <p:nvPr/>
        </p:nvSpPr>
        <p:spPr>
          <a:xfrm>
            <a:off x="6522027" y="4204900"/>
            <a:ext cx="2608118" cy="369332"/>
          </a:xfrm>
          <a:prstGeom prst="rect">
            <a:avLst/>
          </a:prstGeom>
        </p:spPr>
        <p:txBody>
          <a:bodyPr wrap="square">
            <a:spAutoFit/>
          </a:bodyPr>
          <a:lstStyle/>
          <a:p>
            <a:pPr algn="ctr"/>
            <a:r>
              <a:rPr lang="en-US" b="1" i="1" u="sng" dirty="0"/>
              <a:t>Border states</a:t>
            </a:r>
          </a:p>
        </p:txBody>
      </p:sp>
      <p:sp>
        <p:nvSpPr>
          <p:cNvPr id="11" name="Rectangle 10"/>
          <p:cNvSpPr/>
          <p:nvPr/>
        </p:nvSpPr>
        <p:spPr>
          <a:xfrm>
            <a:off x="-13855" y="4066401"/>
            <a:ext cx="6535882" cy="646331"/>
          </a:xfrm>
          <a:prstGeom prst="rect">
            <a:avLst/>
          </a:prstGeom>
        </p:spPr>
        <p:txBody>
          <a:bodyPr wrap="square">
            <a:spAutoFit/>
          </a:bodyPr>
          <a:lstStyle/>
          <a:p>
            <a:r>
              <a:rPr lang="en-US" dirty="0"/>
              <a:t>States bordering the North: Delaware, Maryland, Kentucky and Missouri. They were slave states, but did not secede.</a:t>
            </a:r>
          </a:p>
        </p:txBody>
      </p:sp>
      <p:sp>
        <p:nvSpPr>
          <p:cNvPr id="16" name="Rectangle 15"/>
          <p:cNvSpPr/>
          <p:nvPr/>
        </p:nvSpPr>
        <p:spPr>
          <a:xfrm>
            <a:off x="6553200" y="4712732"/>
            <a:ext cx="2590800" cy="646331"/>
          </a:xfrm>
          <a:prstGeom prst="rect">
            <a:avLst/>
          </a:prstGeom>
        </p:spPr>
        <p:txBody>
          <a:bodyPr wrap="square">
            <a:spAutoFit/>
          </a:bodyPr>
          <a:lstStyle/>
          <a:p>
            <a:pPr algn="ctr"/>
            <a:r>
              <a:rPr lang="en-US" b="1" i="1" u="sng" dirty="0"/>
              <a:t>South's advantages in the Civil War</a:t>
            </a:r>
          </a:p>
        </p:txBody>
      </p:sp>
      <p:sp>
        <p:nvSpPr>
          <p:cNvPr id="17" name="Rectangle 16"/>
          <p:cNvSpPr/>
          <p:nvPr/>
        </p:nvSpPr>
        <p:spPr>
          <a:xfrm>
            <a:off x="6927" y="4698877"/>
            <a:ext cx="6573982" cy="923330"/>
          </a:xfrm>
          <a:prstGeom prst="rect">
            <a:avLst/>
          </a:prstGeom>
        </p:spPr>
        <p:txBody>
          <a:bodyPr wrap="square">
            <a:spAutoFit/>
          </a:bodyPr>
          <a:lstStyle/>
          <a:p>
            <a:r>
              <a:rPr lang="en-US" dirty="0"/>
              <a:t>Large land areas with long coasts, could afford to lose battles, and could export cotton for money. They were fighting a defensive war and only needed to keep the North out of their states to win.</a:t>
            </a:r>
          </a:p>
        </p:txBody>
      </p:sp>
      <p:sp>
        <p:nvSpPr>
          <p:cNvPr id="18" name="Rectangle 17"/>
          <p:cNvSpPr/>
          <p:nvPr/>
        </p:nvSpPr>
        <p:spPr>
          <a:xfrm>
            <a:off x="6539346" y="6104930"/>
            <a:ext cx="2590800" cy="646331"/>
          </a:xfrm>
          <a:prstGeom prst="rect">
            <a:avLst/>
          </a:prstGeom>
        </p:spPr>
        <p:txBody>
          <a:bodyPr wrap="square">
            <a:spAutoFit/>
          </a:bodyPr>
          <a:lstStyle/>
          <a:p>
            <a:pPr algn="ctr"/>
            <a:r>
              <a:rPr lang="en-US" b="1" i="1" u="sng" dirty="0"/>
              <a:t>North's advantages in the Civil War</a:t>
            </a:r>
          </a:p>
        </p:txBody>
      </p:sp>
      <p:sp>
        <p:nvSpPr>
          <p:cNvPr id="19" name="Rectangle 18"/>
          <p:cNvSpPr/>
          <p:nvPr/>
        </p:nvSpPr>
        <p:spPr>
          <a:xfrm>
            <a:off x="-1" y="5622207"/>
            <a:ext cx="6580909" cy="1200329"/>
          </a:xfrm>
          <a:prstGeom prst="rect">
            <a:avLst/>
          </a:prstGeom>
        </p:spPr>
        <p:txBody>
          <a:bodyPr wrap="square">
            <a:spAutoFit/>
          </a:bodyPr>
          <a:lstStyle/>
          <a:p>
            <a:r>
              <a:rPr lang="en-US" dirty="0"/>
              <a:t>Larger numbers of troops, superior navy, better transportation, overwhelming financial and industrial reserves to create munitions and supplies, which eventually outstripped the South's initial material advantage.</a:t>
            </a:r>
          </a:p>
        </p:txBody>
      </p:sp>
    </p:spTree>
    <p:extLst>
      <p:ext uri="{BB962C8B-B14F-4D97-AF65-F5344CB8AC3E}">
        <p14:creationId xmlns:p14="http://schemas.microsoft.com/office/powerpoint/2010/main" val="2586734458"/>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20780" y="2074783"/>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 y="3277713"/>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 y="4203597"/>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0780" y="5334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04708" y="771114"/>
            <a:ext cx="2639291" cy="369332"/>
          </a:xfrm>
          <a:prstGeom prst="rect">
            <a:avLst/>
          </a:prstGeom>
        </p:spPr>
        <p:txBody>
          <a:bodyPr wrap="square">
            <a:spAutoFit/>
          </a:bodyPr>
          <a:lstStyle/>
          <a:p>
            <a:pPr algn="ctr"/>
            <a:r>
              <a:rPr lang="en-US" b="1" i="1" u="sng" dirty="0"/>
              <a:t>Fort Sumter</a:t>
            </a:r>
          </a:p>
        </p:txBody>
      </p:sp>
      <p:sp>
        <p:nvSpPr>
          <p:cNvPr id="3" name="Rectangle 2"/>
          <p:cNvSpPr/>
          <p:nvPr/>
        </p:nvSpPr>
        <p:spPr>
          <a:xfrm>
            <a:off x="20780" y="12680"/>
            <a:ext cx="6456219" cy="2062103"/>
          </a:xfrm>
          <a:prstGeom prst="rect">
            <a:avLst/>
          </a:prstGeom>
        </p:spPr>
        <p:txBody>
          <a:bodyPr wrap="square">
            <a:spAutoFit/>
          </a:bodyPr>
          <a:lstStyle/>
          <a:p>
            <a:r>
              <a:rPr lang="en-US" sz="1600" dirty="0"/>
              <a:t>Major Robert Anderson concentrated his units at </a:t>
            </a:r>
            <a:r>
              <a:rPr lang="en-US" sz="1600" dirty="0" smtClean="0"/>
              <a:t>this battle, </a:t>
            </a:r>
            <a:r>
              <a:rPr lang="en-US" sz="1600" dirty="0"/>
              <a:t>and, when Lincoln took office on March 4, 1861, </a:t>
            </a:r>
            <a:r>
              <a:rPr lang="en-US" sz="1600" dirty="0" smtClean="0"/>
              <a:t>it </a:t>
            </a:r>
            <a:r>
              <a:rPr lang="en-US" sz="1600" dirty="0"/>
              <a:t>was one of only two forts in the South still under Union control. Learning that Lincoln planned to send supplies to reinforce the fort, on April 11, 1861, Confederate General Beauregard demanded Anderson's surrender, which was refused. On April 12, 1861, the Confederate Army began bombarding the fort, which surrendered on April 14, 1861. Congress declared war on the Confederacy the next day.</a:t>
            </a:r>
          </a:p>
        </p:txBody>
      </p:sp>
      <p:sp>
        <p:nvSpPr>
          <p:cNvPr id="4" name="Rectangle 3"/>
          <p:cNvSpPr/>
          <p:nvPr/>
        </p:nvSpPr>
        <p:spPr>
          <a:xfrm>
            <a:off x="20779" y="2077384"/>
            <a:ext cx="6456219" cy="1200329"/>
          </a:xfrm>
          <a:prstGeom prst="rect">
            <a:avLst/>
          </a:prstGeom>
        </p:spPr>
        <p:txBody>
          <a:bodyPr wrap="square">
            <a:spAutoFit/>
          </a:bodyPr>
          <a:lstStyle/>
          <a:p>
            <a:r>
              <a:rPr lang="en-US" dirty="0"/>
              <a:t>Confederate soldiers charged Union men who were </a:t>
            </a:r>
            <a:r>
              <a:rPr lang="en-US" dirty="0" smtClean="0"/>
              <a:t>in </a:t>
            </a:r>
            <a:r>
              <a:rPr lang="en-US" dirty="0"/>
              <a:t>route to besiege Richmond. Union troops fled back to Washington. Confederates didn't realize their victory in time to follow up on it. First major battle of the Civil War - both sides were ill-prepared.</a:t>
            </a:r>
          </a:p>
        </p:txBody>
      </p:sp>
      <p:sp>
        <p:nvSpPr>
          <p:cNvPr id="6" name="Rectangle 5"/>
          <p:cNvSpPr/>
          <p:nvPr/>
        </p:nvSpPr>
        <p:spPr>
          <a:xfrm>
            <a:off x="6546272" y="2492882"/>
            <a:ext cx="2597728" cy="369332"/>
          </a:xfrm>
          <a:prstGeom prst="rect">
            <a:avLst/>
          </a:prstGeom>
        </p:spPr>
        <p:txBody>
          <a:bodyPr wrap="square">
            <a:spAutoFit/>
          </a:bodyPr>
          <a:lstStyle/>
          <a:p>
            <a:pPr algn="ctr"/>
            <a:r>
              <a:rPr lang="en-US" b="1" i="1" u="sng" dirty="0" smtClean="0"/>
              <a:t>Battle of Bull </a:t>
            </a:r>
            <a:r>
              <a:rPr lang="en-US" b="1" i="1" u="sng" dirty="0"/>
              <a:t>Run</a:t>
            </a:r>
          </a:p>
        </p:txBody>
      </p:sp>
      <p:sp>
        <p:nvSpPr>
          <p:cNvPr id="7" name="Rectangle 6"/>
          <p:cNvSpPr/>
          <p:nvPr/>
        </p:nvSpPr>
        <p:spPr>
          <a:xfrm>
            <a:off x="6539346" y="3418766"/>
            <a:ext cx="2611580" cy="646331"/>
          </a:xfrm>
          <a:prstGeom prst="rect">
            <a:avLst/>
          </a:prstGeom>
        </p:spPr>
        <p:txBody>
          <a:bodyPr wrap="square">
            <a:spAutoFit/>
          </a:bodyPr>
          <a:lstStyle/>
          <a:p>
            <a:pPr algn="ctr"/>
            <a:r>
              <a:rPr lang="en-US" b="1" i="1" u="sng" dirty="0"/>
              <a:t>Monitor and the Merrimac</a:t>
            </a:r>
          </a:p>
        </p:txBody>
      </p:sp>
      <p:sp>
        <p:nvSpPr>
          <p:cNvPr id="8" name="Rectangle 7"/>
          <p:cNvSpPr/>
          <p:nvPr/>
        </p:nvSpPr>
        <p:spPr>
          <a:xfrm>
            <a:off x="0" y="3280267"/>
            <a:ext cx="6504708" cy="923330"/>
          </a:xfrm>
          <a:prstGeom prst="rect">
            <a:avLst/>
          </a:prstGeom>
        </p:spPr>
        <p:txBody>
          <a:bodyPr wrap="square">
            <a:spAutoFit/>
          </a:bodyPr>
          <a:lstStyle/>
          <a:p>
            <a:r>
              <a:rPr lang="en-US" dirty="0"/>
              <a:t>First engagement ever between two iron-clad naval vessels. The two ships battled in a portion of the </a:t>
            </a:r>
            <a:r>
              <a:rPr lang="en-US" dirty="0" smtClean="0"/>
              <a:t>Chesapeake </a:t>
            </a:r>
            <a:r>
              <a:rPr lang="en-US" dirty="0"/>
              <a:t>Bay known as Hampton Roads for five hours on March 9, 1862, ending in a draw.</a:t>
            </a:r>
          </a:p>
        </p:txBody>
      </p:sp>
      <p:sp>
        <p:nvSpPr>
          <p:cNvPr id="9" name="Rectangle 8"/>
          <p:cNvSpPr/>
          <p:nvPr/>
        </p:nvSpPr>
        <p:spPr>
          <a:xfrm>
            <a:off x="6553200" y="4338935"/>
            <a:ext cx="2611580" cy="923330"/>
          </a:xfrm>
          <a:prstGeom prst="rect">
            <a:avLst/>
          </a:prstGeom>
        </p:spPr>
        <p:txBody>
          <a:bodyPr wrap="square">
            <a:spAutoFit/>
          </a:bodyPr>
          <a:lstStyle/>
          <a:p>
            <a:pPr algn="ctr"/>
            <a:r>
              <a:rPr lang="en-US" b="1" i="1" u="sng" dirty="0"/>
              <a:t>General Robert E. Lee and General Thomas "Stonewall" Jackson </a:t>
            </a:r>
          </a:p>
        </p:txBody>
      </p:sp>
      <p:sp>
        <p:nvSpPr>
          <p:cNvPr id="11" name="Rectangle 10"/>
          <p:cNvSpPr/>
          <p:nvPr/>
        </p:nvSpPr>
        <p:spPr>
          <a:xfrm>
            <a:off x="-2" y="4338935"/>
            <a:ext cx="6477001" cy="646331"/>
          </a:xfrm>
          <a:prstGeom prst="rect">
            <a:avLst/>
          </a:prstGeom>
        </p:spPr>
        <p:txBody>
          <a:bodyPr wrap="square">
            <a:spAutoFit/>
          </a:bodyPr>
          <a:lstStyle/>
          <a:p>
            <a:r>
              <a:rPr lang="en-US" dirty="0" smtClean="0"/>
              <a:t>They were </a:t>
            </a:r>
            <a:r>
              <a:rPr lang="en-US" dirty="0"/>
              <a:t>major leaders and generals for the Confederacy. Best military leaders in the Civil War.</a:t>
            </a:r>
          </a:p>
        </p:txBody>
      </p:sp>
      <p:sp>
        <p:nvSpPr>
          <p:cNvPr id="16" name="Rectangle 15"/>
          <p:cNvSpPr/>
          <p:nvPr/>
        </p:nvSpPr>
        <p:spPr>
          <a:xfrm>
            <a:off x="6567055" y="5715000"/>
            <a:ext cx="2576944" cy="369332"/>
          </a:xfrm>
          <a:prstGeom prst="rect">
            <a:avLst/>
          </a:prstGeom>
        </p:spPr>
        <p:txBody>
          <a:bodyPr wrap="square">
            <a:spAutoFit/>
          </a:bodyPr>
          <a:lstStyle/>
          <a:p>
            <a:pPr algn="ctr"/>
            <a:r>
              <a:rPr lang="en-US" b="1" i="1" u="sng" dirty="0"/>
              <a:t>Jefferson Davis</a:t>
            </a:r>
          </a:p>
        </p:txBody>
      </p:sp>
      <p:sp>
        <p:nvSpPr>
          <p:cNvPr id="17" name="Rectangle 16"/>
          <p:cNvSpPr/>
          <p:nvPr/>
        </p:nvSpPr>
        <p:spPr>
          <a:xfrm>
            <a:off x="-27712" y="5576500"/>
            <a:ext cx="6580911" cy="369332"/>
          </a:xfrm>
          <a:prstGeom prst="rect">
            <a:avLst/>
          </a:prstGeom>
        </p:spPr>
        <p:txBody>
          <a:bodyPr wrap="square">
            <a:spAutoFit/>
          </a:bodyPr>
          <a:lstStyle/>
          <a:p>
            <a:r>
              <a:rPr lang="en-US" dirty="0" smtClean="0"/>
              <a:t>He was </a:t>
            </a:r>
            <a:r>
              <a:rPr lang="en-US" dirty="0"/>
              <a:t>chosen as president of the Confederacy in 1861</a:t>
            </a:r>
          </a:p>
        </p:txBody>
      </p:sp>
    </p:spTree>
    <p:extLst>
      <p:ext uri="{BB962C8B-B14F-4D97-AF65-F5344CB8AC3E}">
        <p14:creationId xmlns:p14="http://schemas.microsoft.com/office/powerpoint/2010/main" val="2586734458"/>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5908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34290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41910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5334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13856" y="152400"/>
            <a:ext cx="6528955" cy="923330"/>
          </a:xfrm>
          <a:prstGeom prst="rect">
            <a:avLst/>
          </a:prstGeom>
        </p:spPr>
        <p:txBody>
          <a:bodyPr wrap="square">
            <a:spAutoFit/>
          </a:bodyPr>
          <a:lstStyle/>
          <a:p>
            <a:r>
              <a:rPr lang="en-US" dirty="0"/>
              <a:t>Starting in 1862, the North began to blockade the Southern coast in an attempt to force the South to surrender</a:t>
            </a:r>
            <a:r>
              <a:rPr lang="en-US" dirty="0" smtClean="0"/>
              <a:t>. </a:t>
            </a:r>
            <a:r>
              <a:rPr lang="en-US" dirty="0"/>
              <a:t>The Southern coast was so long that it could not be completely blockaded.</a:t>
            </a:r>
          </a:p>
        </p:txBody>
      </p:sp>
      <p:sp>
        <p:nvSpPr>
          <p:cNvPr id="4" name="Rectangle 3"/>
          <p:cNvSpPr/>
          <p:nvPr/>
        </p:nvSpPr>
        <p:spPr>
          <a:xfrm>
            <a:off x="6477000" y="323119"/>
            <a:ext cx="2653145" cy="369332"/>
          </a:xfrm>
          <a:prstGeom prst="rect">
            <a:avLst/>
          </a:prstGeom>
        </p:spPr>
        <p:txBody>
          <a:bodyPr wrap="square">
            <a:spAutoFit/>
          </a:bodyPr>
          <a:lstStyle/>
          <a:p>
            <a:pPr algn="ctr"/>
            <a:r>
              <a:rPr lang="en-US" b="1" i="1" u="sng" dirty="0" smtClean="0"/>
              <a:t>anaconda plan </a:t>
            </a:r>
            <a:endParaRPr lang="en-US" b="1" i="1" u="sng" dirty="0"/>
          </a:p>
        </p:txBody>
      </p:sp>
      <p:sp>
        <p:nvSpPr>
          <p:cNvPr id="6" name="Rectangle 5"/>
          <p:cNvSpPr/>
          <p:nvPr/>
        </p:nvSpPr>
        <p:spPr>
          <a:xfrm>
            <a:off x="0" y="1365271"/>
            <a:ext cx="6477000" cy="923330"/>
          </a:xfrm>
          <a:prstGeom prst="rect">
            <a:avLst/>
          </a:prstGeom>
        </p:spPr>
        <p:txBody>
          <a:bodyPr wrap="square">
            <a:spAutoFit/>
          </a:bodyPr>
          <a:lstStyle/>
          <a:p>
            <a:r>
              <a:rPr lang="en-US" dirty="0"/>
              <a:t>Lincoln believed that anti-war Northern Democrats harbored traitorous ideas and he labeled them "Copperheads", poisonous snakes waiting to get him.</a:t>
            </a:r>
          </a:p>
        </p:txBody>
      </p:sp>
      <p:sp>
        <p:nvSpPr>
          <p:cNvPr id="7" name="Rectangle 6"/>
          <p:cNvSpPr/>
          <p:nvPr/>
        </p:nvSpPr>
        <p:spPr>
          <a:xfrm>
            <a:off x="6515100" y="1642270"/>
            <a:ext cx="2615045" cy="369332"/>
          </a:xfrm>
          <a:prstGeom prst="rect">
            <a:avLst/>
          </a:prstGeom>
        </p:spPr>
        <p:txBody>
          <a:bodyPr wrap="square">
            <a:spAutoFit/>
          </a:bodyPr>
          <a:lstStyle/>
          <a:p>
            <a:pPr algn="ctr"/>
            <a:r>
              <a:rPr lang="en-US" b="1" i="1" u="sng" dirty="0"/>
              <a:t>Copperheads</a:t>
            </a:r>
          </a:p>
        </p:txBody>
      </p:sp>
      <p:sp>
        <p:nvSpPr>
          <p:cNvPr id="8" name="Rectangle 7"/>
          <p:cNvSpPr/>
          <p:nvPr/>
        </p:nvSpPr>
        <p:spPr>
          <a:xfrm>
            <a:off x="-1" y="2590800"/>
            <a:ext cx="6515099" cy="646331"/>
          </a:xfrm>
          <a:prstGeom prst="rect">
            <a:avLst/>
          </a:prstGeom>
        </p:spPr>
        <p:txBody>
          <a:bodyPr wrap="square">
            <a:spAutoFit/>
          </a:bodyPr>
          <a:lstStyle/>
          <a:p>
            <a:r>
              <a:rPr lang="en-US" dirty="0"/>
              <a:t>An anti-war Democrat who criticized Lincoln as a dictator, called him "King Abraham". He was arrested and exiled to the South.</a:t>
            </a:r>
          </a:p>
        </p:txBody>
      </p:sp>
      <p:sp>
        <p:nvSpPr>
          <p:cNvPr id="9" name="Rectangle 8"/>
          <p:cNvSpPr/>
          <p:nvPr/>
        </p:nvSpPr>
        <p:spPr>
          <a:xfrm>
            <a:off x="6515098" y="2782669"/>
            <a:ext cx="2628902" cy="646331"/>
          </a:xfrm>
          <a:prstGeom prst="rect">
            <a:avLst/>
          </a:prstGeom>
        </p:spPr>
        <p:txBody>
          <a:bodyPr wrap="square">
            <a:spAutoFit/>
          </a:bodyPr>
          <a:lstStyle/>
          <a:p>
            <a:pPr algn="ctr"/>
            <a:r>
              <a:rPr lang="en-US" b="1" i="1" u="sng" dirty="0"/>
              <a:t>Congressman Clement L. </a:t>
            </a:r>
            <a:r>
              <a:rPr lang="en-US" b="1" i="1" u="sng" dirty="0" err="1"/>
              <a:t>Vallandigham</a:t>
            </a:r>
            <a:endParaRPr lang="en-US" b="1" i="1" u="sng" dirty="0"/>
          </a:p>
        </p:txBody>
      </p:sp>
      <p:sp>
        <p:nvSpPr>
          <p:cNvPr id="11" name="Rectangle 10"/>
          <p:cNvSpPr/>
          <p:nvPr/>
        </p:nvSpPr>
        <p:spPr>
          <a:xfrm>
            <a:off x="0" y="3449935"/>
            <a:ext cx="6477000" cy="646331"/>
          </a:xfrm>
          <a:prstGeom prst="rect">
            <a:avLst/>
          </a:prstGeom>
        </p:spPr>
        <p:txBody>
          <a:bodyPr wrap="square">
            <a:spAutoFit/>
          </a:bodyPr>
          <a:lstStyle/>
          <a:p>
            <a:r>
              <a:rPr lang="en-US" dirty="0"/>
              <a:t>The poor were drafted disproportionately, and in New York in 1863, they rioted, killing at least 73 people.</a:t>
            </a:r>
          </a:p>
        </p:txBody>
      </p:sp>
      <p:sp>
        <p:nvSpPr>
          <p:cNvPr id="16" name="Rectangle 15"/>
          <p:cNvSpPr/>
          <p:nvPr/>
        </p:nvSpPr>
        <p:spPr>
          <a:xfrm>
            <a:off x="6515100" y="3614111"/>
            <a:ext cx="2615045" cy="369332"/>
          </a:xfrm>
          <a:prstGeom prst="rect">
            <a:avLst/>
          </a:prstGeom>
        </p:spPr>
        <p:txBody>
          <a:bodyPr wrap="square">
            <a:spAutoFit/>
          </a:bodyPr>
          <a:lstStyle/>
          <a:p>
            <a:pPr algn="ctr"/>
            <a:r>
              <a:rPr lang="en-US" b="1" i="1" u="sng" dirty="0"/>
              <a:t>Conscription draft riots</a:t>
            </a:r>
          </a:p>
        </p:txBody>
      </p:sp>
      <p:sp>
        <p:nvSpPr>
          <p:cNvPr id="17" name="Rectangle 16"/>
          <p:cNvSpPr/>
          <p:nvPr/>
        </p:nvSpPr>
        <p:spPr>
          <a:xfrm>
            <a:off x="6501243" y="4357691"/>
            <a:ext cx="2628902" cy="646331"/>
          </a:xfrm>
          <a:prstGeom prst="rect">
            <a:avLst/>
          </a:prstGeom>
        </p:spPr>
        <p:txBody>
          <a:bodyPr wrap="square">
            <a:spAutoFit/>
          </a:bodyPr>
          <a:lstStyle/>
          <a:p>
            <a:pPr algn="ctr"/>
            <a:r>
              <a:rPr lang="en-US" b="1" i="1" u="sng" dirty="0"/>
              <a:t>Emancipation Proclamation</a:t>
            </a:r>
          </a:p>
        </p:txBody>
      </p:sp>
      <p:sp>
        <p:nvSpPr>
          <p:cNvPr id="18" name="Rectangle 17"/>
          <p:cNvSpPr/>
          <p:nvPr/>
        </p:nvSpPr>
        <p:spPr>
          <a:xfrm>
            <a:off x="-13856" y="4191000"/>
            <a:ext cx="6528956" cy="923330"/>
          </a:xfrm>
          <a:prstGeom prst="rect">
            <a:avLst/>
          </a:prstGeom>
        </p:spPr>
        <p:txBody>
          <a:bodyPr wrap="square">
            <a:spAutoFit/>
          </a:bodyPr>
          <a:lstStyle/>
          <a:p>
            <a:r>
              <a:rPr lang="en-US" dirty="0"/>
              <a:t>September 22, 1862 - Lincoln freed all slaves in the states that had seceded, after the Northern victory at the Battle of Antietam. Lincoln had no power to enforce the law.</a:t>
            </a:r>
          </a:p>
        </p:txBody>
      </p:sp>
      <p:sp>
        <p:nvSpPr>
          <p:cNvPr id="19" name="Rectangle 18"/>
          <p:cNvSpPr/>
          <p:nvPr/>
        </p:nvSpPr>
        <p:spPr>
          <a:xfrm>
            <a:off x="6553200" y="5867400"/>
            <a:ext cx="2590800" cy="369332"/>
          </a:xfrm>
          <a:prstGeom prst="rect">
            <a:avLst/>
          </a:prstGeom>
        </p:spPr>
        <p:txBody>
          <a:bodyPr wrap="square">
            <a:spAutoFit/>
          </a:bodyPr>
          <a:lstStyle/>
          <a:p>
            <a:pPr algn="ctr"/>
            <a:r>
              <a:rPr lang="en-US" b="1" i="1" u="sng" dirty="0"/>
              <a:t>Clara Barton</a:t>
            </a:r>
          </a:p>
        </p:txBody>
      </p:sp>
      <p:sp>
        <p:nvSpPr>
          <p:cNvPr id="20" name="Rectangle 19"/>
          <p:cNvSpPr/>
          <p:nvPr/>
        </p:nvSpPr>
        <p:spPr>
          <a:xfrm>
            <a:off x="-13857" y="5590401"/>
            <a:ext cx="6515099" cy="646331"/>
          </a:xfrm>
          <a:prstGeom prst="rect">
            <a:avLst/>
          </a:prstGeom>
        </p:spPr>
        <p:txBody>
          <a:bodyPr wrap="square">
            <a:spAutoFit/>
          </a:bodyPr>
          <a:lstStyle/>
          <a:p>
            <a:r>
              <a:rPr lang="en-US" dirty="0"/>
              <a:t>Launched the American Red Cross in 1881. An "angel" in the Civil War, she treated the wounded in the field.</a:t>
            </a:r>
          </a:p>
        </p:txBody>
      </p:sp>
    </p:spTree>
    <p:extLst>
      <p:ext uri="{BB962C8B-B14F-4D97-AF65-F5344CB8AC3E}">
        <p14:creationId xmlns:p14="http://schemas.microsoft.com/office/powerpoint/2010/main" val="2586734458"/>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941731"/>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2597728"/>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5181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3855" y="5887171"/>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77000" y="457200"/>
            <a:ext cx="2667000" cy="369332"/>
          </a:xfrm>
          <a:prstGeom prst="rect">
            <a:avLst/>
          </a:prstGeom>
        </p:spPr>
        <p:txBody>
          <a:bodyPr wrap="square">
            <a:spAutoFit/>
          </a:bodyPr>
          <a:lstStyle/>
          <a:p>
            <a:pPr algn="ctr"/>
            <a:r>
              <a:rPr lang="en-US" b="1" i="1" u="sng" dirty="0" smtClean="0"/>
              <a:t>Lincoln's </a:t>
            </a:r>
            <a:r>
              <a:rPr lang="en-US" b="1" i="1" u="sng" dirty="0"/>
              <a:t>Ten Percent Plan</a:t>
            </a:r>
          </a:p>
        </p:txBody>
      </p:sp>
      <p:sp>
        <p:nvSpPr>
          <p:cNvPr id="3" name="Rectangle 2"/>
          <p:cNvSpPr/>
          <p:nvPr/>
        </p:nvSpPr>
        <p:spPr>
          <a:xfrm>
            <a:off x="-27710" y="0"/>
            <a:ext cx="6542809" cy="1200329"/>
          </a:xfrm>
          <a:prstGeom prst="rect">
            <a:avLst/>
          </a:prstGeom>
        </p:spPr>
        <p:txBody>
          <a:bodyPr wrap="square">
            <a:spAutoFit/>
          </a:bodyPr>
          <a:lstStyle/>
          <a:p>
            <a:r>
              <a:rPr lang="en-US" dirty="0"/>
              <a:t>Former Confederate states would be readmitted to the Union if 10% of their citizens took a loyalty oath and the state agreed to ratify the 13th Amendment which outlawed slavery. Not put into effect because Lincoln was assassinated.</a:t>
            </a:r>
          </a:p>
        </p:txBody>
      </p:sp>
      <p:sp>
        <p:nvSpPr>
          <p:cNvPr id="4" name="Rectangle 3"/>
          <p:cNvSpPr/>
          <p:nvPr/>
        </p:nvSpPr>
        <p:spPr>
          <a:xfrm>
            <a:off x="0" y="1295400"/>
            <a:ext cx="6477000" cy="646331"/>
          </a:xfrm>
          <a:prstGeom prst="rect">
            <a:avLst/>
          </a:prstGeom>
        </p:spPr>
        <p:txBody>
          <a:bodyPr wrap="square">
            <a:spAutoFit/>
          </a:bodyPr>
          <a:lstStyle/>
          <a:p>
            <a:r>
              <a:rPr lang="en-US" dirty="0" smtClean="0"/>
              <a:t>A three day battle from July 1</a:t>
            </a:r>
            <a:r>
              <a:rPr lang="en-US" baseline="30000" dirty="0" smtClean="0"/>
              <a:t>st</a:t>
            </a:r>
            <a:r>
              <a:rPr lang="en-US" dirty="0" smtClean="0"/>
              <a:t> through July 3</a:t>
            </a:r>
            <a:r>
              <a:rPr lang="en-US" baseline="30000" dirty="0" smtClean="0"/>
              <a:t>rd</a:t>
            </a:r>
            <a:r>
              <a:rPr lang="en-US" dirty="0" smtClean="0"/>
              <a:t> in Pennsylvanian. This battle was the turning point of the Civil War.</a:t>
            </a:r>
            <a:endParaRPr lang="en-US" dirty="0"/>
          </a:p>
        </p:txBody>
      </p:sp>
      <p:sp>
        <p:nvSpPr>
          <p:cNvPr id="6" name="Rectangle 5"/>
          <p:cNvSpPr/>
          <p:nvPr/>
        </p:nvSpPr>
        <p:spPr>
          <a:xfrm>
            <a:off x="6539345" y="1433899"/>
            <a:ext cx="2618509" cy="369332"/>
          </a:xfrm>
          <a:prstGeom prst="rect">
            <a:avLst/>
          </a:prstGeom>
        </p:spPr>
        <p:txBody>
          <a:bodyPr wrap="square">
            <a:spAutoFit/>
          </a:bodyPr>
          <a:lstStyle/>
          <a:p>
            <a:pPr algn="ctr"/>
            <a:r>
              <a:rPr lang="en-US" b="1" i="1" u="sng" dirty="0" smtClean="0"/>
              <a:t>Battle of Gettysburg </a:t>
            </a:r>
            <a:endParaRPr lang="en-US" b="1" i="1" u="sng" dirty="0"/>
          </a:p>
        </p:txBody>
      </p:sp>
      <p:sp>
        <p:nvSpPr>
          <p:cNvPr id="7" name="Rectangle 6"/>
          <p:cNvSpPr/>
          <p:nvPr/>
        </p:nvSpPr>
        <p:spPr>
          <a:xfrm>
            <a:off x="13855" y="1946564"/>
            <a:ext cx="6490855" cy="646331"/>
          </a:xfrm>
          <a:prstGeom prst="rect">
            <a:avLst/>
          </a:prstGeom>
        </p:spPr>
        <p:txBody>
          <a:bodyPr wrap="square">
            <a:spAutoFit/>
          </a:bodyPr>
          <a:lstStyle/>
          <a:p>
            <a:r>
              <a:rPr lang="en-US" dirty="0"/>
              <a:t>While sitting in his box at Ford's Theatre watching "Our American Cousin", President Lincoln was shot by John Wilkes Booth.</a:t>
            </a:r>
          </a:p>
        </p:txBody>
      </p:sp>
      <p:sp>
        <p:nvSpPr>
          <p:cNvPr id="8" name="Rectangle 7"/>
          <p:cNvSpPr/>
          <p:nvPr/>
        </p:nvSpPr>
        <p:spPr>
          <a:xfrm>
            <a:off x="6501245" y="1951397"/>
            <a:ext cx="2618509" cy="646331"/>
          </a:xfrm>
          <a:prstGeom prst="rect">
            <a:avLst/>
          </a:prstGeom>
        </p:spPr>
        <p:txBody>
          <a:bodyPr wrap="square">
            <a:spAutoFit/>
          </a:bodyPr>
          <a:lstStyle/>
          <a:p>
            <a:pPr algn="ctr"/>
            <a:r>
              <a:rPr lang="en-US" b="1" i="1" u="sng" dirty="0"/>
              <a:t>Assassination </a:t>
            </a:r>
            <a:r>
              <a:rPr lang="en-US" b="1" i="1" u="sng" dirty="0" smtClean="0"/>
              <a:t>of Lincoln on </a:t>
            </a:r>
            <a:r>
              <a:rPr lang="en-US" b="1" i="1" u="sng" dirty="0"/>
              <a:t>April 14, 1865</a:t>
            </a:r>
          </a:p>
        </p:txBody>
      </p:sp>
      <p:sp>
        <p:nvSpPr>
          <p:cNvPr id="9" name="Rectangle 8"/>
          <p:cNvSpPr/>
          <p:nvPr/>
        </p:nvSpPr>
        <p:spPr>
          <a:xfrm>
            <a:off x="13855" y="2611583"/>
            <a:ext cx="6487390" cy="2585323"/>
          </a:xfrm>
          <a:prstGeom prst="rect">
            <a:avLst/>
          </a:prstGeom>
        </p:spPr>
        <p:txBody>
          <a:bodyPr wrap="square">
            <a:spAutoFit/>
          </a:bodyPr>
          <a:lstStyle/>
          <a:p>
            <a:r>
              <a:rPr lang="en-US" dirty="0"/>
              <a:t>An actor, planned with others for six months to abduct Lincoln at the start of the war, but they were foiled when Lincoln didn't arrive at the scheduled place. April 14, 1865, he shot Lincoln at Ford's Theatre and cried, "Sic Semper </a:t>
            </a:r>
            <a:r>
              <a:rPr lang="en-US" dirty="0" err="1"/>
              <a:t>Tyrannis</a:t>
            </a:r>
            <a:r>
              <a:rPr lang="en-US" dirty="0"/>
              <a:t>!" ("Thus always to tyrants!") When he jumped down onto the stage his spur caught in the American flag draped over the balcony and he fell and broke his leg. He escaped on a waiting horse and fled town. He was found several days later in a barn. He refused to come out; the barn was set on fire. </a:t>
            </a:r>
            <a:r>
              <a:rPr lang="en-US" dirty="0" smtClean="0"/>
              <a:t>He was </a:t>
            </a:r>
            <a:r>
              <a:rPr lang="en-US" dirty="0"/>
              <a:t>shot, either by himself or a soldier.</a:t>
            </a:r>
          </a:p>
        </p:txBody>
      </p:sp>
      <p:sp>
        <p:nvSpPr>
          <p:cNvPr id="11" name="Rectangle 10"/>
          <p:cNvSpPr/>
          <p:nvPr/>
        </p:nvSpPr>
        <p:spPr>
          <a:xfrm>
            <a:off x="6553200" y="3551137"/>
            <a:ext cx="2590800" cy="369332"/>
          </a:xfrm>
          <a:prstGeom prst="rect">
            <a:avLst/>
          </a:prstGeom>
        </p:spPr>
        <p:txBody>
          <a:bodyPr wrap="square">
            <a:spAutoFit/>
          </a:bodyPr>
          <a:lstStyle/>
          <a:p>
            <a:pPr algn="ctr"/>
            <a:r>
              <a:rPr lang="en-US" b="1" i="1" u="sng" dirty="0"/>
              <a:t>John Wilkes Booth</a:t>
            </a:r>
          </a:p>
        </p:txBody>
      </p:sp>
      <p:sp>
        <p:nvSpPr>
          <p:cNvPr id="16" name="Rectangle 15"/>
          <p:cNvSpPr/>
          <p:nvPr/>
        </p:nvSpPr>
        <p:spPr>
          <a:xfrm>
            <a:off x="27710" y="5240840"/>
            <a:ext cx="6473535" cy="646331"/>
          </a:xfrm>
          <a:prstGeom prst="rect">
            <a:avLst/>
          </a:prstGeom>
        </p:spPr>
        <p:txBody>
          <a:bodyPr wrap="square">
            <a:spAutoFit/>
          </a:bodyPr>
          <a:lstStyle/>
          <a:p>
            <a:r>
              <a:rPr lang="en-US" dirty="0" smtClean="0"/>
              <a:t>General Robert E. Lee surrendered to General Grant and end the Civil War</a:t>
            </a:r>
            <a:endParaRPr lang="en-US" dirty="0"/>
          </a:p>
        </p:txBody>
      </p:sp>
      <p:sp>
        <p:nvSpPr>
          <p:cNvPr id="17" name="Rectangle 16"/>
          <p:cNvSpPr/>
          <p:nvPr/>
        </p:nvSpPr>
        <p:spPr>
          <a:xfrm>
            <a:off x="6555387" y="5379339"/>
            <a:ext cx="2578976" cy="369332"/>
          </a:xfrm>
          <a:prstGeom prst="rect">
            <a:avLst/>
          </a:prstGeom>
        </p:spPr>
        <p:txBody>
          <a:bodyPr wrap="none">
            <a:spAutoFit/>
          </a:bodyPr>
          <a:lstStyle/>
          <a:p>
            <a:pPr algn="ctr"/>
            <a:r>
              <a:rPr lang="en-US" b="1" i="1" u="sng" dirty="0" smtClean="0"/>
              <a:t>Appomattox Courthouse </a:t>
            </a:r>
            <a:endParaRPr lang="en-US" b="1" i="1" u="sng" dirty="0"/>
          </a:p>
        </p:txBody>
      </p:sp>
      <p:sp>
        <p:nvSpPr>
          <p:cNvPr id="18" name="Rectangle 17"/>
          <p:cNvSpPr/>
          <p:nvPr/>
        </p:nvSpPr>
        <p:spPr>
          <a:xfrm>
            <a:off x="6569242" y="6172200"/>
            <a:ext cx="2550512" cy="369332"/>
          </a:xfrm>
          <a:prstGeom prst="rect">
            <a:avLst/>
          </a:prstGeom>
        </p:spPr>
        <p:txBody>
          <a:bodyPr wrap="square">
            <a:spAutoFit/>
          </a:bodyPr>
          <a:lstStyle/>
          <a:p>
            <a:pPr algn="ctr"/>
            <a:r>
              <a:rPr lang="en-US" b="1" i="1" u="sng" dirty="0"/>
              <a:t>Thirteenth Amendment</a:t>
            </a:r>
          </a:p>
        </p:txBody>
      </p:sp>
      <p:sp>
        <p:nvSpPr>
          <p:cNvPr id="19" name="Rectangle 18"/>
          <p:cNvSpPr/>
          <p:nvPr/>
        </p:nvSpPr>
        <p:spPr>
          <a:xfrm>
            <a:off x="-34637" y="6172200"/>
            <a:ext cx="3968138" cy="369332"/>
          </a:xfrm>
          <a:prstGeom prst="rect">
            <a:avLst/>
          </a:prstGeom>
        </p:spPr>
        <p:txBody>
          <a:bodyPr wrap="none">
            <a:spAutoFit/>
          </a:bodyPr>
          <a:lstStyle/>
          <a:p>
            <a:r>
              <a:rPr lang="en-US" dirty="0"/>
              <a:t>1865 - Freed all slaves, abolished slavery</a:t>
            </a:r>
          </a:p>
        </p:txBody>
      </p:sp>
    </p:spTree>
    <p:extLst>
      <p:ext uri="{BB962C8B-B14F-4D97-AF65-F5344CB8AC3E}">
        <p14:creationId xmlns:p14="http://schemas.microsoft.com/office/powerpoint/2010/main" val="2586734458"/>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 Untied States History Flash Cards</a:t>
            </a:r>
            <a:endParaRPr lang="en-US" dirty="0"/>
          </a:p>
        </p:txBody>
      </p:sp>
      <p:sp>
        <p:nvSpPr>
          <p:cNvPr id="3" name="Subtitle 2"/>
          <p:cNvSpPr>
            <a:spLocks noGrp="1"/>
          </p:cNvSpPr>
          <p:nvPr>
            <p:ph type="subTitle" idx="1"/>
          </p:nvPr>
        </p:nvSpPr>
        <p:spPr>
          <a:xfrm>
            <a:off x="1371600" y="3886200"/>
            <a:ext cx="6400800" cy="2286000"/>
          </a:xfrm>
        </p:spPr>
        <p:txBody>
          <a:bodyPr>
            <a:normAutofit/>
          </a:bodyPr>
          <a:lstStyle/>
          <a:p>
            <a:r>
              <a:rPr lang="en-US" dirty="0" smtClean="0"/>
              <a:t>Set VII</a:t>
            </a:r>
          </a:p>
          <a:p>
            <a:r>
              <a:rPr lang="en-US" dirty="0" smtClean="0"/>
              <a:t>Reconstruction</a:t>
            </a:r>
          </a:p>
          <a:p>
            <a:r>
              <a:rPr lang="en-US" dirty="0" smtClean="0"/>
              <a:t>(1865- 1877)</a:t>
            </a:r>
            <a:endParaRPr lang="en-US" dirty="0"/>
          </a:p>
        </p:txBody>
      </p:sp>
    </p:spTree>
    <p:extLst>
      <p:ext uri="{BB962C8B-B14F-4D97-AF65-F5344CB8AC3E}">
        <p14:creationId xmlns:p14="http://schemas.microsoft.com/office/powerpoint/2010/main" val="4294708384"/>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5908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807584"/>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51957" y="4557916"/>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3855" y="5255567"/>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77000" y="381000"/>
            <a:ext cx="2653145" cy="369332"/>
          </a:xfrm>
          <a:prstGeom prst="rect">
            <a:avLst/>
          </a:prstGeom>
        </p:spPr>
        <p:txBody>
          <a:bodyPr wrap="square">
            <a:spAutoFit/>
          </a:bodyPr>
          <a:lstStyle/>
          <a:p>
            <a:pPr algn="ctr"/>
            <a:r>
              <a:rPr lang="en-US" b="1" i="1" u="sng" dirty="0"/>
              <a:t>Radical Republicans</a:t>
            </a:r>
          </a:p>
        </p:txBody>
      </p:sp>
      <p:sp>
        <p:nvSpPr>
          <p:cNvPr id="3" name="Rectangle 2"/>
          <p:cNvSpPr/>
          <p:nvPr/>
        </p:nvSpPr>
        <p:spPr>
          <a:xfrm>
            <a:off x="-13856" y="30218"/>
            <a:ext cx="6490855" cy="923330"/>
          </a:xfrm>
          <a:prstGeom prst="rect">
            <a:avLst/>
          </a:prstGeom>
        </p:spPr>
        <p:txBody>
          <a:bodyPr wrap="square">
            <a:spAutoFit/>
          </a:bodyPr>
          <a:lstStyle/>
          <a:p>
            <a:r>
              <a:rPr lang="en-US" dirty="0"/>
              <a:t>After the Civil War, a group that believed the South should be harshly punished and thought that Lincoln was sometimes too compassionate towards the South.</a:t>
            </a:r>
          </a:p>
        </p:txBody>
      </p:sp>
      <p:sp>
        <p:nvSpPr>
          <p:cNvPr id="4" name="Rectangle 3"/>
          <p:cNvSpPr/>
          <p:nvPr/>
        </p:nvSpPr>
        <p:spPr>
          <a:xfrm>
            <a:off x="6515100" y="1676400"/>
            <a:ext cx="2615045" cy="369332"/>
          </a:xfrm>
          <a:prstGeom prst="rect">
            <a:avLst/>
          </a:prstGeom>
        </p:spPr>
        <p:txBody>
          <a:bodyPr wrap="square">
            <a:spAutoFit/>
          </a:bodyPr>
          <a:lstStyle/>
          <a:p>
            <a:pPr algn="ctr"/>
            <a:r>
              <a:rPr lang="en-US" b="1" i="1" u="sng" dirty="0"/>
              <a:t>Wade-Davis Bill</a:t>
            </a:r>
          </a:p>
        </p:txBody>
      </p:sp>
      <p:sp>
        <p:nvSpPr>
          <p:cNvPr id="6" name="Rectangle 5"/>
          <p:cNvSpPr/>
          <p:nvPr/>
        </p:nvSpPr>
        <p:spPr>
          <a:xfrm>
            <a:off x="6926" y="1390471"/>
            <a:ext cx="6508173" cy="923330"/>
          </a:xfrm>
          <a:prstGeom prst="rect">
            <a:avLst/>
          </a:prstGeom>
        </p:spPr>
        <p:txBody>
          <a:bodyPr wrap="square">
            <a:spAutoFit/>
          </a:bodyPr>
          <a:lstStyle/>
          <a:p>
            <a:r>
              <a:rPr lang="en-US" dirty="0"/>
              <a:t>1864 - Bill declared that the Reconstruction of the South was a legislative, not executive, matter. It was an attempt to weaken the power of the president. Lincoln vetoed it. </a:t>
            </a:r>
          </a:p>
        </p:txBody>
      </p:sp>
      <p:sp>
        <p:nvSpPr>
          <p:cNvPr id="7" name="Rectangle 6"/>
          <p:cNvSpPr/>
          <p:nvPr/>
        </p:nvSpPr>
        <p:spPr>
          <a:xfrm>
            <a:off x="6506439" y="2875002"/>
            <a:ext cx="2594265" cy="369332"/>
          </a:xfrm>
          <a:prstGeom prst="rect">
            <a:avLst/>
          </a:prstGeom>
        </p:spPr>
        <p:txBody>
          <a:bodyPr wrap="square">
            <a:spAutoFit/>
          </a:bodyPr>
          <a:lstStyle/>
          <a:p>
            <a:pPr algn="ctr"/>
            <a:r>
              <a:rPr lang="en-US" b="1" i="1" u="sng" dirty="0"/>
              <a:t>Reconstruction Acts</a:t>
            </a:r>
          </a:p>
        </p:txBody>
      </p:sp>
      <p:sp>
        <p:nvSpPr>
          <p:cNvPr id="8" name="Rectangle 7"/>
          <p:cNvSpPr/>
          <p:nvPr/>
        </p:nvSpPr>
        <p:spPr>
          <a:xfrm>
            <a:off x="-34638" y="2607255"/>
            <a:ext cx="6549738" cy="1200329"/>
          </a:xfrm>
          <a:prstGeom prst="rect">
            <a:avLst/>
          </a:prstGeom>
        </p:spPr>
        <p:txBody>
          <a:bodyPr wrap="square">
            <a:spAutoFit/>
          </a:bodyPr>
          <a:lstStyle/>
          <a:p>
            <a:r>
              <a:rPr lang="en-US" dirty="0"/>
              <a:t>1867 - Pushed through congress over Johnson's veto, it gave radical Republicans complete military control over the South and divided the South into five military zones, each headed by a general with absolute power over his district.</a:t>
            </a:r>
          </a:p>
        </p:txBody>
      </p:sp>
      <p:sp>
        <p:nvSpPr>
          <p:cNvPr id="9" name="Rectangle 8"/>
          <p:cNvSpPr/>
          <p:nvPr/>
        </p:nvSpPr>
        <p:spPr>
          <a:xfrm>
            <a:off x="6515098" y="3974068"/>
            <a:ext cx="2576945" cy="369332"/>
          </a:xfrm>
          <a:prstGeom prst="rect">
            <a:avLst/>
          </a:prstGeom>
        </p:spPr>
        <p:txBody>
          <a:bodyPr wrap="square">
            <a:spAutoFit/>
          </a:bodyPr>
          <a:lstStyle/>
          <a:p>
            <a:pPr algn="ctr"/>
            <a:r>
              <a:rPr lang="en-US" b="1" i="1" u="sng" dirty="0"/>
              <a:t>Black codes</a:t>
            </a:r>
          </a:p>
        </p:txBody>
      </p:sp>
      <p:sp>
        <p:nvSpPr>
          <p:cNvPr id="11" name="Rectangle 10"/>
          <p:cNvSpPr/>
          <p:nvPr/>
        </p:nvSpPr>
        <p:spPr>
          <a:xfrm>
            <a:off x="-13855" y="3881735"/>
            <a:ext cx="6520294" cy="646331"/>
          </a:xfrm>
          <a:prstGeom prst="rect">
            <a:avLst/>
          </a:prstGeom>
        </p:spPr>
        <p:txBody>
          <a:bodyPr wrap="square">
            <a:spAutoFit/>
          </a:bodyPr>
          <a:lstStyle/>
          <a:p>
            <a:r>
              <a:rPr lang="en-US" dirty="0"/>
              <a:t>Restrictions on the freedom of former slaves, passed by Southern governments.</a:t>
            </a:r>
          </a:p>
        </p:txBody>
      </p:sp>
      <p:sp>
        <p:nvSpPr>
          <p:cNvPr id="16" name="Rectangle 15"/>
          <p:cNvSpPr/>
          <p:nvPr/>
        </p:nvSpPr>
        <p:spPr>
          <a:xfrm>
            <a:off x="6532418" y="4609236"/>
            <a:ext cx="2547505" cy="369332"/>
          </a:xfrm>
          <a:prstGeom prst="rect">
            <a:avLst/>
          </a:prstGeom>
        </p:spPr>
        <p:txBody>
          <a:bodyPr wrap="square">
            <a:spAutoFit/>
          </a:bodyPr>
          <a:lstStyle/>
          <a:p>
            <a:pPr algn="ctr"/>
            <a:r>
              <a:rPr lang="en-US" b="1" i="1" u="sng" dirty="0"/>
              <a:t>Thaddeus Stevens</a:t>
            </a:r>
          </a:p>
        </p:txBody>
      </p:sp>
      <p:sp>
        <p:nvSpPr>
          <p:cNvPr id="17" name="Rectangle 16"/>
          <p:cNvSpPr/>
          <p:nvPr/>
        </p:nvSpPr>
        <p:spPr>
          <a:xfrm>
            <a:off x="-13856" y="4609236"/>
            <a:ext cx="6594765" cy="646331"/>
          </a:xfrm>
          <a:prstGeom prst="rect">
            <a:avLst/>
          </a:prstGeom>
        </p:spPr>
        <p:txBody>
          <a:bodyPr wrap="square">
            <a:spAutoFit/>
          </a:bodyPr>
          <a:lstStyle/>
          <a:p>
            <a:r>
              <a:rPr lang="en-US" dirty="0"/>
              <a:t>A radical Republican who believed in harsh punishments for the South. Leader of the radical Republicans in Congress.</a:t>
            </a:r>
          </a:p>
        </p:txBody>
      </p:sp>
      <p:sp>
        <p:nvSpPr>
          <p:cNvPr id="18" name="Rectangle 17"/>
          <p:cNvSpPr/>
          <p:nvPr/>
        </p:nvSpPr>
        <p:spPr>
          <a:xfrm>
            <a:off x="6553200" y="5650468"/>
            <a:ext cx="2576944" cy="369332"/>
          </a:xfrm>
          <a:prstGeom prst="rect">
            <a:avLst/>
          </a:prstGeom>
        </p:spPr>
        <p:txBody>
          <a:bodyPr wrap="square">
            <a:spAutoFit/>
          </a:bodyPr>
          <a:lstStyle/>
          <a:p>
            <a:pPr algn="ctr"/>
            <a:r>
              <a:rPr lang="en-US" b="1" i="1" u="sng" dirty="0"/>
              <a:t>Charles Sumner</a:t>
            </a:r>
          </a:p>
        </p:txBody>
      </p:sp>
      <p:sp>
        <p:nvSpPr>
          <p:cNvPr id="19" name="Rectangle 18"/>
          <p:cNvSpPr/>
          <p:nvPr/>
        </p:nvSpPr>
        <p:spPr>
          <a:xfrm>
            <a:off x="-34638" y="5281136"/>
            <a:ext cx="6587838" cy="1477328"/>
          </a:xfrm>
          <a:prstGeom prst="rect">
            <a:avLst/>
          </a:prstGeom>
        </p:spPr>
        <p:txBody>
          <a:bodyPr wrap="square">
            <a:spAutoFit/>
          </a:bodyPr>
          <a:lstStyle/>
          <a:p>
            <a:r>
              <a:rPr lang="en-US" dirty="0"/>
              <a:t>The same Senator who had been caned by Brooks in 1856, </a:t>
            </a:r>
            <a:r>
              <a:rPr lang="en-US" dirty="0" err="1"/>
              <a:t>sumner</a:t>
            </a:r>
            <a:r>
              <a:rPr lang="en-US" dirty="0"/>
              <a:t> returned to the Senate after the outbreak of the Civil War. He was the formulator of the state suicide theory, and supporter of emancipation. He was an outspoken radical Republican involved in the impeachment of Andrew Johnson.</a:t>
            </a:r>
          </a:p>
        </p:txBody>
      </p:sp>
    </p:spTree>
    <p:extLst>
      <p:ext uri="{BB962C8B-B14F-4D97-AF65-F5344CB8AC3E}">
        <p14:creationId xmlns:p14="http://schemas.microsoft.com/office/powerpoint/2010/main" val="25867344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5908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356987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7708" y="4437965"/>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27708" y="5638294"/>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11636" y="228600"/>
            <a:ext cx="2632364" cy="923330"/>
          </a:xfrm>
          <a:prstGeom prst="rect">
            <a:avLst/>
          </a:prstGeom>
        </p:spPr>
        <p:txBody>
          <a:bodyPr wrap="square">
            <a:spAutoFit/>
          </a:bodyPr>
          <a:lstStyle/>
          <a:p>
            <a:pPr algn="ctr"/>
            <a:r>
              <a:rPr lang="en-US" b="1" i="1" u="sng" dirty="0"/>
              <a:t>Great Awakening (1739-1744)</a:t>
            </a:r>
            <a:r>
              <a:rPr lang="en-US" dirty="0"/>
              <a:t/>
            </a:r>
            <a:br>
              <a:rPr lang="en-US" dirty="0"/>
            </a:br>
            <a:endParaRPr lang="en-US" dirty="0"/>
          </a:p>
        </p:txBody>
      </p:sp>
      <p:sp>
        <p:nvSpPr>
          <p:cNvPr id="3" name="Rectangle 2"/>
          <p:cNvSpPr/>
          <p:nvPr/>
        </p:nvSpPr>
        <p:spPr>
          <a:xfrm>
            <a:off x="-34636" y="16317"/>
            <a:ext cx="6587836" cy="1477328"/>
          </a:xfrm>
          <a:prstGeom prst="rect">
            <a:avLst/>
          </a:prstGeom>
        </p:spPr>
        <p:txBody>
          <a:bodyPr wrap="square">
            <a:spAutoFit/>
          </a:bodyPr>
          <a:lstStyle/>
          <a:p>
            <a:r>
              <a:rPr lang="en-US" dirty="0"/>
              <a:t>Puritanism had declined by the 1730s, and people were upset about the decline in religious piety. </a:t>
            </a:r>
            <a:r>
              <a:rPr lang="en-US" dirty="0" smtClean="0"/>
              <a:t>It </a:t>
            </a:r>
            <a:r>
              <a:rPr lang="en-US" dirty="0"/>
              <a:t>was a sudden outbreak of religious fervor that swept through the colonies. One of the first events to unify the colonies.</a:t>
            </a:r>
          </a:p>
          <a:p>
            <a:endParaRPr lang="en-US" dirty="0"/>
          </a:p>
        </p:txBody>
      </p:sp>
      <p:sp>
        <p:nvSpPr>
          <p:cNvPr id="4" name="Rectangle 3"/>
          <p:cNvSpPr/>
          <p:nvPr/>
        </p:nvSpPr>
        <p:spPr>
          <a:xfrm>
            <a:off x="6483927" y="1676400"/>
            <a:ext cx="2646218" cy="369332"/>
          </a:xfrm>
          <a:prstGeom prst="rect">
            <a:avLst/>
          </a:prstGeom>
        </p:spPr>
        <p:txBody>
          <a:bodyPr wrap="square">
            <a:spAutoFit/>
          </a:bodyPr>
          <a:lstStyle/>
          <a:p>
            <a:pPr algn="ctr"/>
            <a:r>
              <a:rPr lang="en-US" b="1" i="1" u="sng" dirty="0"/>
              <a:t>Jonathan Edwards</a:t>
            </a:r>
          </a:p>
        </p:txBody>
      </p:sp>
      <p:sp>
        <p:nvSpPr>
          <p:cNvPr id="6" name="Rectangle 5"/>
          <p:cNvSpPr/>
          <p:nvPr/>
        </p:nvSpPr>
        <p:spPr>
          <a:xfrm>
            <a:off x="-34636" y="1295400"/>
            <a:ext cx="6546272" cy="646331"/>
          </a:xfrm>
          <a:prstGeom prst="rect">
            <a:avLst/>
          </a:prstGeom>
        </p:spPr>
        <p:txBody>
          <a:bodyPr wrap="square">
            <a:spAutoFit/>
          </a:bodyPr>
          <a:lstStyle/>
          <a:p>
            <a:pPr algn="ctr"/>
            <a:r>
              <a:rPr lang="en-US" i="1" dirty="0"/>
              <a:t>Sinners in the Hands of an Angry God, a Careful and Strict Inquiry Into...That Freedom of Will</a:t>
            </a:r>
            <a:endParaRPr lang="en-US" dirty="0"/>
          </a:p>
        </p:txBody>
      </p:sp>
      <p:sp>
        <p:nvSpPr>
          <p:cNvPr id="7" name="Rectangle 6"/>
          <p:cNvSpPr/>
          <p:nvPr/>
        </p:nvSpPr>
        <p:spPr>
          <a:xfrm>
            <a:off x="-13856" y="1861066"/>
            <a:ext cx="6525491" cy="646331"/>
          </a:xfrm>
          <a:prstGeom prst="rect">
            <a:avLst/>
          </a:prstGeom>
        </p:spPr>
        <p:txBody>
          <a:bodyPr wrap="square">
            <a:spAutoFit/>
          </a:bodyPr>
          <a:lstStyle/>
          <a:p>
            <a:r>
              <a:rPr lang="en-US" dirty="0"/>
              <a:t>Part of the Great Awakening, </a:t>
            </a:r>
            <a:r>
              <a:rPr lang="en-US" dirty="0" smtClean="0"/>
              <a:t>he gave </a:t>
            </a:r>
            <a:r>
              <a:rPr lang="en-US" dirty="0"/>
              <a:t>gripping sermons about sin and the torments of Hell.</a:t>
            </a:r>
          </a:p>
        </p:txBody>
      </p:sp>
      <p:sp>
        <p:nvSpPr>
          <p:cNvPr id="8" name="Rectangle 7"/>
          <p:cNvSpPr/>
          <p:nvPr/>
        </p:nvSpPr>
        <p:spPr>
          <a:xfrm>
            <a:off x="6525491" y="2896013"/>
            <a:ext cx="2604654" cy="369332"/>
          </a:xfrm>
          <a:prstGeom prst="rect">
            <a:avLst/>
          </a:prstGeom>
        </p:spPr>
        <p:txBody>
          <a:bodyPr wrap="square">
            <a:spAutoFit/>
          </a:bodyPr>
          <a:lstStyle/>
          <a:p>
            <a:pPr algn="ctr"/>
            <a:r>
              <a:rPr lang="en-US" b="1" i="1" u="sng" dirty="0"/>
              <a:t>George Whitefield</a:t>
            </a:r>
          </a:p>
        </p:txBody>
      </p:sp>
      <p:sp>
        <p:nvSpPr>
          <p:cNvPr id="9" name="Rectangle 8"/>
          <p:cNvSpPr/>
          <p:nvPr/>
        </p:nvSpPr>
        <p:spPr>
          <a:xfrm>
            <a:off x="27708" y="2755189"/>
            <a:ext cx="6525491" cy="646331"/>
          </a:xfrm>
          <a:prstGeom prst="rect">
            <a:avLst/>
          </a:prstGeom>
        </p:spPr>
        <p:txBody>
          <a:bodyPr wrap="square">
            <a:spAutoFit/>
          </a:bodyPr>
          <a:lstStyle/>
          <a:p>
            <a:r>
              <a:rPr lang="en-US" dirty="0"/>
              <a:t>Credited with starting the Great Awakening, also a leader of the "New Lights."</a:t>
            </a:r>
          </a:p>
        </p:txBody>
      </p:sp>
      <p:sp>
        <p:nvSpPr>
          <p:cNvPr id="11" name="Rectangle 10"/>
          <p:cNvSpPr/>
          <p:nvPr/>
        </p:nvSpPr>
        <p:spPr>
          <a:xfrm>
            <a:off x="6988008" y="3791634"/>
            <a:ext cx="1744773" cy="369332"/>
          </a:xfrm>
          <a:prstGeom prst="rect">
            <a:avLst/>
          </a:prstGeom>
        </p:spPr>
        <p:txBody>
          <a:bodyPr wrap="none">
            <a:spAutoFit/>
          </a:bodyPr>
          <a:lstStyle/>
          <a:p>
            <a:r>
              <a:rPr lang="en-US" b="1" i="1" u="sng" dirty="0"/>
              <a:t>William Tennant</a:t>
            </a:r>
          </a:p>
        </p:txBody>
      </p:sp>
      <p:sp>
        <p:nvSpPr>
          <p:cNvPr id="16" name="Rectangle 15"/>
          <p:cNvSpPr/>
          <p:nvPr/>
        </p:nvSpPr>
        <p:spPr>
          <a:xfrm>
            <a:off x="27708" y="3514635"/>
            <a:ext cx="6525492" cy="923330"/>
          </a:xfrm>
          <a:prstGeom prst="rect">
            <a:avLst/>
          </a:prstGeom>
        </p:spPr>
        <p:txBody>
          <a:bodyPr wrap="square">
            <a:spAutoFit/>
          </a:bodyPr>
          <a:lstStyle/>
          <a:p>
            <a:r>
              <a:rPr lang="en-US" dirty="0"/>
              <a:t>A strong Presbyterian minister and leader during the Great Awakening. Founded a college for the training of Presbyterian ministers in 1726.</a:t>
            </a:r>
          </a:p>
        </p:txBody>
      </p:sp>
      <p:sp>
        <p:nvSpPr>
          <p:cNvPr id="17" name="Rectangle 16"/>
          <p:cNvSpPr/>
          <p:nvPr/>
        </p:nvSpPr>
        <p:spPr>
          <a:xfrm>
            <a:off x="6988008" y="4668797"/>
            <a:ext cx="1602746" cy="369332"/>
          </a:xfrm>
          <a:prstGeom prst="rect">
            <a:avLst/>
          </a:prstGeom>
        </p:spPr>
        <p:txBody>
          <a:bodyPr wrap="none">
            <a:spAutoFit/>
          </a:bodyPr>
          <a:lstStyle/>
          <a:p>
            <a:r>
              <a:rPr lang="en-US" b="1" i="1" u="sng" dirty="0"/>
              <a:t>Lord Baltimore</a:t>
            </a:r>
          </a:p>
        </p:txBody>
      </p:sp>
      <p:sp>
        <p:nvSpPr>
          <p:cNvPr id="18" name="Rectangle 17"/>
          <p:cNvSpPr/>
          <p:nvPr/>
        </p:nvSpPr>
        <p:spPr>
          <a:xfrm>
            <a:off x="27708" y="4437965"/>
            <a:ext cx="6553200" cy="1200329"/>
          </a:xfrm>
          <a:prstGeom prst="rect">
            <a:avLst/>
          </a:prstGeom>
        </p:spPr>
        <p:txBody>
          <a:bodyPr wrap="square">
            <a:spAutoFit/>
          </a:bodyPr>
          <a:lstStyle/>
          <a:p>
            <a:r>
              <a:rPr lang="en-US" dirty="0"/>
              <a:t>Founded the colony of Maryland and offered religious freedom to all Christian colonists. </a:t>
            </a:r>
            <a:r>
              <a:rPr lang="en-US" dirty="0" smtClean="0"/>
              <a:t>George Calvert  </a:t>
            </a:r>
            <a:r>
              <a:rPr lang="en-US" dirty="0"/>
              <a:t>did so because he knew that members of his own religion (Catholicism) would be a minority in the colony.</a:t>
            </a:r>
          </a:p>
        </p:txBody>
      </p:sp>
      <p:sp>
        <p:nvSpPr>
          <p:cNvPr id="19" name="Rectangle 18"/>
          <p:cNvSpPr/>
          <p:nvPr/>
        </p:nvSpPr>
        <p:spPr>
          <a:xfrm>
            <a:off x="6580908" y="5638294"/>
            <a:ext cx="2549237" cy="923330"/>
          </a:xfrm>
          <a:prstGeom prst="rect">
            <a:avLst/>
          </a:prstGeom>
        </p:spPr>
        <p:txBody>
          <a:bodyPr wrap="square">
            <a:spAutoFit/>
          </a:bodyPr>
          <a:lstStyle/>
          <a:p>
            <a:pPr algn="ctr"/>
            <a:r>
              <a:rPr lang="en-US" b="1" i="1" u="sng" dirty="0"/>
              <a:t>Maryland Act of Toleration (Act of Religious Toleration)</a:t>
            </a:r>
          </a:p>
        </p:txBody>
      </p:sp>
      <p:sp>
        <p:nvSpPr>
          <p:cNvPr id="20" name="Rectangle 19"/>
          <p:cNvSpPr/>
          <p:nvPr/>
        </p:nvSpPr>
        <p:spPr>
          <a:xfrm>
            <a:off x="0" y="5638294"/>
            <a:ext cx="6580908" cy="923330"/>
          </a:xfrm>
          <a:prstGeom prst="rect">
            <a:avLst/>
          </a:prstGeom>
        </p:spPr>
        <p:txBody>
          <a:bodyPr wrap="square">
            <a:spAutoFit/>
          </a:bodyPr>
          <a:lstStyle/>
          <a:p>
            <a:r>
              <a:rPr lang="en-US" dirty="0"/>
              <a:t>1649 - Ordered by Lord Baltimore after a Protestant was made governor of Maryland at the demand of the colony's large Protestant population. The act guaranteed religious freedom to all Christians.</a:t>
            </a:r>
          </a:p>
        </p:txBody>
      </p:sp>
    </p:spTree>
    <p:extLst>
      <p:ext uri="{BB962C8B-B14F-4D97-AF65-F5344CB8AC3E}">
        <p14:creationId xmlns:p14="http://schemas.microsoft.com/office/powerpoint/2010/main" val="2386881004"/>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479975"/>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5908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3581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4523601"/>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53686" y="5446931"/>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77000" y="360218"/>
            <a:ext cx="2667000" cy="646331"/>
          </a:xfrm>
          <a:prstGeom prst="rect">
            <a:avLst/>
          </a:prstGeom>
        </p:spPr>
        <p:txBody>
          <a:bodyPr wrap="square">
            <a:spAutoFit/>
          </a:bodyPr>
          <a:lstStyle/>
          <a:p>
            <a:pPr algn="ctr"/>
            <a:r>
              <a:rPr lang="en-US" b="1" i="1" u="sng" dirty="0"/>
              <a:t>Andrew Johnson (1808-1875)</a:t>
            </a:r>
          </a:p>
        </p:txBody>
      </p:sp>
      <p:sp>
        <p:nvSpPr>
          <p:cNvPr id="3" name="Rectangle 2"/>
          <p:cNvSpPr/>
          <p:nvPr/>
        </p:nvSpPr>
        <p:spPr>
          <a:xfrm>
            <a:off x="0" y="2647"/>
            <a:ext cx="6477000" cy="1477328"/>
          </a:xfrm>
          <a:prstGeom prst="rect">
            <a:avLst/>
          </a:prstGeom>
        </p:spPr>
        <p:txBody>
          <a:bodyPr wrap="square">
            <a:spAutoFit/>
          </a:bodyPr>
          <a:lstStyle/>
          <a:p>
            <a:r>
              <a:rPr lang="en-US" dirty="0"/>
              <a:t>A Southerner form Tennessee, as V.P. when Lincoln was killed, he became president. He opposed radical Republicans who passed Reconstruction Acts over his veto. The first U.S. president to be impeached, he survived the Senate removal by only one vote. He was a very weak president.</a:t>
            </a:r>
          </a:p>
        </p:txBody>
      </p:sp>
      <p:sp>
        <p:nvSpPr>
          <p:cNvPr id="4" name="Rectangle 3"/>
          <p:cNvSpPr/>
          <p:nvPr/>
        </p:nvSpPr>
        <p:spPr>
          <a:xfrm>
            <a:off x="6515100" y="1828800"/>
            <a:ext cx="2628900" cy="369332"/>
          </a:xfrm>
          <a:prstGeom prst="rect">
            <a:avLst/>
          </a:prstGeom>
        </p:spPr>
        <p:txBody>
          <a:bodyPr wrap="square">
            <a:spAutoFit/>
          </a:bodyPr>
          <a:lstStyle/>
          <a:p>
            <a:pPr algn="ctr"/>
            <a:r>
              <a:rPr lang="en-US" b="1" i="1" u="sng" dirty="0"/>
              <a:t>Freedmen's Bureau</a:t>
            </a:r>
          </a:p>
        </p:txBody>
      </p:sp>
      <p:sp>
        <p:nvSpPr>
          <p:cNvPr id="6" name="Rectangle 5"/>
          <p:cNvSpPr/>
          <p:nvPr/>
        </p:nvSpPr>
        <p:spPr>
          <a:xfrm>
            <a:off x="0" y="1479975"/>
            <a:ext cx="6477000" cy="923330"/>
          </a:xfrm>
          <a:prstGeom prst="rect">
            <a:avLst/>
          </a:prstGeom>
        </p:spPr>
        <p:txBody>
          <a:bodyPr wrap="square">
            <a:spAutoFit/>
          </a:bodyPr>
          <a:lstStyle/>
          <a:p>
            <a:r>
              <a:rPr lang="en-US" dirty="0"/>
              <a:t>1865 - Agency set up to aid former slaves in adjusting themselves to freedom. It furnished food and clothing to needy blacks and helped them get jobs.</a:t>
            </a:r>
          </a:p>
        </p:txBody>
      </p:sp>
      <p:sp>
        <p:nvSpPr>
          <p:cNvPr id="7" name="Rectangle 6"/>
          <p:cNvSpPr/>
          <p:nvPr/>
        </p:nvSpPr>
        <p:spPr>
          <a:xfrm>
            <a:off x="6501245" y="2877556"/>
            <a:ext cx="2628900" cy="369332"/>
          </a:xfrm>
          <a:prstGeom prst="rect">
            <a:avLst/>
          </a:prstGeom>
        </p:spPr>
        <p:txBody>
          <a:bodyPr wrap="square">
            <a:spAutoFit/>
          </a:bodyPr>
          <a:lstStyle/>
          <a:p>
            <a:pPr algn="ctr"/>
            <a:r>
              <a:rPr lang="en-US" b="1" i="1" u="sng" dirty="0"/>
              <a:t>Ku Klux Klan</a:t>
            </a:r>
          </a:p>
        </p:txBody>
      </p:sp>
      <p:sp>
        <p:nvSpPr>
          <p:cNvPr id="8" name="Rectangle 7"/>
          <p:cNvSpPr/>
          <p:nvPr/>
        </p:nvSpPr>
        <p:spPr>
          <a:xfrm>
            <a:off x="-13855" y="2590800"/>
            <a:ext cx="6515100" cy="923330"/>
          </a:xfrm>
          <a:prstGeom prst="rect">
            <a:avLst/>
          </a:prstGeom>
        </p:spPr>
        <p:txBody>
          <a:bodyPr wrap="square">
            <a:spAutoFit/>
          </a:bodyPr>
          <a:lstStyle/>
          <a:p>
            <a:r>
              <a:rPr lang="en-US" dirty="0"/>
              <a:t>White-supremacist group formed by six former </a:t>
            </a:r>
            <a:r>
              <a:rPr lang="en-US" dirty="0" smtClean="0"/>
              <a:t>Confederate </a:t>
            </a:r>
            <a:r>
              <a:rPr lang="en-US" dirty="0"/>
              <a:t>officers after the Civil War. Name is essentially Greek for "Circle of Friends". Group eventually turned to terrorist attacks on blacks. </a:t>
            </a:r>
          </a:p>
        </p:txBody>
      </p:sp>
      <p:sp>
        <p:nvSpPr>
          <p:cNvPr id="9" name="Rectangle 8"/>
          <p:cNvSpPr/>
          <p:nvPr/>
        </p:nvSpPr>
        <p:spPr>
          <a:xfrm>
            <a:off x="6515099" y="3782476"/>
            <a:ext cx="2615045" cy="369332"/>
          </a:xfrm>
          <a:prstGeom prst="rect">
            <a:avLst/>
          </a:prstGeom>
        </p:spPr>
        <p:txBody>
          <a:bodyPr wrap="square">
            <a:spAutoFit/>
          </a:bodyPr>
          <a:lstStyle/>
          <a:p>
            <a:pPr algn="ctr"/>
            <a:r>
              <a:rPr lang="en-US" b="1" i="1" u="sng" dirty="0"/>
              <a:t>Fourteenth Amendment</a:t>
            </a:r>
          </a:p>
        </p:txBody>
      </p:sp>
      <p:sp>
        <p:nvSpPr>
          <p:cNvPr id="11" name="Rectangle 10"/>
          <p:cNvSpPr/>
          <p:nvPr/>
        </p:nvSpPr>
        <p:spPr>
          <a:xfrm>
            <a:off x="0" y="3600271"/>
            <a:ext cx="6515100" cy="923330"/>
          </a:xfrm>
          <a:prstGeom prst="rect">
            <a:avLst/>
          </a:prstGeom>
        </p:spPr>
        <p:txBody>
          <a:bodyPr wrap="square">
            <a:spAutoFit/>
          </a:bodyPr>
          <a:lstStyle/>
          <a:p>
            <a:r>
              <a:rPr lang="en-US" dirty="0"/>
              <a:t>1866, ratified 1868. It fixed provision of the Civil Rights Bill: full citizenship to all native-born or naturalized Americans, including former slaves and immigrants.</a:t>
            </a:r>
          </a:p>
        </p:txBody>
      </p:sp>
      <p:sp>
        <p:nvSpPr>
          <p:cNvPr id="16" name="Rectangle 15"/>
          <p:cNvSpPr/>
          <p:nvPr/>
        </p:nvSpPr>
        <p:spPr>
          <a:xfrm>
            <a:off x="-13856" y="4523601"/>
            <a:ext cx="6567055" cy="923330"/>
          </a:xfrm>
          <a:prstGeom prst="rect">
            <a:avLst/>
          </a:prstGeom>
        </p:spPr>
        <p:txBody>
          <a:bodyPr wrap="square">
            <a:spAutoFit/>
          </a:bodyPr>
          <a:lstStyle/>
          <a:p>
            <a:r>
              <a:rPr lang="en-US" dirty="0"/>
              <a:t>Ratified 1870 - No one could be denied the right to vote on account of race, color or having been a slave. It was to prevent states from amending their constitutions to deny black suffrage.</a:t>
            </a:r>
          </a:p>
        </p:txBody>
      </p:sp>
      <p:sp>
        <p:nvSpPr>
          <p:cNvPr id="17" name="Rectangle 16"/>
          <p:cNvSpPr/>
          <p:nvPr/>
        </p:nvSpPr>
        <p:spPr>
          <a:xfrm>
            <a:off x="6535883" y="4798230"/>
            <a:ext cx="2608117" cy="369332"/>
          </a:xfrm>
          <a:prstGeom prst="rect">
            <a:avLst/>
          </a:prstGeom>
        </p:spPr>
        <p:txBody>
          <a:bodyPr wrap="square">
            <a:spAutoFit/>
          </a:bodyPr>
          <a:lstStyle/>
          <a:p>
            <a:pPr algn="ctr"/>
            <a:r>
              <a:rPr lang="en-US" b="1" i="1" u="sng" dirty="0" smtClean="0"/>
              <a:t>Fifteenth </a:t>
            </a:r>
            <a:r>
              <a:rPr lang="en-US" b="1" i="1" u="sng" dirty="0"/>
              <a:t>Amendment</a:t>
            </a:r>
          </a:p>
        </p:txBody>
      </p:sp>
      <p:sp>
        <p:nvSpPr>
          <p:cNvPr id="18" name="Rectangle 17"/>
          <p:cNvSpPr/>
          <p:nvPr/>
        </p:nvSpPr>
        <p:spPr>
          <a:xfrm>
            <a:off x="6553200" y="6019800"/>
            <a:ext cx="2576944" cy="369332"/>
          </a:xfrm>
          <a:prstGeom prst="rect">
            <a:avLst/>
          </a:prstGeom>
        </p:spPr>
        <p:txBody>
          <a:bodyPr wrap="square">
            <a:spAutoFit/>
          </a:bodyPr>
          <a:lstStyle/>
          <a:p>
            <a:pPr algn="ctr"/>
            <a:r>
              <a:rPr lang="en-US" b="1" i="1" u="sng" dirty="0"/>
              <a:t>Tenure of Office Act</a:t>
            </a:r>
          </a:p>
        </p:txBody>
      </p:sp>
      <p:sp>
        <p:nvSpPr>
          <p:cNvPr id="19" name="Rectangle 18"/>
          <p:cNvSpPr/>
          <p:nvPr/>
        </p:nvSpPr>
        <p:spPr>
          <a:xfrm>
            <a:off x="0" y="5465802"/>
            <a:ext cx="6553200" cy="1477328"/>
          </a:xfrm>
          <a:prstGeom prst="rect">
            <a:avLst/>
          </a:prstGeom>
        </p:spPr>
        <p:txBody>
          <a:bodyPr wrap="square">
            <a:spAutoFit/>
          </a:bodyPr>
          <a:lstStyle/>
          <a:p>
            <a:r>
              <a:rPr lang="en-US" dirty="0"/>
              <a:t>1866 - Enacted by radical Congress, it forbade the president from removing civil officers without consent of the Senate. It was meant to prevent Johnson from removing radicals from office. Johnson broke this law when he fired a radical Republican from his cabinet, and he was impeached for this "crime".</a:t>
            </a:r>
          </a:p>
        </p:txBody>
      </p:sp>
    </p:spTree>
    <p:extLst>
      <p:ext uri="{BB962C8B-B14F-4D97-AF65-F5344CB8AC3E}">
        <p14:creationId xmlns:p14="http://schemas.microsoft.com/office/powerpoint/2010/main" val="2586734458"/>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772728"/>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4529839"/>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580204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94318" y="272534"/>
            <a:ext cx="2635827" cy="369332"/>
          </a:xfrm>
          <a:prstGeom prst="rect">
            <a:avLst/>
          </a:prstGeom>
        </p:spPr>
        <p:txBody>
          <a:bodyPr wrap="square">
            <a:spAutoFit/>
          </a:bodyPr>
          <a:lstStyle/>
          <a:p>
            <a:pPr algn="ctr"/>
            <a:r>
              <a:rPr lang="en-US" b="1" i="1" u="sng" dirty="0"/>
              <a:t>Scalawags</a:t>
            </a:r>
          </a:p>
        </p:txBody>
      </p:sp>
      <p:sp>
        <p:nvSpPr>
          <p:cNvPr id="3" name="Rectangle 2"/>
          <p:cNvSpPr/>
          <p:nvPr/>
        </p:nvSpPr>
        <p:spPr>
          <a:xfrm>
            <a:off x="0" y="180201"/>
            <a:ext cx="6477000" cy="646331"/>
          </a:xfrm>
          <a:prstGeom prst="rect">
            <a:avLst/>
          </a:prstGeom>
        </p:spPr>
        <p:txBody>
          <a:bodyPr wrap="square">
            <a:spAutoFit/>
          </a:bodyPr>
          <a:lstStyle/>
          <a:p>
            <a:r>
              <a:rPr lang="en-US" dirty="0"/>
              <a:t>A derogatory term for Southerners who were working with the North to buy up land from desperate Southerners.</a:t>
            </a:r>
          </a:p>
        </p:txBody>
      </p:sp>
      <p:sp>
        <p:nvSpPr>
          <p:cNvPr id="4" name="Rectangle 3"/>
          <p:cNvSpPr/>
          <p:nvPr/>
        </p:nvSpPr>
        <p:spPr>
          <a:xfrm>
            <a:off x="6504709" y="1833357"/>
            <a:ext cx="2625436" cy="369332"/>
          </a:xfrm>
          <a:prstGeom prst="rect">
            <a:avLst/>
          </a:prstGeom>
        </p:spPr>
        <p:txBody>
          <a:bodyPr wrap="square">
            <a:spAutoFit/>
          </a:bodyPr>
          <a:lstStyle/>
          <a:p>
            <a:pPr algn="ctr"/>
            <a:r>
              <a:rPr lang="en-US" b="1" i="1" u="sng" dirty="0"/>
              <a:t>Carpetbaggers</a:t>
            </a:r>
          </a:p>
        </p:txBody>
      </p:sp>
      <p:sp>
        <p:nvSpPr>
          <p:cNvPr id="6" name="Rectangle 5"/>
          <p:cNvSpPr/>
          <p:nvPr/>
        </p:nvSpPr>
        <p:spPr>
          <a:xfrm>
            <a:off x="0" y="1295400"/>
            <a:ext cx="6477000" cy="1477328"/>
          </a:xfrm>
          <a:prstGeom prst="rect">
            <a:avLst/>
          </a:prstGeom>
        </p:spPr>
        <p:txBody>
          <a:bodyPr wrap="square">
            <a:spAutoFit/>
          </a:bodyPr>
          <a:lstStyle/>
          <a:p>
            <a:r>
              <a:rPr lang="en-US" dirty="0"/>
              <a:t>A derogatory term applied to Northerners who migrated south during the Reconstruction to take advantage of opportunities to advance their own fortunes by buying up land from desperate Southerners and by manipulating new black voters to obtain lucrative government contracts.</a:t>
            </a:r>
          </a:p>
        </p:txBody>
      </p:sp>
      <p:sp>
        <p:nvSpPr>
          <p:cNvPr id="7" name="Rectangle 6"/>
          <p:cNvSpPr/>
          <p:nvPr/>
        </p:nvSpPr>
        <p:spPr>
          <a:xfrm>
            <a:off x="6518564" y="3260559"/>
            <a:ext cx="2611581" cy="369332"/>
          </a:xfrm>
          <a:prstGeom prst="rect">
            <a:avLst/>
          </a:prstGeom>
        </p:spPr>
        <p:txBody>
          <a:bodyPr wrap="square">
            <a:spAutoFit/>
          </a:bodyPr>
          <a:lstStyle/>
          <a:p>
            <a:pPr algn="ctr"/>
            <a:r>
              <a:rPr lang="en-US" b="1" i="1" u="sng" dirty="0"/>
              <a:t>Monroe Doctrine</a:t>
            </a:r>
          </a:p>
        </p:txBody>
      </p:sp>
      <p:sp>
        <p:nvSpPr>
          <p:cNvPr id="8" name="Rectangle 7"/>
          <p:cNvSpPr/>
          <p:nvPr/>
        </p:nvSpPr>
        <p:spPr>
          <a:xfrm>
            <a:off x="0" y="2803222"/>
            <a:ext cx="6477000" cy="1754326"/>
          </a:xfrm>
          <a:prstGeom prst="rect">
            <a:avLst/>
          </a:prstGeom>
        </p:spPr>
        <p:txBody>
          <a:bodyPr wrap="square">
            <a:spAutoFit/>
          </a:bodyPr>
          <a:lstStyle/>
          <a:p>
            <a:r>
              <a:rPr lang="en-US" dirty="0"/>
              <a:t>1823 - Declared that Europe should not interfere in the affairs of the Western Hemisphere and that any attempt at interference by a European power would be seen as a threat to the U.S. It also declared that a New World colony which has gained independence may not be recolonized by Europe. (It was written at a time when many South American nations were gaining independence).</a:t>
            </a:r>
          </a:p>
        </p:txBody>
      </p:sp>
      <p:sp>
        <p:nvSpPr>
          <p:cNvPr id="9" name="Rectangle 8"/>
          <p:cNvSpPr/>
          <p:nvPr/>
        </p:nvSpPr>
        <p:spPr>
          <a:xfrm>
            <a:off x="6553199" y="4724400"/>
            <a:ext cx="2576945" cy="369332"/>
          </a:xfrm>
          <a:prstGeom prst="rect">
            <a:avLst/>
          </a:prstGeom>
        </p:spPr>
        <p:txBody>
          <a:bodyPr wrap="square">
            <a:spAutoFit/>
          </a:bodyPr>
          <a:lstStyle/>
          <a:p>
            <a:pPr algn="ctr"/>
            <a:r>
              <a:rPr lang="en-US" b="1" i="1" u="sng" dirty="0"/>
              <a:t>Ulysses S. Grant</a:t>
            </a:r>
          </a:p>
        </p:txBody>
      </p:sp>
      <p:sp>
        <p:nvSpPr>
          <p:cNvPr id="11" name="Rectangle 10"/>
          <p:cNvSpPr/>
          <p:nvPr/>
        </p:nvSpPr>
        <p:spPr>
          <a:xfrm>
            <a:off x="0" y="4560149"/>
            <a:ext cx="6518564" cy="1200329"/>
          </a:xfrm>
          <a:prstGeom prst="rect">
            <a:avLst/>
          </a:prstGeom>
        </p:spPr>
        <p:txBody>
          <a:bodyPr wrap="square">
            <a:spAutoFit/>
          </a:bodyPr>
          <a:lstStyle/>
          <a:p>
            <a:r>
              <a:rPr lang="en-US" dirty="0"/>
              <a:t>U.S. president 1873-1877. Military hero of the Civil War, he led a corrupt administration, consisting of friends and relatives. Although </a:t>
            </a:r>
            <a:r>
              <a:rPr lang="en-US" dirty="0" smtClean="0"/>
              <a:t>He </a:t>
            </a:r>
            <a:r>
              <a:rPr lang="en-US" dirty="0"/>
              <a:t>was personally a very honest and moral man, his administration was considered the most corrupt the U.S. had had at that time.</a:t>
            </a:r>
          </a:p>
        </p:txBody>
      </p:sp>
      <p:sp>
        <p:nvSpPr>
          <p:cNvPr id="16" name="Rectangle 15"/>
          <p:cNvSpPr/>
          <p:nvPr/>
        </p:nvSpPr>
        <p:spPr>
          <a:xfrm>
            <a:off x="6539344" y="6096000"/>
            <a:ext cx="2590800" cy="369332"/>
          </a:xfrm>
          <a:prstGeom prst="rect">
            <a:avLst/>
          </a:prstGeom>
        </p:spPr>
        <p:txBody>
          <a:bodyPr wrap="square">
            <a:spAutoFit/>
          </a:bodyPr>
          <a:lstStyle/>
          <a:p>
            <a:pPr algn="ctr"/>
            <a:r>
              <a:rPr lang="en-US" b="1" i="1" u="sng" dirty="0"/>
              <a:t>Compromise of 1877 </a:t>
            </a:r>
          </a:p>
        </p:txBody>
      </p:sp>
      <p:sp>
        <p:nvSpPr>
          <p:cNvPr id="17" name="Rectangle 16"/>
          <p:cNvSpPr/>
          <p:nvPr/>
        </p:nvSpPr>
        <p:spPr>
          <a:xfrm>
            <a:off x="0" y="5804596"/>
            <a:ext cx="6553200" cy="923330"/>
          </a:xfrm>
          <a:prstGeom prst="rect">
            <a:avLst/>
          </a:prstGeom>
        </p:spPr>
        <p:txBody>
          <a:bodyPr wrap="square">
            <a:spAutoFit/>
          </a:bodyPr>
          <a:lstStyle/>
          <a:p>
            <a:r>
              <a:rPr lang="en-US" dirty="0"/>
              <a:t>Hayes promised to show concern for Southern interests and end Reconstruction in exchange for the Democrats accepting the fraudulent election results. He took Union troops out of the South.</a:t>
            </a:r>
          </a:p>
        </p:txBody>
      </p:sp>
    </p:spTree>
    <p:extLst>
      <p:ext uri="{BB962C8B-B14F-4D97-AF65-F5344CB8AC3E}">
        <p14:creationId xmlns:p14="http://schemas.microsoft.com/office/powerpoint/2010/main" val="258673445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761566"/>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401291"/>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029" y="4380039"/>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5552659"/>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90855" y="304800"/>
            <a:ext cx="2653145" cy="646331"/>
          </a:xfrm>
          <a:prstGeom prst="rect">
            <a:avLst/>
          </a:prstGeom>
        </p:spPr>
        <p:txBody>
          <a:bodyPr wrap="square">
            <a:spAutoFit/>
          </a:bodyPr>
          <a:lstStyle/>
          <a:p>
            <a:pPr algn="ctr"/>
            <a:r>
              <a:rPr lang="en-US" b="1" i="1" u="sng" dirty="0"/>
              <a:t>Solid South</a:t>
            </a:r>
            <a:br>
              <a:rPr lang="en-US" b="1" i="1" u="sng" dirty="0"/>
            </a:br>
            <a:endParaRPr lang="en-US" b="1" i="1" u="sng" dirty="0"/>
          </a:p>
        </p:txBody>
      </p:sp>
      <p:sp>
        <p:nvSpPr>
          <p:cNvPr id="3" name="Rectangle 2"/>
          <p:cNvSpPr/>
          <p:nvPr/>
        </p:nvSpPr>
        <p:spPr>
          <a:xfrm>
            <a:off x="0" y="95071"/>
            <a:ext cx="6477000" cy="923330"/>
          </a:xfrm>
          <a:prstGeom prst="rect">
            <a:avLst/>
          </a:prstGeom>
        </p:spPr>
        <p:txBody>
          <a:bodyPr wrap="square">
            <a:spAutoFit/>
          </a:bodyPr>
          <a:lstStyle/>
          <a:p>
            <a:r>
              <a:rPr lang="en-US" dirty="0"/>
              <a:t>Term applied to the one-party (Democrat) system of the South following the Civil War. For 100 years after the Civil War, the South voted Democrat in every presidential election.</a:t>
            </a:r>
          </a:p>
        </p:txBody>
      </p:sp>
      <p:sp>
        <p:nvSpPr>
          <p:cNvPr id="4" name="Rectangle 3"/>
          <p:cNvSpPr/>
          <p:nvPr/>
        </p:nvSpPr>
        <p:spPr>
          <a:xfrm>
            <a:off x="-13856" y="1298093"/>
            <a:ext cx="6490855" cy="1477328"/>
          </a:xfrm>
          <a:prstGeom prst="rect">
            <a:avLst/>
          </a:prstGeom>
        </p:spPr>
        <p:txBody>
          <a:bodyPr wrap="square">
            <a:spAutoFit/>
          </a:bodyPr>
          <a:lstStyle/>
          <a:p>
            <a:r>
              <a:rPr lang="en-US" dirty="0" smtClean="0"/>
              <a:t>This provided </a:t>
            </a:r>
            <a:r>
              <a:rPr lang="en-US" dirty="0"/>
              <a:t>the necessities for Black farmers. Storekeepers granted credit until the farm was harvested. To protect the creditor, the storekeeper took a mortgage, or lien, on the tenant's share of the crop. The system was abused and uneducated blacks were taken advantage of. The results, for Blacks, was not unlike slavery.</a:t>
            </a:r>
          </a:p>
        </p:txBody>
      </p:sp>
      <p:sp>
        <p:nvSpPr>
          <p:cNvPr id="6" name="Rectangle 5"/>
          <p:cNvSpPr/>
          <p:nvPr/>
        </p:nvSpPr>
        <p:spPr>
          <a:xfrm>
            <a:off x="6515099" y="1667425"/>
            <a:ext cx="2615045" cy="369332"/>
          </a:xfrm>
          <a:prstGeom prst="rect">
            <a:avLst/>
          </a:prstGeom>
        </p:spPr>
        <p:txBody>
          <a:bodyPr wrap="square">
            <a:spAutoFit/>
          </a:bodyPr>
          <a:lstStyle/>
          <a:p>
            <a:pPr algn="ctr"/>
            <a:r>
              <a:rPr lang="en-US" b="1" i="1" u="sng" dirty="0" smtClean="0"/>
              <a:t>Sharecropping </a:t>
            </a:r>
            <a:endParaRPr lang="en-US" b="1" i="1" u="sng" dirty="0"/>
          </a:p>
        </p:txBody>
      </p:sp>
      <p:sp>
        <p:nvSpPr>
          <p:cNvPr id="7" name="Rectangle 6"/>
          <p:cNvSpPr/>
          <p:nvPr/>
        </p:nvSpPr>
        <p:spPr>
          <a:xfrm>
            <a:off x="6497782" y="2877555"/>
            <a:ext cx="2601189" cy="369332"/>
          </a:xfrm>
          <a:prstGeom prst="rect">
            <a:avLst/>
          </a:prstGeom>
        </p:spPr>
        <p:txBody>
          <a:bodyPr wrap="square">
            <a:spAutoFit/>
          </a:bodyPr>
          <a:lstStyle/>
          <a:p>
            <a:pPr algn="ctr"/>
            <a:r>
              <a:rPr lang="en-US" b="1" i="1" u="sng" dirty="0"/>
              <a:t>Hiram R. Revels</a:t>
            </a:r>
          </a:p>
        </p:txBody>
      </p:sp>
      <p:sp>
        <p:nvSpPr>
          <p:cNvPr id="8" name="Rectangle 7"/>
          <p:cNvSpPr/>
          <p:nvPr/>
        </p:nvSpPr>
        <p:spPr>
          <a:xfrm>
            <a:off x="-13855" y="2801310"/>
            <a:ext cx="6528954" cy="369332"/>
          </a:xfrm>
          <a:prstGeom prst="rect">
            <a:avLst/>
          </a:prstGeom>
        </p:spPr>
        <p:txBody>
          <a:bodyPr wrap="square">
            <a:spAutoFit/>
          </a:bodyPr>
          <a:lstStyle/>
          <a:p>
            <a:r>
              <a:rPr lang="en-US" dirty="0"/>
              <a:t>North Carolina free black, he became a senator in 1870.</a:t>
            </a:r>
          </a:p>
        </p:txBody>
      </p:sp>
      <p:sp>
        <p:nvSpPr>
          <p:cNvPr id="9" name="Rectangle 8"/>
          <p:cNvSpPr/>
          <p:nvPr/>
        </p:nvSpPr>
        <p:spPr>
          <a:xfrm>
            <a:off x="6542808" y="3620777"/>
            <a:ext cx="2511135" cy="369332"/>
          </a:xfrm>
          <a:prstGeom prst="rect">
            <a:avLst/>
          </a:prstGeom>
        </p:spPr>
        <p:txBody>
          <a:bodyPr wrap="square">
            <a:spAutoFit/>
          </a:bodyPr>
          <a:lstStyle/>
          <a:p>
            <a:pPr algn="ctr"/>
            <a:r>
              <a:rPr lang="en-US" b="1" i="1" u="sng" dirty="0"/>
              <a:t>Whiskey Ring</a:t>
            </a:r>
          </a:p>
        </p:txBody>
      </p:sp>
      <p:sp>
        <p:nvSpPr>
          <p:cNvPr id="11" name="Rectangle 10"/>
          <p:cNvSpPr/>
          <p:nvPr/>
        </p:nvSpPr>
        <p:spPr>
          <a:xfrm>
            <a:off x="0" y="3429000"/>
            <a:ext cx="6553200" cy="923330"/>
          </a:xfrm>
          <a:prstGeom prst="rect">
            <a:avLst/>
          </a:prstGeom>
        </p:spPr>
        <p:txBody>
          <a:bodyPr wrap="square">
            <a:spAutoFit/>
          </a:bodyPr>
          <a:lstStyle/>
          <a:p>
            <a:r>
              <a:rPr lang="en-US" dirty="0"/>
              <a:t>During the Grant administration, a group of officials were importing whiskey and using their offices to avoid paying the taxes on it, cheating the treasury out of millions of dollars.</a:t>
            </a:r>
          </a:p>
        </p:txBody>
      </p:sp>
      <p:sp>
        <p:nvSpPr>
          <p:cNvPr id="16" name="Rectangle 15"/>
          <p:cNvSpPr/>
          <p:nvPr/>
        </p:nvSpPr>
        <p:spPr>
          <a:xfrm>
            <a:off x="6528954" y="4768334"/>
            <a:ext cx="2576944" cy="369332"/>
          </a:xfrm>
          <a:prstGeom prst="rect">
            <a:avLst/>
          </a:prstGeom>
        </p:spPr>
        <p:txBody>
          <a:bodyPr wrap="square">
            <a:spAutoFit/>
          </a:bodyPr>
          <a:lstStyle/>
          <a:p>
            <a:pPr algn="ctr"/>
            <a:r>
              <a:rPr lang="en-US" b="1" i="1" u="sng" dirty="0"/>
              <a:t>Panic of 1873</a:t>
            </a:r>
          </a:p>
        </p:txBody>
      </p:sp>
      <p:sp>
        <p:nvSpPr>
          <p:cNvPr id="17" name="Rectangle 16"/>
          <p:cNvSpPr/>
          <p:nvPr/>
        </p:nvSpPr>
        <p:spPr>
          <a:xfrm>
            <a:off x="-45030" y="4352330"/>
            <a:ext cx="6573983" cy="1200329"/>
          </a:xfrm>
          <a:prstGeom prst="rect">
            <a:avLst/>
          </a:prstGeom>
        </p:spPr>
        <p:txBody>
          <a:bodyPr wrap="square">
            <a:spAutoFit/>
          </a:bodyPr>
          <a:lstStyle/>
          <a:p>
            <a:r>
              <a:rPr lang="en-US" dirty="0"/>
              <a:t>Unrestrained speculation on the railroads let to disaster - inflation and strikes by railroad workers. 18,000 businesses failed and 3 million people were out of work. Federal troops were called in to end the strike.</a:t>
            </a:r>
          </a:p>
        </p:txBody>
      </p:sp>
      <p:sp>
        <p:nvSpPr>
          <p:cNvPr id="20" name="Rectangle 19"/>
          <p:cNvSpPr/>
          <p:nvPr/>
        </p:nvSpPr>
        <p:spPr>
          <a:xfrm>
            <a:off x="6528953" y="5715000"/>
            <a:ext cx="2615047" cy="646331"/>
          </a:xfrm>
          <a:prstGeom prst="rect">
            <a:avLst/>
          </a:prstGeom>
        </p:spPr>
        <p:txBody>
          <a:bodyPr wrap="square">
            <a:spAutoFit/>
          </a:bodyPr>
          <a:lstStyle/>
          <a:p>
            <a:pPr algn="ctr"/>
            <a:r>
              <a:rPr lang="en-US" b="1" i="1" u="sng" dirty="0"/>
              <a:t>Fourteenth Amendment's "Due Process Clause"</a:t>
            </a:r>
          </a:p>
        </p:txBody>
      </p:sp>
      <p:sp>
        <p:nvSpPr>
          <p:cNvPr id="21" name="Rectangle 20"/>
          <p:cNvSpPr/>
          <p:nvPr/>
        </p:nvSpPr>
        <p:spPr>
          <a:xfrm>
            <a:off x="-45030" y="5715000"/>
            <a:ext cx="6598229" cy="646331"/>
          </a:xfrm>
          <a:prstGeom prst="rect">
            <a:avLst/>
          </a:prstGeom>
        </p:spPr>
        <p:txBody>
          <a:bodyPr wrap="square">
            <a:spAutoFit/>
          </a:bodyPr>
          <a:lstStyle/>
          <a:p>
            <a:r>
              <a:rPr lang="en-US" dirty="0"/>
              <a:t>No state shall deny a person life, liberty, or property without due process of law. (The accused must have a trial.)</a:t>
            </a:r>
          </a:p>
        </p:txBody>
      </p:sp>
    </p:spTree>
    <p:extLst>
      <p:ext uri="{BB962C8B-B14F-4D97-AF65-F5344CB8AC3E}">
        <p14:creationId xmlns:p14="http://schemas.microsoft.com/office/powerpoint/2010/main" val="2586734458"/>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 Untied States History Flash Cards</a:t>
            </a:r>
            <a:endParaRPr lang="en-US" dirty="0"/>
          </a:p>
        </p:txBody>
      </p:sp>
      <p:sp>
        <p:nvSpPr>
          <p:cNvPr id="3" name="Subtitle 2"/>
          <p:cNvSpPr>
            <a:spLocks noGrp="1"/>
          </p:cNvSpPr>
          <p:nvPr>
            <p:ph type="subTitle" idx="1"/>
          </p:nvPr>
        </p:nvSpPr>
        <p:spPr>
          <a:xfrm>
            <a:off x="1371600" y="3886200"/>
            <a:ext cx="6400800" cy="2286000"/>
          </a:xfrm>
        </p:spPr>
        <p:txBody>
          <a:bodyPr>
            <a:normAutofit/>
          </a:bodyPr>
          <a:lstStyle/>
          <a:p>
            <a:r>
              <a:rPr lang="en-US" dirty="0" smtClean="0"/>
              <a:t>Set VIII</a:t>
            </a:r>
          </a:p>
          <a:p>
            <a:r>
              <a:rPr lang="en-US" dirty="0" smtClean="0"/>
              <a:t>Gilded Age</a:t>
            </a:r>
          </a:p>
          <a:p>
            <a:r>
              <a:rPr lang="en-US" dirty="0" smtClean="0"/>
              <a:t>(1869- 1900)</a:t>
            </a:r>
            <a:endParaRPr lang="en-US" dirty="0"/>
          </a:p>
        </p:txBody>
      </p:sp>
    </p:spTree>
    <p:extLst>
      <p:ext uri="{BB962C8B-B14F-4D97-AF65-F5344CB8AC3E}">
        <p14:creationId xmlns:p14="http://schemas.microsoft.com/office/powerpoint/2010/main" val="3570807358"/>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5908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962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5181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577953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63145" y="228600"/>
            <a:ext cx="2667000" cy="646331"/>
          </a:xfrm>
          <a:prstGeom prst="rect">
            <a:avLst/>
          </a:prstGeom>
        </p:spPr>
        <p:txBody>
          <a:bodyPr wrap="square">
            <a:spAutoFit/>
          </a:bodyPr>
          <a:lstStyle/>
          <a:p>
            <a:pPr algn="ctr"/>
            <a:r>
              <a:rPr lang="en-US" b="1" i="1" u="sng" dirty="0"/>
              <a:t>Roscoe Conkling (1829-1888)</a:t>
            </a:r>
          </a:p>
        </p:txBody>
      </p:sp>
      <p:sp>
        <p:nvSpPr>
          <p:cNvPr id="3" name="Rectangle 2"/>
          <p:cNvSpPr/>
          <p:nvPr/>
        </p:nvSpPr>
        <p:spPr>
          <a:xfrm>
            <a:off x="13853" y="217162"/>
            <a:ext cx="6449291" cy="369332"/>
          </a:xfrm>
          <a:prstGeom prst="rect">
            <a:avLst/>
          </a:prstGeom>
        </p:spPr>
        <p:txBody>
          <a:bodyPr wrap="square">
            <a:spAutoFit/>
          </a:bodyPr>
          <a:lstStyle/>
          <a:p>
            <a:r>
              <a:rPr lang="en-US" dirty="0"/>
              <a:t>A Stalwart leader and part of the political machine.</a:t>
            </a:r>
          </a:p>
        </p:txBody>
      </p:sp>
      <p:sp>
        <p:nvSpPr>
          <p:cNvPr id="4" name="Rectangle 3"/>
          <p:cNvSpPr/>
          <p:nvPr/>
        </p:nvSpPr>
        <p:spPr>
          <a:xfrm>
            <a:off x="6508173" y="1676400"/>
            <a:ext cx="2621972" cy="369332"/>
          </a:xfrm>
          <a:prstGeom prst="rect">
            <a:avLst/>
          </a:prstGeom>
        </p:spPr>
        <p:txBody>
          <a:bodyPr wrap="square">
            <a:spAutoFit/>
          </a:bodyPr>
          <a:lstStyle/>
          <a:p>
            <a:pPr algn="ctr"/>
            <a:r>
              <a:rPr lang="en-US" b="1" i="1" u="sng" dirty="0"/>
              <a:t>Half-breeds</a:t>
            </a:r>
          </a:p>
        </p:txBody>
      </p:sp>
      <p:sp>
        <p:nvSpPr>
          <p:cNvPr id="6" name="Rectangle 5"/>
          <p:cNvSpPr/>
          <p:nvPr/>
        </p:nvSpPr>
        <p:spPr>
          <a:xfrm>
            <a:off x="-27711" y="1297909"/>
            <a:ext cx="6535883" cy="923330"/>
          </a:xfrm>
          <a:prstGeom prst="rect">
            <a:avLst/>
          </a:prstGeom>
        </p:spPr>
        <p:txBody>
          <a:bodyPr wrap="square">
            <a:spAutoFit/>
          </a:bodyPr>
          <a:lstStyle/>
          <a:p>
            <a:r>
              <a:rPr lang="en-US" dirty="0"/>
              <a:t>Favored tariff reform and social reform, major issues from the Democratic and Republican parties. They did not seem to be dedicated members of either party.</a:t>
            </a:r>
          </a:p>
        </p:txBody>
      </p:sp>
      <p:sp>
        <p:nvSpPr>
          <p:cNvPr id="7" name="Rectangle 6"/>
          <p:cNvSpPr/>
          <p:nvPr/>
        </p:nvSpPr>
        <p:spPr>
          <a:xfrm>
            <a:off x="6524766" y="3034329"/>
            <a:ext cx="2605379" cy="369332"/>
          </a:xfrm>
          <a:prstGeom prst="rect">
            <a:avLst/>
          </a:prstGeom>
        </p:spPr>
        <p:txBody>
          <a:bodyPr wrap="square">
            <a:spAutoFit/>
          </a:bodyPr>
          <a:lstStyle/>
          <a:p>
            <a:pPr algn="ctr"/>
            <a:r>
              <a:rPr lang="en-US" b="1" i="1" u="sng" dirty="0" err="1"/>
              <a:t>Mugwumps</a:t>
            </a:r>
            <a:endParaRPr lang="en-US" b="1" i="1" u="sng" dirty="0"/>
          </a:p>
        </p:txBody>
      </p:sp>
      <p:sp>
        <p:nvSpPr>
          <p:cNvPr id="8" name="Rectangle 7"/>
          <p:cNvSpPr/>
          <p:nvPr/>
        </p:nvSpPr>
        <p:spPr>
          <a:xfrm>
            <a:off x="13853" y="2551837"/>
            <a:ext cx="6510913" cy="1200329"/>
          </a:xfrm>
          <a:prstGeom prst="rect">
            <a:avLst/>
          </a:prstGeom>
        </p:spPr>
        <p:txBody>
          <a:bodyPr wrap="square">
            <a:spAutoFit/>
          </a:bodyPr>
          <a:lstStyle/>
          <a:p>
            <a:r>
              <a:rPr lang="en-US" dirty="0"/>
              <a:t>Republicans who changed their vote during the 1884 election from Blaine to Cleveland. </a:t>
            </a:r>
            <a:r>
              <a:rPr lang="en-US" dirty="0" smtClean="0"/>
              <a:t>This word is </a:t>
            </a:r>
            <a:r>
              <a:rPr lang="en-US" dirty="0"/>
              <a:t>the Algonquin Indian word for "chief" and was used in a N.Y. Sun editorial to criticize the arrogance of the renegade Republicans.</a:t>
            </a:r>
          </a:p>
        </p:txBody>
      </p:sp>
      <p:sp>
        <p:nvSpPr>
          <p:cNvPr id="16" name="Rectangle 15"/>
          <p:cNvSpPr/>
          <p:nvPr/>
        </p:nvSpPr>
        <p:spPr>
          <a:xfrm>
            <a:off x="-13855" y="4267200"/>
            <a:ext cx="6598230" cy="646331"/>
          </a:xfrm>
          <a:prstGeom prst="rect">
            <a:avLst/>
          </a:prstGeom>
        </p:spPr>
        <p:txBody>
          <a:bodyPr wrap="square">
            <a:spAutoFit/>
          </a:bodyPr>
          <a:lstStyle/>
          <a:p>
            <a:r>
              <a:rPr lang="en-US" dirty="0"/>
              <a:t>Republicans fighting for civil service reform during Garfield's term; they supported Cleveland.</a:t>
            </a:r>
          </a:p>
        </p:txBody>
      </p:sp>
      <p:sp>
        <p:nvSpPr>
          <p:cNvPr id="17" name="Rectangle 16"/>
          <p:cNvSpPr/>
          <p:nvPr/>
        </p:nvSpPr>
        <p:spPr>
          <a:xfrm>
            <a:off x="6542810" y="4405699"/>
            <a:ext cx="2601190" cy="369332"/>
          </a:xfrm>
          <a:prstGeom prst="rect">
            <a:avLst/>
          </a:prstGeom>
        </p:spPr>
        <p:txBody>
          <a:bodyPr wrap="square">
            <a:spAutoFit/>
          </a:bodyPr>
          <a:lstStyle/>
          <a:p>
            <a:pPr algn="ctr"/>
            <a:r>
              <a:rPr lang="en-US" b="1" i="1" u="sng" dirty="0"/>
              <a:t>Stalwarts</a:t>
            </a:r>
          </a:p>
        </p:txBody>
      </p:sp>
      <p:sp>
        <p:nvSpPr>
          <p:cNvPr id="9" name="Rectangle 8"/>
          <p:cNvSpPr/>
          <p:nvPr/>
        </p:nvSpPr>
        <p:spPr>
          <a:xfrm>
            <a:off x="-6929" y="5410200"/>
            <a:ext cx="3092129" cy="369332"/>
          </a:xfrm>
          <a:prstGeom prst="rect">
            <a:avLst/>
          </a:prstGeom>
        </p:spPr>
        <p:txBody>
          <a:bodyPr wrap="none">
            <a:spAutoFit/>
          </a:bodyPr>
          <a:lstStyle/>
          <a:p>
            <a:r>
              <a:rPr lang="en-US" dirty="0"/>
              <a:t>1876 - Invented the telephone.</a:t>
            </a:r>
          </a:p>
        </p:txBody>
      </p:sp>
      <p:sp>
        <p:nvSpPr>
          <p:cNvPr id="11" name="Rectangle 10"/>
          <p:cNvSpPr/>
          <p:nvPr/>
        </p:nvSpPr>
        <p:spPr>
          <a:xfrm>
            <a:off x="6556665" y="5398716"/>
            <a:ext cx="2573479" cy="369332"/>
          </a:xfrm>
          <a:prstGeom prst="rect">
            <a:avLst/>
          </a:prstGeom>
        </p:spPr>
        <p:txBody>
          <a:bodyPr wrap="square">
            <a:spAutoFit/>
          </a:bodyPr>
          <a:lstStyle/>
          <a:p>
            <a:pPr algn="ctr"/>
            <a:r>
              <a:rPr lang="en-US" b="1" i="1" u="sng" dirty="0"/>
              <a:t>Alexander Graham Bell</a:t>
            </a:r>
          </a:p>
        </p:txBody>
      </p:sp>
      <p:sp>
        <p:nvSpPr>
          <p:cNvPr id="18" name="Rectangle 17"/>
          <p:cNvSpPr/>
          <p:nvPr/>
        </p:nvSpPr>
        <p:spPr>
          <a:xfrm>
            <a:off x="6570520" y="6096000"/>
            <a:ext cx="2573480" cy="923330"/>
          </a:xfrm>
          <a:prstGeom prst="rect">
            <a:avLst/>
          </a:prstGeom>
        </p:spPr>
        <p:txBody>
          <a:bodyPr wrap="square">
            <a:spAutoFit/>
          </a:bodyPr>
          <a:lstStyle/>
          <a:p>
            <a:pPr algn="ctr"/>
            <a:r>
              <a:rPr lang="en-US" b="1" i="1" u="sng" dirty="0"/>
              <a:t>Leland Stanford (1824-1893)</a:t>
            </a:r>
            <a:br>
              <a:rPr lang="en-US" b="1" i="1" u="sng" dirty="0"/>
            </a:br>
            <a:endParaRPr lang="en-US" b="1" i="1" u="sng" dirty="0"/>
          </a:p>
        </p:txBody>
      </p:sp>
      <p:sp>
        <p:nvSpPr>
          <p:cNvPr id="19" name="Rectangle 18"/>
          <p:cNvSpPr/>
          <p:nvPr/>
        </p:nvSpPr>
        <p:spPr>
          <a:xfrm>
            <a:off x="13853" y="5779532"/>
            <a:ext cx="6570522" cy="923330"/>
          </a:xfrm>
          <a:prstGeom prst="rect">
            <a:avLst/>
          </a:prstGeom>
        </p:spPr>
        <p:txBody>
          <a:bodyPr wrap="square">
            <a:spAutoFit/>
          </a:bodyPr>
          <a:lstStyle/>
          <a:p>
            <a:r>
              <a:rPr lang="en-US" dirty="0"/>
              <a:t>Multimillionaire railroad builder, he founded Stanford University in memory of his only son, who died young. He founded the Central Pacific Railroad.</a:t>
            </a:r>
          </a:p>
        </p:txBody>
      </p:sp>
    </p:spTree>
    <p:extLst>
      <p:ext uri="{BB962C8B-B14F-4D97-AF65-F5344CB8AC3E}">
        <p14:creationId xmlns:p14="http://schemas.microsoft.com/office/powerpoint/2010/main" val="2586734458"/>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3855" y="951131"/>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525016"/>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4248" y="4950584"/>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5627086"/>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87391" y="304800"/>
            <a:ext cx="2656609" cy="646331"/>
          </a:xfrm>
          <a:prstGeom prst="rect">
            <a:avLst/>
          </a:prstGeom>
        </p:spPr>
        <p:txBody>
          <a:bodyPr wrap="square">
            <a:spAutoFit/>
          </a:bodyPr>
          <a:lstStyle/>
          <a:p>
            <a:pPr algn="ctr"/>
            <a:r>
              <a:rPr lang="en-US" b="1" i="1" u="sng" dirty="0"/>
              <a:t>Laissez-faire</a:t>
            </a:r>
            <a:br>
              <a:rPr lang="en-US" b="1" i="1" u="sng" dirty="0"/>
            </a:br>
            <a:endParaRPr lang="en-US" b="1" i="1" u="sng" dirty="0"/>
          </a:p>
        </p:txBody>
      </p:sp>
      <p:sp>
        <p:nvSpPr>
          <p:cNvPr id="3" name="Rectangle 2"/>
          <p:cNvSpPr/>
          <p:nvPr/>
        </p:nvSpPr>
        <p:spPr>
          <a:xfrm>
            <a:off x="-1" y="293362"/>
            <a:ext cx="6487391" cy="646331"/>
          </a:xfrm>
          <a:prstGeom prst="rect">
            <a:avLst/>
          </a:prstGeom>
        </p:spPr>
        <p:txBody>
          <a:bodyPr wrap="square">
            <a:spAutoFit/>
          </a:bodyPr>
          <a:lstStyle/>
          <a:p>
            <a:r>
              <a:rPr lang="en-US" dirty="0" smtClean="0">
                <a:effectLst/>
                <a:latin typeface="Times New Roman"/>
                <a:ea typeface="Times New Roman"/>
              </a:rPr>
              <a:t>A theory that the economy does better without government intervention in business.</a:t>
            </a:r>
            <a:endParaRPr lang="en-US" dirty="0">
              <a:effectLst/>
              <a:latin typeface="Times New Roman"/>
              <a:ea typeface="Times New Roman"/>
            </a:endParaRPr>
          </a:p>
        </p:txBody>
      </p:sp>
      <p:sp>
        <p:nvSpPr>
          <p:cNvPr id="4" name="Rectangle 3"/>
          <p:cNvSpPr/>
          <p:nvPr/>
        </p:nvSpPr>
        <p:spPr>
          <a:xfrm>
            <a:off x="6501246" y="1863022"/>
            <a:ext cx="2642754" cy="369332"/>
          </a:xfrm>
          <a:prstGeom prst="rect">
            <a:avLst/>
          </a:prstGeom>
        </p:spPr>
        <p:txBody>
          <a:bodyPr wrap="square">
            <a:spAutoFit/>
          </a:bodyPr>
          <a:lstStyle/>
          <a:p>
            <a:pPr algn="ctr"/>
            <a:r>
              <a:rPr lang="en-US" b="1" i="1" u="sng" dirty="0" smtClean="0"/>
              <a:t>“Credit </a:t>
            </a:r>
            <a:r>
              <a:rPr lang="en-US" b="1" i="1" u="sng" dirty="0" err="1"/>
              <a:t>Mobilier</a:t>
            </a:r>
            <a:r>
              <a:rPr lang="en-US" b="1" i="1" u="sng" dirty="0"/>
              <a:t>"</a:t>
            </a:r>
          </a:p>
        </p:txBody>
      </p:sp>
      <p:sp>
        <p:nvSpPr>
          <p:cNvPr id="6" name="Rectangle 5"/>
          <p:cNvSpPr/>
          <p:nvPr/>
        </p:nvSpPr>
        <p:spPr>
          <a:xfrm>
            <a:off x="-13856" y="939693"/>
            <a:ext cx="6490855" cy="2585323"/>
          </a:xfrm>
          <a:prstGeom prst="rect">
            <a:avLst/>
          </a:prstGeom>
        </p:spPr>
        <p:txBody>
          <a:bodyPr wrap="square">
            <a:spAutoFit/>
          </a:bodyPr>
          <a:lstStyle/>
          <a:p>
            <a:r>
              <a:rPr lang="en-US" dirty="0"/>
              <a:t>A construction company owned by the larger stockholders of the Union Pacific Railroad. After Union Pacific received the government contract to build the transcontinental </a:t>
            </a:r>
            <a:r>
              <a:rPr lang="en-US" dirty="0" smtClean="0"/>
              <a:t>railroad, </a:t>
            </a:r>
            <a:r>
              <a:rPr lang="en-US" dirty="0"/>
              <a:t>it "hired" Credit </a:t>
            </a:r>
            <a:r>
              <a:rPr lang="en-US" dirty="0" err="1"/>
              <a:t>Mobilier</a:t>
            </a:r>
            <a:r>
              <a:rPr lang="en-US" dirty="0"/>
              <a:t> to do the actual construction, charging the federal government nearly twice the actual cost of the project. When the scheme was discovered, the company tried to bribe Congress with gifts of stock to stop the investigation. This </a:t>
            </a:r>
            <a:r>
              <a:rPr lang="en-US" dirty="0" smtClean="0"/>
              <a:t>precipitated </a:t>
            </a:r>
            <a:r>
              <a:rPr lang="en-US" dirty="0"/>
              <a:t>the biggest bribery scandal in U.S. history, and led to greater public awareness of government corruption.</a:t>
            </a:r>
          </a:p>
        </p:txBody>
      </p:sp>
      <p:sp>
        <p:nvSpPr>
          <p:cNvPr id="7" name="Rectangle 6"/>
          <p:cNvSpPr/>
          <p:nvPr/>
        </p:nvSpPr>
        <p:spPr>
          <a:xfrm>
            <a:off x="-24248" y="3445547"/>
            <a:ext cx="6577447" cy="1477328"/>
          </a:xfrm>
          <a:prstGeom prst="rect">
            <a:avLst/>
          </a:prstGeom>
        </p:spPr>
        <p:txBody>
          <a:bodyPr wrap="square">
            <a:spAutoFit/>
          </a:bodyPr>
          <a:lstStyle/>
          <a:p>
            <a:r>
              <a:rPr lang="en-US" dirty="0"/>
              <a:t>Union Pacific: Began in Omaha in 1865 and went west. Central Pacific: Went east from Sacramento and met the Union Pacific Railroad at Promontory Point, Utah on May 10, 1869, where the golden spike ceremony was held. </a:t>
            </a:r>
            <a:r>
              <a:rPr lang="en-US" dirty="0" smtClean="0"/>
              <a:t>This railroad </a:t>
            </a:r>
            <a:r>
              <a:rPr lang="en-US" dirty="0"/>
              <a:t>overcharged the federal government and used substandard materials.</a:t>
            </a:r>
          </a:p>
        </p:txBody>
      </p:sp>
      <p:sp>
        <p:nvSpPr>
          <p:cNvPr id="8" name="Rectangle 7"/>
          <p:cNvSpPr/>
          <p:nvPr/>
        </p:nvSpPr>
        <p:spPr>
          <a:xfrm>
            <a:off x="6487158" y="4022835"/>
            <a:ext cx="2657074" cy="369332"/>
          </a:xfrm>
          <a:prstGeom prst="rect">
            <a:avLst/>
          </a:prstGeom>
        </p:spPr>
        <p:txBody>
          <a:bodyPr wrap="none">
            <a:spAutoFit/>
          </a:bodyPr>
          <a:lstStyle/>
          <a:p>
            <a:pPr algn="ctr"/>
            <a:r>
              <a:rPr lang="en-US" b="1" i="1" u="sng" dirty="0" smtClean="0"/>
              <a:t>Transcontinental railroad </a:t>
            </a:r>
            <a:endParaRPr lang="en-US" b="1" i="1" u="sng" dirty="0"/>
          </a:p>
        </p:txBody>
      </p:sp>
      <p:sp>
        <p:nvSpPr>
          <p:cNvPr id="9" name="Rectangle 8"/>
          <p:cNvSpPr/>
          <p:nvPr/>
        </p:nvSpPr>
        <p:spPr>
          <a:xfrm>
            <a:off x="6553199" y="5181600"/>
            <a:ext cx="2566553" cy="369332"/>
          </a:xfrm>
          <a:prstGeom prst="rect">
            <a:avLst/>
          </a:prstGeom>
        </p:spPr>
        <p:txBody>
          <a:bodyPr wrap="square">
            <a:spAutoFit/>
          </a:bodyPr>
          <a:lstStyle/>
          <a:p>
            <a:pPr algn="ctr"/>
            <a:r>
              <a:rPr lang="en-US" b="1" i="1" u="sng" dirty="0"/>
              <a:t>"Robber Barons"</a:t>
            </a:r>
          </a:p>
        </p:txBody>
      </p:sp>
      <p:sp>
        <p:nvSpPr>
          <p:cNvPr id="11" name="Rectangle 10"/>
          <p:cNvSpPr/>
          <p:nvPr/>
        </p:nvSpPr>
        <p:spPr>
          <a:xfrm>
            <a:off x="-13856" y="4980755"/>
            <a:ext cx="6567055" cy="646331"/>
          </a:xfrm>
          <a:prstGeom prst="rect">
            <a:avLst/>
          </a:prstGeom>
        </p:spPr>
        <p:txBody>
          <a:bodyPr wrap="square">
            <a:spAutoFit/>
          </a:bodyPr>
          <a:lstStyle/>
          <a:p>
            <a:r>
              <a:rPr lang="en-US" dirty="0"/>
              <a:t>The owners of big businesses who made large amounts of money by cheating the federal government.</a:t>
            </a:r>
          </a:p>
        </p:txBody>
      </p:sp>
      <p:sp>
        <p:nvSpPr>
          <p:cNvPr id="16" name="Rectangle 15"/>
          <p:cNvSpPr/>
          <p:nvPr/>
        </p:nvSpPr>
        <p:spPr>
          <a:xfrm>
            <a:off x="-1" y="5919850"/>
            <a:ext cx="6528955" cy="646331"/>
          </a:xfrm>
          <a:prstGeom prst="rect">
            <a:avLst/>
          </a:prstGeom>
        </p:spPr>
        <p:txBody>
          <a:bodyPr wrap="square">
            <a:spAutoFit/>
          </a:bodyPr>
          <a:lstStyle/>
          <a:p>
            <a:r>
              <a:rPr lang="en-US" dirty="0" smtClean="0">
                <a:effectLst/>
                <a:latin typeface="Times New Roman"/>
                <a:ea typeface="Times New Roman"/>
              </a:rPr>
              <a:t>Joined his brother William in the formation of the Standard Oil Company in 1870 and became very wealthy.</a:t>
            </a:r>
            <a:endParaRPr lang="en-US" dirty="0">
              <a:effectLst/>
              <a:latin typeface="Times New Roman"/>
              <a:ea typeface="Times New Roman"/>
            </a:endParaRPr>
          </a:p>
        </p:txBody>
      </p:sp>
      <p:sp>
        <p:nvSpPr>
          <p:cNvPr id="17" name="Rectangle 16"/>
          <p:cNvSpPr/>
          <p:nvPr/>
        </p:nvSpPr>
        <p:spPr>
          <a:xfrm>
            <a:off x="6563590" y="6058349"/>
            <a:ext cx="2556162" cy="369332"/>
          </a:xfrm>
          <a:prstGeom prst="rect">
            <a:avLst/>
          </a:prstGeom>
        </p:spPr>
        <p:txBody>
          <a:bodyPr wrap="square">
            <a:spAutoFit/>
          </a:bodyPr>
          <a:lstStyle/>
          <a:p>
            <a:pPr algn="ctr"/>
            <a:r>
              <a:rPr lang="en-US" b="1" i="1" u="sng" dirty="0"/>
              <a:t>John D. Rockefeller</a:t>
            </a:r>
          </a:p>
        </p:txBody>
      </p:sp>
    </p:spTree>
    <p:extLst>
      <p:ext uri="{BB962C8B-B14F-4D97-AF65-F5344CB8AC3E}">
        <p14:creationId xmlns:p14="http://schemas.microsoft.com/office/powerpoint/2010/main" val="2586734458"/>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3855" y="932766"/>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292606"/>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029" y="4380039"/>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52578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6477000" y="304800"/>
            <a:ext cx="2653145" cy="646331"/>
          </a:xfrm>
          <a:prstGeom prst="rect">
            <a:avLst/>
          </a:prstGeom>
        </p:spPr>
        <p:txBody>
          <a:bodyPr wrap="square">
            <a:spAutoFit/>
          </a:bodyPr>
          <a:lstStyle/>
          <a:p>
            <a:pPr algn="ctr"/>
            <a:r>
              <a:rPr lang="en-US" b="1" i="1" u="sng" dirty="0"/>
              <a:t>Standard Oil Company</a:t>
            </a:r>
            <a:br>
              <a:rPr lang="en-US" b="1" i="1" u="sng" dirty="0"/>
            </a:br>
            <a:endParaRPr lang="en-US" b="1" i="1" u="sng" dirty="0"/>
          </a:p>
        </p:txBody>
      </p:sp>
      <p:sp>
        <p:nvSpPr>
          <p:cNvPr id="21" name="Rectangle 20"/>
          <p:cNvSpPr/>
          <p:nvPr/>
        </p:nvSpPr>
        <p:spPr>
          <a:xfrm>
            <a:off x="-24248" y="-11346"/>
            <a:ext cx="6501247" cy="923330"/>
          </a:xfrm>
          <a:prstGeom prst="rect">
            <a:avLst/>
          </a:prstGeom>
        </p:spPr>
        <p:txBody>
          <a:bodyPr wrap="square">
            <a:spAutoFit/>
          </a:bodyPr>
          <a:lstStyle/>
          <a:p>
            <a:r>
              <a:rPr lang="en-US" dirty="0"/>
              <a:t>Founded by John D. Rockefeller. Largest unit in the American oil industry in 1881. Known as A.D. Trust, it was outlawed by the Supreme Court of Ohio in </a:t>
            </a:r>
            <a:r>
              <a:rPr lang="en-US" dirty="0" smtClean="0"/>
              <a:t>1899,.</a:t>
            </a:r>
            <a:endParaRPr lang="en-US" dirty="0"/>
          </a:p>
        </p:txBody>
      </p:sp>
      <p:sp>
        <p:nvSpPr>
          <p:cNvPr id="22" name="Rectangle 21"/>
          <p:cNvSpPr/>
          <p:nvPr/>
        </p:nvSpPr>
        <p:spPr>
          <a:xfrm>
            <a:off x="6535882" y="1277034"/>
            <a:ext cx="2608118" cy="369332"/>
          </a:xfrm>
          <a:prstGeom prst="rect">
            <a:avLst/>
          </a:prstGeom>
        </p:spPr>
        <p:txBody>
          <a:bodyPr wrap="square">
            <a:spAutoFit/>
          </a:bodyPr>
          <a:lstStyle/>
          <a:p>
            <a:pPr algn="ctr"/>
            <a:r>
              <a:rPr lang="en-US" b="1" i="1" u="sng" dirty="0"/>
              <a:t>Horizontal consolidation</a:t>
            </a:r>
          </a:p>
        </p:txBody>
      </p:sp>
      <p:sp>
        <p:nvSpPr>
          <p:cNvPr id="23" name="Rectangle 22"/>
          <p:cNvSpPr/>
          <p:nvPr/>
        </p:nvSpPr>
        <p:spPr>
          <a:xfrm>
            <a:off x="6927" y="1046202"/>
            <a:ext cx="6470072" cy="1200329"/>
          </a:xfrm>
          <a:prstGeom prst="rect">
            <a:avLst/>
          </a:prstGeom>
        </p:spPr>
        <p:txBody>
          <a:bodyPr wrap="square">
            <a:spAutoFit/>
          </a:bodyPr>
          <a:lstStyle/>
          <a:p>
            <a:r>
              <a:rPr lang="en-US" dirty="0"/>
              <a:t>A form of monopoly that occurs when one person or company gains control of one aspect of an entire industry or manufacturing process, such as a monopoly on auto assembly lines or on coal mining, for example.</a:t>
            </a:r>
          </a:p>
        </p:txBody>
      </p:sp>
      <p:sp>
        <p:nvSpPr>
          <p:cNvPr id="24" name="Rectangle 23"/>
          <p:cNvSpPr/>
          <p:nvPr/>
        </p:nvSpPr>
        <p:spPr>
          <a:xfrm>
            <a:off x="6539345" y="2798665"/>
            <a:ext cx="2570016" cy="369332"/>
          </a:xfrm>
          <a:prstGeom prst="rect">
            <a:avLst/>
          </a:prstGeom>
        </p:spPr>
        <p:txBody>
          <a:bodyPr wrap="square">
            <a:spAutoFit/>
          </a:bodyPr>
          <a:lstStyle/>
          <a:p>
            <a:pPr algn="ctr"/>
            <a:r>
              <a:rPr lang="en-US" b="1" i="1" u="sng" dirty="0"/>
              <a:t>Vertical consolidation</a:t>
            </a:r>
          </a:p>
        </p:txBody>
      </p:sp>
      <p:sp>
        <p:nvSpPr>
          <p:cNvPr id="25" name="Rectangle 24"/>
          <p:cNvSpPr/>
          <p:nvPr/>
        </p:nvSpPr>
        <p:spPr>
          <a:xfrm>
            <a:off x="6927" y="2290834"/>
            <a:ext cx="6522028" cy="1754326"/>
          </a:xfrm>
          <a:prstGeom prst="rect">
            <a:avLst/>
          </a:prstGeom>
        </p:spPr>
        <p:txBody>
          <a:bodyPr wrap="square">
            <a:spAutoFit/>
          </a:bodyPr>
          <a:lstStyle/>
          <a:p>
            <a:r>
              <a:rPr lang="en-US" dirty="0"/>
              <a:t>A form of monopoly that occurs when one person or company gains control of every step of the manufacturing process for a single product, such as an auto maker that also owns its own steel mills, rubber plantations, and other companies that supply its parts. This allows the company to lower its costs of production and drive its competition out of business.</a:t>
            </a:r>
          </a:p>
        </p:txBody>
      </p:sp>
      <p:sp>
        <p:nvSpPr>
          <p:cNvPr id="26" name="Rectangle 25"/>
          <p:cNvSpPr/>
          <p:nvPr/>
        </p:nvSpPr>
        <p:spPr>
          <a:xfrm>
            <a:off x="0" y="4495800"/>
            <a:ext cx="6515100" cy="646331"/>
          </a:xfrm>
          <a:prstGeom prst="rect">
            <a:avLst/>
          </a:prstGeom>
        </p:spPr>
        <p:txBody>
          <a:bodyPr wrap="square">
            <a:spAutoFit/>
          </a:bodyPr>
          <a:lstStyle/>
          <a:p>
            <a:r>
              <a:rPr lang="en-US" dirty="0"/>
              <a:t>Business tycoons, they made their money in the steel industry. Philanthropists.</a:t>
            </a:r>
          </a:p>
        </p:txBody>
      </p:sp>
      <p:sp>
        <p:nvSpPr>
          <p:cNvPr id="27" name="Rectangle 26"/>
          <p:cNvSpPr/>
          <p:nvPr/>
        </p:nvSpPr>
        <p:spPr>
          <a:xfrm>
            <a:off x="6553200" y="4634299"/>
            <a:ext cx="2531917" cy="369332"/>
          </a:xfrm>
          <a:prstGeom prst="rect">
            <a:avLst/>
          </a:prstGeom>
        </p:spPr>
        <p:txBody>
          <a:bodyPr wrap="square">
            <a:spAutoFit/>
          </a:bodyPr>
          <a:lstStyle/>
          <a:p>
            <a:pPr algn="ctr"/>
            <a:r>
              <a:rPr lang="en-US" b="1" i="1" u="sng" dirty="0"/>
              <a:t>Andrew Carnegie</a:t>
            </a:r>
          </a:p>
        </p:txBody>
      </p:sp>
      <p:sp>
        <p:nvSpPr>
          <p:cNvPr id="28" name="Rectangle 27"/>
          <p:cNvSpPr/>
          <p:nvPr/>
        </p:nvSpPr>
        <p:spPr>
          <a:xfrm>
            <a:off x="-1" y="5486400"/>
            <a:ext cx="6528955" cy="923330"/>
          </a:xfrm>
          <a:prstGeom prst="rect">
            <a:avLst/>
          </a:prstGeom>
        </p:spPr>
        <p:txBody>
          <a:bodyPr wrap="square">
            <a:spAutoFit/>
          </a:bodyPr>
          <a:lstStyle/>
          <a:p>
            <a:r>
              <a:rPr lang="en-US" dirty="0"/>
              <a:t>One of the most prolific inventors in U.S. history. He invented the phonograph, light bulb, electric battery, mimeograph and moving picture.</a:t>
            </a:r>
          </a:p>
        </p:txBody>
      </p:sp>
      <p:sp>
        <p:nvSpPr>
          <p:cNvPr id="29" name="Rectangle 28"/>
          <p:cNvSpPr/>
          <p:nvPr/>
        </p:nvSpPr>
        <p:spPr>
          <a:xfrm>
            <a:off x="6560127" y="5763399"/>
            <a:ext cx="2524990" cy="369332"/>
          </a:xfrm>
          <a:prstGeom prst="rect">
            <a:avLst/>
          </a:prstGeom>
        </p:spPr>
        <p:txBody>
          <a:bodyPr wrap="square">
            <a:spAutoFit/>
          </a:bodyPr>
          <a:lstStyle/>
          <a:p>
            <a:pPr algn="ctr"/>
            <a:r>
              <a:rPr lang="en-US" b="1" i="1" u="sng" dirty="0" smtClean="0"/>
              <a:t>Thomas </a:t>
            </a:r>
            <a:r>
              <a:rPr lang="en-US" b="1" i="1" u="sng" dirty="0"/>
              <a:t>A. Edison</a:t>
            </a:r>
          </a:p>
        </p:txBody>
      </p:sp>
    </p:spTree>
    <p:extLst>
      <p:ext uri="{BB962C8B-B14F-4D97-AF65-F5344CB8AC3E}">
        <p14:creationId xmlns:p14="http://schemas.microsoft.com/office/powerpoint/2010/main" val="108875060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6858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7318" y="1805419"/>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5029" y="2745019"/>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7710" y="38100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4572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15100" y="87868"/>
            <a:ext cx="2646218" cy="369332"/>
          </a:xfrm>
          <a:prstGeom prst="rect">
            <a:avLst/>
          </a:prstGeom>
        </p:spPr>
        <p:txBody>
          <a:bodyPr wrap="square">
            <a:spAutoFit/>
          </a:bodyPr>
          <a:lstStyle/>
          <a:p>
            <a:pPr algn="ctr"/>
            <a:r>
              <a:rPr lang="en-US" b="1" i="1" u="sng" dirty="0"/>
              <a:t>Cornelius Vanderbilt</a:t>
            </a:r>
          </a:p>
        </p:txBody>
      </p:sp>
      <p:sp>
        <p:nvSpPr>
          <p:cNvPr id="3" name="Rectangle 2"/>
          <p:cNvSpPr/>
          <p:nvPr/>
        </p:nvSpPr>
        <p:spPr>
          <a:xfrm>
            <a:off x="-17320" y="154909"/>
            <a:ext cx="6494320" cy="369332"/>
          </a:xfrm>
          <a:prstGeom prst="rect">
            <a:avLst/>
          </a:prstGeom>
        </p:spPr>
        <p:txBody>
          <a:bodyPr wrap="square">
            <a:spAutoFit/>
          </a:bodyPr>
          <a:lstStyle/>
          <a:p>
            <a:r>
              <a:rPr lang="en-US" dirty="0"/>
              <a:t>A railroad baron, he controlled the New York Central Railroad.</a:t>
            </a:r>
          </a:p>
        </p:txBody>
      </p:sp>
      <p:sp>
        <p:nvSpPr>
          <p:cNvPr id="4" name="Rectangle 3"/>
          <p:cNvSpPr/>
          <p:nvPr/>
        </p:nvSpPr>
        <p:spPr>
          <a:xfrm>
            <a:off x="6463145" y="863723"/>
            <a:ext cx="2667000" cy="369332"/>
          </a:xfrm>
          <a:prstGeom prst="rect">
            <a:avLst/>
          </a:prstGeom>
        </p:spPr>
        <p:txBody>
          <a:bodyPr wrap="square">
            <a:spAutoFit/>
          </a:bodyPr>
          <a:lstStyle/>
          <a:p>
            <a:pPr algn="ctr"/>
            <a:r>
              <a:rPr lang="en-US" b="1" i="1" u="sng" dirty="0"/>
              <a:t>Bessemer process</a:t>
            </a:r>
          </a:p>
        </p:txBody>
      </p:sp>
      <p:sp>
        <p:nvSpPr>
          <p:cNvPr id="6" name="Rectangle 5"/>
          <p:cNvSpPr/>
          <p:nvPr/>
        </p:nvSpPr>
        <p:spPr>
          <a:xfrm>
            <a:off x="0" y="863723"/>
            <a:ext cx="6515100" cy="923330"/>
          </a:xfrm>
          <a:prstGeom prst="rect">
            <a:avLst/>
          </a:prstGeom>
        </p:spPr>
        <p:txBody>
          <a:bodyPr wrap="square">
            <a:spAutoFit/>
          </a:bodyPr>
          <a:lstStyle/>
          <a:p>
            <a:r>
              <a:rPr lang="en-US" dirty="0" smtClean="0"/>
              <a:t>This was a invented  </a:t>
            </a:r>
            <a:r>
              <a:rPr lang="en-US" dirty="0"/>
              <a:t>process for removing air pockets from iron, and thus allowed steel to be made. This made skyscrapers possible, advances in shipbuilding, construction, etc.</a:t>
            </a:r>
          </a:p>
        </p:txBody>
      </p:sp>
      <p:sp>
        <p:nvSpPr>
          <p:cNvPr id="7" name="Rectangle 6"/>
          <p:cNvSpPr/>
          <p:nvPr/>
        </p:nvSpPr>
        <p:spPr>
          <a:xfrm>
            <a:off x="6515100" y="2064052"/>
            <a:ext cx="2601190" cy="369332"/>
          </a:xfrm>
          <a:prstGeom prst="rect">
            <a:avLst/>
          </a:prstGeom>
        </p:spPr>
        <p:txBody>
          <a:bodyPr wrap="square">
            <a:spAutoFit/>
          </a:bodyPr>
          <a:lstStyle/>
          <a:p>
            <a:pPr algn="ctr"/>
            <a:r>
              <a:rPr lang="en-US" b="1" i="1" u="sng" dirty="0" smtClean="0"/>
              <a:t>J. Pierpont </a:t>
            </a:r>
            <a:r>
              <a:rPr lang="en-US" b="1" i="1" u="sng" dirty="0"/>
              <a:t>Morgan</a:t>
            </a:r>
          </a:p>
        </p:txBody>
      </p:sp>
      <p:sp>
        <p:nvSpPr>
          <p:cNvPr id="8" name="Rectangle 7"/>
          <p:cNvSpPr/>
          <p:nvPr/>
        </p:nvSpPr>
        <p:spPr>
          <a:xfrm>
            <a:off x="20781" y="1787053"/>
            <a:ext cx="6442363" cy="923330"/>
          </a:xfrm>
          <a:prstGeom prst="rect">
            <a:avLst/>
          </a:prstGeom>
        </p:spPr>
        <p:txBody>
          <a:bodyPr wrap="square">
            <a:spAutoFit/>
          </a:bodyPr>
          <a:lstStyle/>
          <a:p>
            <a:r>
              <a:rPr lang="en-US" dirty="0"/>
              <a:t>Financier who arranged the merger which created the U.S. Steel Corporation, the world's first billion dollar corporation. Everyone involved in the merger became rich. (Vertical consolidation).</a:t>
            </a:r>
          </a:p>
        </p:txBody>
      </p:sp>
      <p:sp>
        <p:nvSpPr>
          <p:cNvPr id="9" name="Rectangle 8"/>
          <p:cNvSpPr/>
          <p:nvPr/>
        </p:nvSpPr>
        <p:spPr>
          <a:xfrm>
            <a:off x="6553199" y="3022018"/>
            <a:ext cx="2545771" cy="369332"/>
          </a:xfrm>
          <a:prstGeom prst="rect">
            <a:avLst/>
          </a:prstGeom>
        </p:spPr>
        <p:txBody>
          <a:bodyPr wrap="square">
            <a:spAutoFit/>
          </a:bodyPr>
          <a:lstStyle/>
          <a:p>
            <a:pPr algn="ctr"/>
            <a:r>
              <a:rPr lang="en-US" b="1" i="1" u="sng" dirty="0" err="1"/>
              <a:t>Gustavus</a:t>
            </a:r>
            <a:r>
              <a:rPr lang="en-US" b="1" i="1" u="sng" dirty="0"/>
              <a:t> Swift</a:t>
            </a:r>
          </a:p>
        </p:txBody>
      </p:sp>
      <p:sp>
        <p:nvSpPr>
          <p:cNvPr id="11" name="Rectangle 10"/>
          <p:cNvSpPr/>
          <p:nvPr/>
        </p:nvSpPr>
        <p:spPr>
          <a:xfrm>
            <a:off x="17318" y="2745019"/>
            <a:ext cx="6459682" cy="923330"/>
          </a:xfrm>
          <a:prstGeom prst="rect">
            <a:avLst/>
          </a:prstGeom>
        </p:spPr>
        <p:txBody>
          <a:bodyPr wrap="square">
            <a:spAutoFit/>
          </a:bodyPr>
          <a:lstStyle/>
          <a:p>
            <a:r>
              <a:rPr lang="en-US" dirty="0"/>
              <a:t>In the 1800s he enlarged fresh meat markets through branch slaughterhouses and refrigeration. He monopolized the meat industry.</a:t>
            </a:r>
          </a:p>
        </p:txBody>
      </p:sp>
      <p:sp>
        <p:nvSpPr>
          <p:cNvPr id="16" name="Rectangle 15"/>
          <p:cNvSpPr/>
          <p:nvPr/>
        </p:nvSpPr>
        <p:spPr>
          <a:xfrm>
            <a:off x="6553199" y="3976300"/>
            <a:ext cx="2576945" cy="369332"/>
          </a:xfrm>
          <a:prstGeom prst="rect">
            <a:avLst/>
          </a:prstGeom>
        </p:spPr>
        <p:txBody>
          <a:bodyPr wrap="square">
            <a:spAutoFit/>
          </a:bodyPr>
          <a:lstStyle/>
          <a:p>
            <a:pPr algn="ctr"/>
            <a:r>
              <a:rPr lang="en-US" b="1" i="1" u="sng" dirty="0"/>
              <a:t>James B. Duke</a:t>
            </a:r>
          </a:p>
        </p:txBody>
      </p:sp>
      <p:sp>
        <p:nvSpPr>
          <p:cNvPr id="17" name="Rectangle 16"/>
          <p:cNvSpPr/>
          <p:nvPr/>
        </p:nvSpPr>
        <p:spPr>
          <a:xfrm>
            <a:off x="-17320" y="3837801"/>
            <a:ext cx="6532420" cy="646331"/>
          </a:xfrm>
          <a:prstGeom prst="rect">
            <a:avLst/>
          </a:prstGeom>
        </p:spPr>
        <p:txBody>
          <a:bodyPr wrap="square">
            <a:spAutoFit/>
          </a:bodyPr>
          <a:lstStyle/>
          <a:p>
            <a:r>
              <a:rPr lang="en-US" dirty="0"/>
              <a:t>Made tobacco a profitable crop in the modern South, he was a wealthy tobacco industrialist.</a:t>
            </a:r>
          </a:p>
        </p:txBody>
      </p:sp>
      <p:sp>
        <p:nvSpPr>
          <p:cNvPr id="18" name="Rectangle 17"/>
          <p:cNvSpPr/>
          <p:nvPr/>
        </p:nvSpPr>
        <p:spPr>
          <a:xfrm>
            <a:off x="6553199" y="4800600"/>
            <a:ext cx="2608119" cy="369332"/>
          </a:xfrm>
          <a:prstGeom prst="rect">
            <a:avLst/>
          </a:prstGeom>
        </p:spPr>
        <p:txBody>
          <a:bodyPr wrap="square">
            <a:spAutoFit/>
          </a:bodyPr>
          <a:lstStyle/>
          <a:p>
            <a:pPr algn="ctr"/>
            <a:r>
              <a:rPr lang="en-US" b="1" i="1" u="sng" dirty="0"/>
              <a:t>Jay Gould and Jim Fiske</a:t>
            </a:r>
          </a:p>
        </p:txBody>
      </p:sp>
      <p:sp>
        <p:nvSpPr>
          <p:cNvPr id="19" name="Rectangle 18"/>
          <p:cNvSpPr/>
          <p:nvPr/>
        </p:nvSpPr>
        <p:spPr>
          <a:xfrm>
            <a:off x="-17320" y="4588317"/>
            <a:ext cx="6570520" cy="646331"/>
          </a:xfrm>
          <a:prstGeom prst="rect">
            <a:avLst/>
          </a:prstGeom>
        </p:spPr>
        <p:txBody>
          <a:bodyPr wrap="square">
            <a:spAutoFit/>
          </a:bodyPr>
          <a:lstStyle/>
          <a:p>
            <a:r>
              <a:rPr lang="en-US" dirty="0"/>
              <a:t>Stock manipulators and brothers-in-law of President Grant, they made money selling gold.</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781" y="5410200"/>
            <a:ext cx="9144000" cy="12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cxnSp>
        <p:nvCxnSpPr>
          <p:cNvPr id="21" name="Straight Connector 20"/>
          <p:cNvCxnSpPr>
            <a:stCxn id="1026" idx="1"/>
          </p:cNvCxnSpPr>
          <p:nvPr/>
        </p:nvCxnSpPr>
        <p:spPr>
          <a:xfrm flipV="1">
            <a:off x="20781" y="5410200"/>
            <a:ext cx="9144000" cy="6350"/>
          </a:xfrm>
          <a:prstGeom prst="line">
            <a:avLst/>
          </a:prstGeom>
        </p:spPr>
        <p:style>
          <a:lnRef idx="1">
            <a:schemeClr val="accent1"/>
          </a:lnRef>
          <a:fillRef idx="0">
            <a:schemeClr val="accent1"/>
          </a:fillRef>
          <a:effectRef idx="0">
            <a:schemeClr val="accent1"/>
          </a:effectRef>
          <a:fontRef idx="minor">
            <a:schemeClr val="tx1"/>
          </a:fontRef>
        </p:style>
      </p:cxnSp>
      <p:sp>
        <p:nvSpPr>
          <p:cNvPr id="23" name="Rectangle 22"/>
          <p:cNvSpPr/>
          <p:nvPr/>
        </p:nvSpPr>
        <p:spPr>
          <a:xfrm>
            <a:off x="6553200" y="5777299"/>
            <a:ext cx="2611581" cy="646331"/>
          </a:xfrm>
          <a:prstGeom prst="rect">
            <a:avLst/>
          </a:prstGeom>
        </p:spPr>
        <p:txBody>
          <a:bodyPr wrap="square">
            <a:spAutoFit/>
          </a:bodyPr>
          <a:lstStyle/>
          <a:p>
            <a:pPr algn="ctr"/>
            <a:r>
              <a:rPr lang="en-US" b="1" i="1" u="sng" dirty="0"/>
              <a:t>Trusts</a:t>
            </a:r>
            <a:br>
              <a:rPr lang="en-US" b="1" i="1" u="sng" dirty="0"/>
            </a:br>
            <a:endParaRPr lang="en-US" b="1" i="1" u="sng" dirty="0"/>
          </a:p>
        </p:txBody>
      </p:sp>
      <p:sp>
        <p:nvSpPr>
          <p:cNvPr id="24" name="Rectangle 23"/>
          <p:cNvSpPr/>
          <p:nvPr/>
        </p:nvSpPr>
        <p:spPr>
          <a:xfrm>
            <a:off x="-27710" y="5638800"/>
            <a:ext cx="6580910" cy="923330"/>
          </a:xfrm>
          <a:prstGeom prst="rect">
            <a:avLst/>
          </a:prstGeom>
        </p:spPr>
        <p:txBody>
          <a:bodyPr wrap="square">
            <a:spAutoFit/>
          </a:bodyPr>
          <a:lstStyle/>
          <a:p>
            <a:r>
              <a:rPr lang="en-US" dirty="0"/>
              <a:t>Firms or corporations that combine for the purpose of reducing competition and controlling prices (establishing a monopoly). There are anti-trust laws to prevent these monopolies.</a:t>
            </a:r>
          </a:p>
        </p:txBody>
      </p:sp>
    </p:spTree>
    <p:extLst>
      <p:ext uri="{BB962C8B-B14F-4D97-AF65-F5344CB8AC3E}">
        <p14:creationId xmlns:p14="http://schemas.microsoft.com/office/powerpoint/2010/main" val="1836640850"/>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761566"/>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401291"/>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029" y="4380039"/>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5552659"/>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25491" y="304800"/>
            <a:ext cx="2618509" cy="369332"/>
          </a:xfrm>
          <a:prstGeom prst="rect">
            <a:avLst/>
          </a:prstGeom>
        </p:spPr>
        <p:txBody>
          <a:bodyPr wrap="square">
            <a:spAutoFit/>
          </a:bodyPr>
          <a:lstStyle/>
          <a:p>
            <a:pPr algn="ctr"/>
            <a:r>
              <a:rPr lang="en-US" b="1" i="1" u="sng" dirty="0"/>
              <a:t>Holding companies</a:t>
            </a:r>
          </a:p>
        </p:txBody>
      </p:sp>
      <p:sp>
        <p:nvSpPr>
          <p:cNvPr id="3" name="Rectangle 2"/>
          <p:cNvSpPr/>
          <p:nvPr/>
        </p:nvSpPr>
        <p:spPr>
          <a:xfrm>
            <a:off x="0" y="73967"/>
            <a:ext cx="6477000" cy="923330"/>
          </a:xfrm>
          <a:prstGeom prst="rect">
            <a:avLst/>
          </a:prstGeom>
        </p:spPr>
        <p:txBody>
          <a:bodyPr wrap="square">
            <a:spAutoFit/>
          </a:bodyPr>
          <a:lstStyle/>
          <a:p>
            <a:r>
              <a:rPr lang="en-US" dirty="0"/>
              <a:t>Companies that hold a majority of another company's stock in order to control the management of that company. Can be used to establish a monopoly.</a:t>
            </a:r>
          </a:p>
        </p:txBody>
      </p:sp>
      <p:sp>
        <p:nvSpPr>
          <p:cNvPr id="4" name="Rectangle 3"/>
          <p:cNvSpPr/>
          <p:nvPr/>
        </p:nvSpPr>
        <p:spPr>
          <a:xfrm>
            <a:off x="6525491" y="1644134"/>
            <a:ext cx="2587335" cy="369332"/>
          </a:xfrm>
          <a:prstGeom prst="rect">
            <a:avLst/>
          </a:prstGeom>
        </p:spPr>
        <p:txBody>
          <a:bodyPr wrap="square">
            <a:spAutoFit/>
          </a:bodyPr>
          <a:lstStyle/>
          <a:p>
            <a:pPr algn="ctr"/>
            <a:r>
              <a:rPr lang="en-US" b="1" i="1" u="sng" dirty="0"/>
              <a:t>Munn v. Illinois</a:t>
            </a:r>
          </a:p>
        </p:txBody>
      </p:sp>
      <p:sp>
        <p:nvSpPr>
          <p:cNvPr id="6" name="Rectangle 5"/>
          <p:cNvSpPr/>
          <p:nvPr/>
        </p:nvSpPr>
        <p:spPr>
          <a:xfrm>
            <a:off x="-45030" y="1325710"/>
            <a:ext cx="6560129" cy="1200329"/>
          </a:xfrm>
          <a:prstGeom prst="rect">
            <a:avLst/>
          </a:prstGeom>
        </p:spPr>
        <p:txBody>
          <a:bodyPr wrap="square">
            <a:spAutoFit/>
          </a:bodyPr>
          <a:lstStyle/>
          <a:p>
            <a:r>
              <a:rPr lang="en-US" dirty="0"/>
              <a:t>1877 - The Supreme Court ruled that an Illinois law that put a ceiling on warehousing rates for grain was a constitutional exercise of the state's power to regulate business. It said that the Interstate Commerce Commission could regulate prices.</a:t>
            </a:r>
          </a:p>
        </p:txBody>
      </p:sp>
      <p:sp>
        <p:nvSpPr>
          <p:cNvPr id="7" name="Rectangle 6"/>
          <p:cNvSpPr/>
          <p:nvPr/>
        </p:nvSpPr>
        <p:spPr>
          <a:xfrm>
            <a:off x="6525490" y="2875002"/>
            <a:ext cx="2587335" cy="369332"/>
          </a:xfrm>
          <a:prstGeom prst="rect">
            <a:avLst/>
          </a:prstGeom>
        </p:spPr>
        <p:txBody>
          <a:bodyPr wrap="square">
            <a:spAutoFit/>
          </a:bodyPr>
          <a:lstStyle/>
          <a:p>
            <a:pPr algn="ctr"/>
            <a:r>
              <a:rPr lang="en-US" b="1" i="1" u="sng" dirty="0"/>
              <a:t>Interstate Commerce </a:t>
            </a:r>
            <a:r>
              <a:rPr lang="en-US" b="1" i="1" u="sng" dirty="0" smtClean="0"/>
              <a:t>Act</a:t>
            </a:r>
            <a:endParaRPr lang="en-US" b="1" i="1" u="sng" dirty="0"/>
          </a:p>
        </p:txBody>
      </p:sp>
      <p:sp>
        <p:nvSpPr>
          <p:cNvPr id="8" name="Rectangle 7"/>
          <p:cNvSpPr/>
          <p:nvPr/>
        </p:nvSpPr>
        <p:spPr>
          <a:xfrm>
            <a:off x="-13856" y="2761566"/>
            <a:ext cx="6567055" cy="646331"/>
          </a:xfrm>
          <a:prstGeom prst="rect">
            <a:avLst/>
          </a:prstGeom>
        </p:spPr>
        <p:txBody>
          <a:bodyPr wrap="square">
            <a:spAutoFit/>
          </a:bodyPr>
          <a:lstStyle/>
          <a:p>
            <a:r>
              <a:rPr lang="en-US" dirty="0"/>
              <a:t>A five member board that monitors the business operation of carriers transporting goods and people between states.</a:t>
            </a:r>
          </a:p>
        </p:txBody>
      </p:sp>
      <p:sp>
        <p:nvSpPr>
          <p:cNvPr id="9" name="Rectangle 8"/>
          <p:cNvSpPr/>
          <p:nvPr/>
        </p:nvSpPr>
        <p:spPr>
          <a:xfrm>
            <a:off x="6525491" y="3616036"/>
            <a:ext cx="2573480" cy="369332"/>
          </a:xfrm>
          <a:prstGeom prst="rect">
            <a:avLst/>
          </a:prstGeom>
        </p:spPr>
        <p:txBody>
          <a:bodyPr wrap="square">
            <a:spAutoFit/>
          </a:bodyPr>
          <a:lstStyle/>
          <a:p>
            <a:pPr algn="ctr"/>
            <a:r>
              <a:rPr lang="en-US" b="1" i="1" u="sng" dirty="0"/>
              <a:t>Sherman Antitrust Act</a:t>
            </a:r>
          </a:p>
        </p:txBody>
      </p:sp>
      <p:sp>
        <p:nvSpPr>
          <p:cNvPr id="11" name="Rectangle 10"/>
          <p:cNvSpPr/>
          <p:nvPr/>
        </p:nvSpPr>
        <p:spPr>
          <a:xfrm>
            <a:off x="0" y="3445409"/>
            <a:ext cx="6553200" cy="923330"/>
          </a:xfrm>
          <a:prstGeom prst="rect">
            <a:avLst/>
          </a:prstGeom>
        </p:spPr>
        <p:txBody>
          <a:bodyPr wrap="square">
            <a:spAutoFit/>
          </a:bodyPr>
          <a:lstStyle/>
          <a:p>
            <a:r>
              <a:rPr lang="en-US" dirty="0"/>
              <a:t>1890 - A federal law that committed the American government to opposing monopolies, it prohibits contracts, combinations and conspiracies in restraint of trade.</a:t>
            </a:r>
          </a:p>
        </p:txBody>
      </p:sp>
      <p:sp>
        <p:nvSpPr>
          <p:cNvPr id="16" name="Rectangle 15"/>
          <p:cNvSpPr/>
          <p:nvPr/>
        </p:nvSpPr>
        <p:spPr>
          <a:xfrm>
            <a:off x="6553199" y="4800600"/>
            <a:ext cx="2545771" cy="369332"/>
          </a:xfrm>
          <a:prstGeom prst="rect">
            <a:avLst/>
          </a:prstGeom>
        </p:spPr>
        <p:txBody>
          <a:bodyPr wrap="square">
            <a:spAutoFit/>
          </a:bodyPr>
          <a:lstStyle/>
          <a:p>
            <a:pPr algn="ctr"/>
            <a:r>
              <a:rPr lang="en-US" b="1" i="1" u="sng" dirty="0"/>
              <a:t>Boss Tweed</a:t>
            </a:r>
          </a:p>
        </p:txBody>
      </p:sp>
      <p:sp>
        <p:nvSpPr>
          <p:cNvPr id="17" name="Rectangle 16"/>
          <p:cNvSpPr/>
          <p:nvPr/>
        </p:nvSpPr>
        <p:spPr>
          <a:xfrm>
            <a:off x="0" y="4523601"/>
            <a:ext cx="6553200" cy="646331"/>
          </a:xfrm>
          <a:prstGeom prst="rect">
            <a:avLst/>
          </a:prstGeom>
        </p:spPr>
        <p:txBody>
          <a:bodyPr wrap="square">
            <a:spAutoFit/>
          </a:bodyPr>
          <a:lstStyle/>
          <a:p>
            <a:r>
              <a:rPr lang="en-US" dirty="0"/>
              <a:t>Large political boss and head of Tammany Hall, he controlled New York and believed in "Honest Graft".</a:t>
            </a:r>
          </a:p>
        </p:txBody>
      </p:sp>
      <p:sp>
        <p:nvSpPr>
          <p:cNvPr id="18" name="Rectangle 17"/>
          <p:cNvSpPr/>
          <p:nvPr/>
        </p:nvSpPr>
        <p:spPr>
          <a:xfrm>
            <a:off x="6580908" y="5867400"/>
            <a:ext cx="2563091" cy="369332"/>
          </a:xfrm>
          <a:prstGeom prst="rect">
            <a:avLst/>
          </a:prstGeom>
        </p:spPr>
        <p:txBody>
          <a:bodyPr wrap="square">
            <a:spAutoFit/>
          </a:bodyPr>
          <a:lstStyle/>
          <a:p>
            <a:pPr algn="ctr"/>
            <a:r>
              <a:rPr lang="en-US" b="1" i="1" u="sng" dirty="0"/>
              <a:t>Tammany Hall</a:t>
            </a:r>
          </a:p>
        </p:txBody>
      </p:sp>
      <p:sp>
        <p:nvSpPr>
          <p:cNvPr id="19" name="Rectangle 18"/>
          <p:cNvSpPr/>
          <p:nvPr/>
        </p:nvSpPr>
        <p:spPr>
          <a:xfrm>
            <a:off x="-31174" y="5728900"/>
            <a:ext cx="6612082" cy="369332"/>
          </a:xfrm>
          <a:prstGeom prst="rect">
            <a:avLst/>
          </a:prstGeom>
        </p:spPr>
        <p:txBody>
          <a:bodyPr wrap="square">
            <a:spAutoFit/>
          </a:bodyPr>
          <a:lstStyle/>
          <a:p>
            <a:r>
              <a:rPr lang="en-US" dirty="0"/>
              <a:t>Political machine in New York, headed by Boss Tweed.</a:t>
            </a:r>
          </a:p>
        </p:txBody>
      </p:sp>
    </p:spTree>
    <p:extLst>
      <p:ext uri="{BB962C8B-B14F-4D97-AF65-F5344CB8AC3E}">
        <p14:creationId xmlns:p14="http://schemas.microsoft.com/office/powerpoint/2010/main" val="1836640850"/>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2860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401291"/>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030" y="4603623"/>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5552659"/>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53200" y="304800"/>
            <a:ext cx="2545771" cy="646331"/>
          </a:xfrm>
          <a:prstGeom prst="rect">
            <a:avLst/>
          </a:prstGeom>
        </p:spPr>
        <p:txBody>
          <a:bodyPr wrap="square">
            <a:spAutoFit/>
          </a:bodyPr>
          <a:lstStyle/>
          <a:p>
            <a:pPr algn="ctr"/>
            <a:r>
              <a:rPr lang="en-US" b="1" i="1" u="sng" dirty="0" smtClean="0"/>
              <a:t>Thomas </a:t>
            </a:r>
            <a:r>
              <a:rPr lang="en-US" b="1" i="1" u="sng" dirty="0"/>
              <a:t>Nast</a:t>
            </a:r>
            <a:br>
              <a:rPr lang="en-US" b="1" i="1" u="sng" dirty="0"/>
            </a:br>
            <a:endParaRPr lang="en-US" b="1" i="1" u="sng" dirty="0"/>
          </a:p>
        </p:txBody>
      </p:sp>
      <p:sp>
        <p:nvSpPr>
          <p:cNvPr id="3" name="Rectangle 2"/>
          <p:cNvSpPr/>
          <p:nvPr/>
        </p:nvSpPr>
        <p:spPr>
          <a:xfrm>
            <a:off x="0" y="0"/>
            <a:ext cx="6515100" cy="923330"/>
          </a:xfrm>
          <a:prstGeom prst="rect">
            <a:avLst/>
          </a:prstGeom>
        </p:spPr>
        <p:txBody>
          <a:bodyPr wrap="square">
            <a:spAutoFit/>
          </a:bodyPr>
          <a:lstStyle/>
          <a:p>
            <a:r>
              <a:rPr lang="en-US" dirty="0"/>
              <a:t>Newspaper cartoonist who produced satirical cartoons, he invented "Uncle Sam" and came up with the elephant and the donkey for the political parties. He nearly brought down Boss Tweed.</a:t>
            </a:r>
          </a:p>
        </p:txBody>
      </p:sp>
      <p:sp>
        <p:nvSpPr>
          <p:cNvPr id="4" name="Rectangle 3"/>
          <p:cNvSpPr/>
          <p:nvPr/>
        </p:nvSpPr>
        <p:spPr>
          <a:xfrm>
            <a:off x="6515099" y="1752600"/>
            <a:ext cx="2583871" cy="369332"/>
          </a:xfrm>
          <a:prstGeom prst="rect">
            <a:avLst/>
          </a:prstGeom>
        </p:spPr>
        <p:txBody>
          <a:bodyPr wrap="square">
            <a:spAutoFit/>
          </a:bodyPr>
          <a:lstStyle/>
          <a:p>
            <a:pPr algn="ctr"/>
            <a:r>
              <a:rPr lang="en-US" b="1" i="1" u="sng" dirty="0"/>
              <a:t>Tenements</a:t>
            </a:r>
          </a:p>
        </p:txBody>
      </p:sp>
      <p:sp>
        <p:nvSpPr>
          <p:cNvPr id="6" name="Rectangle 5"/>
          <p:cNvSpPr/>
          <p:nvPr/>
        </p:nvSpPr>
        <p:spPr>
          <a:xfrm>
            <a:off x="0" y="1475601"/>
            <a:ext cx="6477000" cy="646331"/>
          </a:xfrm>
          <a:prstGeom prst="rect">
            <a:avLst/>
          </a:prstGeom>
        </p:spPr>
        <p:txBody>
          <a:bodyPr wrap="square">
            <a:spAutoFit/>
          </a:bodyPr>
          <a:lstStyle/>
          <a:p>
            <a:r>
              <a:rPr lang="en-US" dirty="0"/>
              <a:t>Urban apartment buildings that served as housing for poor factory workers. Often poorly constructed and overcrowded.</a:t>
            </a:r>
          </a:p>
        </p:txBody>
      </p:sp>
      <p:sp>
        <p:nvSpPr>
          <p:cNvPr id="7" name="Rectangle 6"/>
          <p:cNvSpPr/>
          <p:nvPr/>
        </p:nvSpPr>
        <p:spPr>
          <a:xfrm>
            <a:off x="-45030" y="2286000"/>
            <a:ext cx="6522029" cy="1200329"/>
          </a:xfrm>
          <a:prstGeom prst="rect">
            <a:avLst/>
          </a:prstGeom>
        </p:spPr>
        <p:txBody>
          <a:bodyPr wrap="square">
            <a:spAutoFit/>
          </a:bodyPr>
          <a:lstStyle/>
          <a:p>
            <a:r>
              <a:rPr lang="en-US" dirty="0"/>
              <a:t>Social reformer who worked to improve the lives of the working class. In 1889 she founded Hull House in Chicago, the first private social welfare agency in the U.S., to assist the poor, combat juvenile delinquency and help immigrants learn to speak English.</a:t>
            </a:r>
          </a:p>
        </p:txBody>
      </p:sp>
      <p:sp>
        <p:nvSpPr>
          <p:cNvPr id="8" name="Rectangle 7"/>
          <p:cNvSpPr/>
          <p:nvPr/>
        </p:nvSpPr>
        <p:spPr>
          <a:xfrm>
            <a:off x="6511636" y="2687505"/>
            <a:ext cx="2618509" cy="369332"/>
          </a:xfrm>
          <a:prstGeom prst="rect">
            <a:avLst/>
          </a:prstGeom>
        </p:spPr>
        <p:txBody>
          <a:bodyPr wrap="square">
            <a:spAutoFit/>
          </a:bodyPr>
          <a:lstStyle/>
          <a:p>
            <a:pPr algn="ctr"/>
            <a:r>
              <a:rPr lang="en-US" b="1" i="1" u="sng" dirty="0"/>
              <a:t>Jane </a:t>
            </a:r>
            <a:r>
              <a:rPr lang="en-US" b="1" i="1" u="sng" dirty="0" smtClean="0"/>
              <a:t>Addams</a:t>
            </a:r>
            <a:endParaRPr lang="en-US" b="1" i="1" u="sng" dirty="0"/>
          </a:p>
        </p:txBody>
      </p:sp>
      <p:sp>
        <p:nvSpPr>
          <p:cNvPr id="9" name="Rectangle 8"/>
          <p:cNvSpPr/>
          <p:nvPr/>
        </p:nvSpPr>
        <p:spPr>
          <a:xfrm>
            <a:off x="6515100" y="3629891"/>
            <a:ext cx="2628900" cy="646331"/>
          </a:xfrm>
          <a:prstGeom prst="rect">
            <a:avLst/>
          </a:prstGeom>
        </p:spPr>
        <p:txBody>
          <a:bodyPr wrap="square">
            <a:spAutoFit/>
          </a:bodyPr>
          <a:lstStyle/>
          <a:p>
            <a:pPr algn="ctr"/>
            <a:r>
              <a:rPr lang="en-US" b="1" i="1" u="sng" dirty="0"/>
              <a:t>Chinese Exclusion Law 1882 </a:t>
            </a:r>
          </a:p>
        </p:txBody>
      </p:sp>
      <p:sp>
        <p:nvSpPr>
          <p:cNvPr id="11" name="Rectangle 10"/>
          <p:cNvSpPr/>
          <p:nvPr/>
        </p:nvSpPr>
        <p:spPr>
          <a:xfrm>
            <a:off x="0" y="3429000"/>
            <a:ext cx="6553200" cy="1200329"/>
          </a:xfrm>
          <a:prstGeom prst="rect">
            <a:avLst/>
          </a:prstGeom>
        </p:spPr>
        <p:txBody>
          <a:bodyPr wrap="square">
            <a:spAutoFit/>
          </a:bodyPr>
          <a:lstStyle/>
          <a:p>
            <a:r>
              <a:rPr lang="en-US" dirty="0"/>
              <a:t>Denied citizenship to Chinese in the U.S. and forbid further immigration of Chinese. Supported by American workers who worried about losing their jobs to Chinese </a:t>
            </a:r>
            <a:r>
              <a:rPr lang="en-US" dirty="0" smtClean="0"/>
              <a:t>immigrants </a:t>
            </a:r>
            <a:r>
              <a:rPr lang="en-US" dirty="0"/>
              <a:t>who would work for less pay.</a:t>
            </a:r>
          </a:p>
        </p:txBody>
      </p:sp>
      <p:sp>
        <p:nvSpPr>
          <p:cNvPr id="16" name="Rectangle 15"/>
          <p:cNvSpPr/>
          <p:nvPr/>
        </p:nvSpPr>
        <p:spPr>
          <a:xfrm>
            <a:off x="6553200" y="4876800"/>
            <a:ext cx="2576945" cy="369332"/>
          </a:xfrm>
          <a:prstGeom prst="rect">
            <a:avLst/>
          </a:prstGeom>
        </p:spPr>
        <p:txBody>
          <a:bodyPr wrap="square">
            <a:spAutoFit/>
          </a:bodyPr>
          <a:lstStyle/>
          <a:p>
            <a:pPr algn="ctr"/>
            <a:r>
              <a:rPr lang="en-US" b="1" i="1" u="sng" dirty="0"/>
              <a:t>Literacy tests</a:t>
            </a:r>
          </a:p>
        </p:txBody>
      </p:sp>
      <p:sp>
        <p:nvSpPr>
          <p:cNvPr id="17" name="Rectangle 16"/>
          <p:cNvSpPr/>
          <p:nvPr/>
        </p:nvSpPr>
        <p:spPr>
          <a:xfrm>
            <a:off x="0" y="4629329"/>
            <a:ext cx="6515100" cy="923330"/>
          </a:xfrm>
          <a:prstGeom prst="rect">
            <a:avLst/>
          </a:prstGeom>
        </p:spPr>
        <p:txBody>
          <a:bodyPr wrap="square">
            <a:spAutoFit/>
          </a:bodyPr>
          <a:lstStyle/>
          <a:p>
            <a:r>
              <a:rPr lang="en-US" dirty="0"/>
              <a:t>Immigrants were required to pass a literacy test in order to gain citizenship. Many immigrants were uneducated or non-English-speakers, so they could not pass. Meant to discourage immigration</a:t>
            </a:r>
          </a:p>
        </p:txBody>
      </p:sp>
      <p:sp>
        <p:nvSpPr>
          <p:cNvPr id="18" name="Rectangle 17"/>
          <p:cNvSpPr/>
          <p:nvPr/>
        </p:nvSpPr>
        <p:spPr>
          <a:xfrm>
            <a:off x="6553200" y="5791200"/>
            <a:ext cx="2576945" cy="923330"/>
          </a:xfrm>
          <a:prstGeom prst="rect">
            <a:avLst/>
          </a:prstGeom>
        </p:spPr>
        <p:txBody>
          <a:bodyPr wrap="square">
            <a:spAutoFit/>
          </a:bodyPr>
          <a:lstStyle/>
          <a:p>
            <a:pPr algn="ctr"/>
            <a:r>
              <a:rPr lang="en-US" b="1" i="1" u="sng" dirty="0"/>
              <a:t>Andrew Carnegie (1835-1919), The Gospel of Wealth</a:t>
            </a:r>
          </a:p>
        </p:txBody>
      </p:sp>
      <p:sp>
        <p:nvSpPr>
          <p:cNvPr id="19" name="Rectangle 18"/>
          <p:cNvSpPr/>
          <p:nvPr/>
        </p:nvSpPr>
        <p:spPr>
          <a:xfrm>
            <a:off x="-45030" y="5552659"/>
            <a:ext cx="6598230" cy="923330"/>
          </a:xfrm>
          <a:prstGeom prst="rect">
            <a:avLst/>
          </a:prstGeom>
        </p:spPr>
        <p:txBody>
          <a:bodyPr wrap="square">
            <a:spAutoFit/>
          </a:bodyPr>
          <a:lstStyle/>
          <a:p>
            <a:r>
              <a:rPr lang="en-US" dirty="0"/>
              <a:t>Carnegie was an American millionaire and philanthropist who donated large sums of money for public works. His book argued that the wealthy have an obligation to give something back to society.</a:t>
            </a:r>
          </a:p>
        </p:txBody>
      </p:sp>
    </p:spTree>
    <p:extLst>
      <p:ext uri="{BB962C8B-B14F-4D97-AF65-F5344CB8AC3E}">
        <p14:creationId xmlns:p14="http://schemas.microsoft.com/office/powerpoint/2010/main" val="183664085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5908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962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51816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7239000" y="381000"/>
            <a:ext cx="780983" cy="369332"/>
          </a:xfrm>
          <a:prstGeom prst="rect">
            <a:avLst/>
          </a:prstGeom>
        </p:spPr>
        <p:txBody>
          <a:bodyPr wrap="none">
            <a:spAutoFit/>
          </a:bodyPr>
          <a:lstStyle/>
          <a:p>
            <a:r>
              <a:rPr lang="en-US" b="1" i="1" u="sng" dirty="0"/>
              <a:t>Deism</a:t>
            </a:r>
          </a:p>
        </p:txBody>
      </p:sp>
      <p:sp>
        <p:nvSpPr>
          <p:cNvPr id="3" name="Rectangle 2"/>
          <p:cNvSpPr/>
          <p:nvPr/>
        </p:nvSpPr>
        <p:spPr>
          <a:xfrm>
            <a:off x="0" y="0"/>
            <a:ext cx="6477000" cy="1200329"/>
          </a:xfrm>
          <a:prstGeom prst="rect">
            <a:avLst/>
          </a:prstGeom>
        </p:spPr>
        <p:txBody>
          <a:bodyPr wrap="square">
            <a:spAutoFit/>
          </a:bodyPr>
          <a:lstStyle/>
          <a:p>
            <a:r>
              <a:rPr lang="en-US" dirty="0"/>
              <a:t>The religion of the Enlightenment (1700s). Followers believed that God existed and had created the world, but that afterwards He left it to run by its own natural laws. Denied that God communicated to man or in any way influenced his life.</a:t>
            </a:r>
          </a:p>
        </p:txBody>
      </p:sp>
      <p:sp>
        <p:nvSpPr>
          <p:cNvPr id="4" name="Rectangle 3"/>
          <p:cNvSpPr/>
          <p:nvPr/>
        </p:nvSpPr>
        <p:spPr>
          <a:xfrm>
            <a:off x="7025800" y="1676400"/>
            <a:ext cx="1220206" cy="369332"/>
          </a:xfrm>
          <a:prstGeom prst="rect">
            <a:avLst/>
          </a:prstGeom>
        </p:spPr>
        <p:txBody>
          <a:bodyPr wrap="none">
            <a:spAutoFit/>
          </a:bodyPr>
          <a:lstStyle/>
          <a:p>
            <a:r>
              <a:rPr lang="en-US" b="1" i="1" u="sng" dirty="0"/>
              <a:t>Huguenots</a:t>
            </a:r>
          </a:p>
        </p:txBody>
      </p:sp>
      <p:sp>
        <p:nvSpPr>
          <p:cNvPr id="6" name="Rectangle 5"/>
          <p:cNvSpPr/>
          <p:nvPr/>
        </p:nvSpPr>
        <p:spPr>
          <a:xfrm>
            <a:off x="0" y="1295400"/>
            <a:ext cx="6477000" cy="1200329"/>
          </a:xfrm>
          <a:prstGeom prst="rect">
            <a:avLst/>
          </a:prstGeom>
        </p:spPr>
        <p:txBody>
          <a:bodyPr wrap="square">
            <a:spAutoFit/>
          </a:bodyPr>
          <a:lstStyle/>
          <a:p>
            <a:r>
              <a:rPr lang="en-US" dirty="0"/>
              <a:t>French Protestants. The Edict of Nantes (1598) freed them from persecution in France, but when that was revoked in the late 1700s, hundreds of thousands of </a:t>
            </a:r>
            <a:r>
              <a:rPr lang="en-US" dirty="0" smtClean="0"/>
              <a:t>them fled </a:t>
            </a:r>
            <a:r>
              <a:rPr lang="en-US" dirty="0"/>
              <a:t>to other countries, including America.</a:t>
            </a:r>
          </a:p>
        </p:txBody>
      </p:sp>
      <p:sp>
        <p:nvSpPr>
          <p:cNvPr id="7" name="Rectangle 6"/>
          <p:cNvSpPr/>
          <p:nvPr/>
        </p:nvSpPr>
        <p:spPr>
          <a:xfrm>
            <a:off x="7046582" y="2877372"/>
            <a:ext cx="1437894" cy="369332"/>
          </a:xfrm>
          <a:prstGeom prst="rect">
            <a:avLst/>
          </a:prstGeom>
        </p:spPr>
        <p:txBody>
          <a:bodyPr wrap="none">
            <a:spAutoFit/>
          </a:bodyPr>
          <a:lstStyle/>
          <a:p>
            <a:r>
              <a:rPr lang="en-US" b="1" i="1" u="sng" dirty="0"/>
              <a:t>Mercantilism</a:t>
            </a:r>
          </a:p>
        </p:txBody>
      </p:sp>
      <p:sp>
        <p:nvSpPr>
          <p:cNvPr id="8" name="Rectangle 7"/>
          <p:cNvSpPr/>
          <p:nvPr/>
        </p:nvSpPr>
        <p:spPr>
          <a:xfrm>
            <a:off x="-13856" y="2607439"/>
            <a:ext cx="6567055" cy="1169551"/>
          </a:xfrm>
          <a:prstGeom prst="rect">
            <a:avLst/>
          </a:prstGeom>
        </p:spPr>
        <p:txBody>
          <a:bodyPr wrap="square">
            <a:spAutoFit/>
          </a:bodyPr>
          <a:lstStyle/>
          <a:p>
            <a:r>
              <a:rPr lang="en-US" sz="1400" dirty="0" smtClean="0"/>
              <a:t>This was </a:t>
            </a:r>
            <a:r>
              <a:rPr lang="en-US" sz="1400" dirty="0"/>
              <a:t>the economic policy of Europe in the 1500s through 1700s. The government exercised control over industry and trade with the idea that national strength and economic security comes from exporting more than is imported. Possession of colonies provided countries both with sources of raw materials and markets for their manufactured goods. Great Britain exported goods and forced the colonies to buy them.</a:t>
            </a:r>
          </a:p>
        </p:txBody>
      </p:sp>
      <p:sp>
        <p:nvSpPr>
          <p:cNvPr id="9" name="Rectangle 8"/>
          <p:cNvSpPr/>
          <p:nvPr/>
        </p:nvSpPr>
        <p:spPr>
          <a:xfrm>
            <a:off x="6513684" y="4114800"/>
            <a:ext cx="2576945" cy="646331"/>
          </a:xfrm>
          <a:prstGeom prst="rect">
            <a:avLst/>
          </a:prstGeom>
        </p:spPr>
        <p:txBody>
          <a:bodyPr wrap="square">
            <a:spAutoFit/>
          </a:bodyPr>
          <a:lstStyle/>
          <a:p>
            <a:pPr algn="ctr"/>
            <a:r>
              <a:rPr lang="en-US" b="1" i="1" u="sng" dirty="0"/>
              <a:t>Navigation Acts of 1650, 1660, 1663, and 1696</a:t>
            </a:r>
          </a:p>
        </p:txBody>
      </p:sp>
      <p:sp>
        <p:nvSpPr>
          <p:cNvPr id="11" name="Rectangle 10"/>
          <p:cNvSpPr/>
          <p:nvPr/>
        </p:nvSpPr>
        <p:spPr>
          <a:xfrm>
            <a:off x="-13855" y="3962400"/>
            <a:ext cx="6567054" cy="1200329"/>
          </a:xfrm>
          <a:prstGeom prst="rect">
            <a:avLst/>
          </a:prstGeom>
        </p:spPr>
        <p:txBody>
          <a:bodyPr wrap="square">
            <a:spAutoFit/>
          </a:bodyPr>
          <a:lstStyle/>
          <a:p>
            <a:r>
              <a:rPr lang="en-US" dirty="0"/>
              <a:t>British regulations designed to protect British shipping from competition. Said that British colonies could only import goods if they were shipped on British-owned vessels and at least 3/4 of the crew of the ship were British.</a:t>
            </a:r>
          </a:p>
        </p:txBody>
      </p:sp>
      <p:sp>
        <p:nvSpPr>
          <p:cNvPr id="16" name="Rectangle 15"/>
          <p:cNvSpPr/>
          <p:nvPr/>
        </p:nvSpPr>
        <p:spPr>
          <a:xfrm>
            <a:off x="6534466" y="5638800"/>
            <a:ext cx="2609534" cy="646331"/>
          </a:xfrm>
          <a:prstGeom prst="rect">
            <a:avLst/>
          </a:prstGeom>
        </p:spPr>
        <p:txBody>
          <a:bodyPr wrap="square">
            <a:spAutoFit/>
          </a:bodyPr>
          <a:lstStyle/>
          <a:p>
            <a:pPr algn="ctr"/>
            <a:r>
              <a:rPr lang="en-US" b="1" i="1" u="sng" dirty="0"/>
              <a:t>Triangular Trade</a:t>
            </a:r>
            <a:br>
              <a:rPr lang="en-US" b="1" i="1" u="sng" dirty="0"/>
            </a:br>
            <a:endParaRPr lang="en-US" b="1" i="1" u="sng" dirty="0"/>
          </a:p>
        </p:txBody>
      </p:sp>
      <p:sp>
        <p:nvSpPr>
          <p:cNvPr id="17" name="Rectangle 16"/>
          <p:cNvSpPr/>
          <p:nvPr/>
        </p:nvSpPr>
        <p:spPr>
          <a:xfrm>
            <a:off x="0" y="5165513"/>
            <a:ext cx="6553200" cy="1569660"/>
          </a:xfrm>
          <a:prstGeom prst="rect">
            <a:avLst/>
          </a:prstGeom>
        </p:spPr>
        <p:txBody>
          <a:bodyPr wrap="square">
            <a:spAutoFit/>
          </a:bodyPr>
          <a:lstStyle/>
          <a:p>
            <a:r>
              <a:rPr lang="en-US" sz="1600" dirty="0"/>
              <a:t>The backbone of New England’s economy during the colonial period. Ships from New England sailed first to Africa, exchanging New England rum for slaves. The slaves were shipped from Africa to the Caribbean (this was known as the Middle Passage, when many slaves died on the ships). In the Caribbean, the slaves were traded for sugar and molasses. Then the ships returned to New England, where the molasses were used to make rum.</a:t>
            </a:r>
          </a:p>
        </p:txBody>
      </p:sp>
    </p:spTree>
    <p:extLst>
      <p:ext uri="{BB962C8B-B14F-4D97-AF65-F5344CB8AC3E}">
        <p14:creationId xmlns:p14="http://schemas.microsoft.com/office/powerpoint/2010/main" val="238688100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401291"/>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029" y="4380039"/>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5552659"/>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04709" y="381000"/>
            <a:ext cx="2625436" cy="369332"/>
          </a:xfrm>
          <a:prstGeom prst="rect">
            <a:avLst/>
          </a:prstGeom>
        </p:spPr>
        <p:txBody>
          <a:bodyPr wrap="square">
            <a:spAutoFit/>
          </a:bodyPr>
          <a:lstStyle/>
          <a:p>
            <a:pPr algn="ctr"/>
            <a:r>
              <a:rPr lang="en-US" b="1" i="1" u="sng" dirty="0"/>
              <a:t>Social Darwinism</a:t>
            </a:r>
          </a:p>
        </p:txBody>
      </p:sp>
      <p:sp>
        <p:nvSpPr>
          <p:cNvPr id="3" name="Rectangle 2"/>
          <p:cNvSpPr/>
          <p:nvPr/>
        </p:nvSpPr>
        <p:spPr>
          <a:xfrm>
            <a:off x="-45029" y="11668"/>
            <a:ext cx="6549738" cy="1200329"/>
          </a:xfrm>
          <a:prstGeom prst="rect">
            <a:avLst/>
          </a:prstGeom>
        </p:spPr>
        <p:txBody>
          <a:bodyPr wrap="square">
            <a:spAutoFit/>
          </a:bodyPr>
          <a:lstStyle/>
          <a:p>
            <a:r>
              <a:rPr lang="en-US" dirty="0"/>
              <a:t>Applied Darwin's theory of natural selection and "survival of the fittest" to human society -- the poor are poor because they are not as fit to survive. Used as an argument against social reforms to help the poor.</a:t>
            </a:r>
          </a:p>
        </p:txBody>
      </p:sp>
      <p:sp>
        <p:nvSpPr>
          <p:cNvPr id="4" name="Rectangle 3"/>
          <p:cNvSpPr/>
          <p:nvPr/>
        </p:nvSpPr>
        <p:spPr>
          <a:xfrm>
            <a:off x="6515100" y="1524000"/>
            <a:ext cx="2628900" cy="646331"/>
          </a:xfrm>
          <a:prstGeom prst="rect">
            <a:avLst/>
          </a:prstGeom>
        </p:spPr>
        <p:txBody>
          <a:bodyPr wrap="square">
            <a:spAutoFit/>
          </a:bodyPr>
          <a:lstStyle/>
          <a:p>
            <a:pPr algn="ctr"/>
            <a:r>
              <a:rPr lang="en-US" b="1" i="1" u="sng" dirty="0"/>
              <a:t>"Gilded Age"</a:t>
            </a:r>
            <a:br>
              <a:rPr lang="en-US" b="1" i="1" u="sng" dirty="0"/>
            </a:br>
            <a:endParaRPr lang="en-US" b="1" i="1" u="sng" dirty="0"/>
          </a:p>
        </p:txBody>
      </p:sp>
      <p:sp>
        <p:nvSpPr>
          <p:cNvPr id="6" name="Rectangle 5"/>
          <p:cNvSpPr/>
          <p:nvPr/>
        </p:nvSpPr>
        <p:spPr>
          <a:xfrm>
            <a:off x="-45029" y="1309255"/>
            <a:ext cx="6515100" cy="1754326"/>
          </a:xfrm>
          <a:prstGeom prst="rect">
            <a:avLst/>
          </a:prstGeom>
        </p:spPr>
        <p:txBody>
          <a:bodyPr wrap="square">
            <a:spAutoFit/>
          </a:bodyPr>
          <a:lstStyle/>
          <a:p>
            <a:r>
              <a:rPr lang="en-US" dirty="0"/>
              <a:t>A name for the late 1800s, coined by Mark Twain to describe the tremendous increase in wealth caused by the industrial age and the ostentatious lifestyles it allowed the very rich. The great industrial success of the U.S. and the fabulous lifestyles of the wealthy hid the many social problems of the time, including a high poverty rate, a high crime rate, and corruption in the government.</a:t>
            </a:r>
          </a:p>
        </p:txBody>
      </p:sp>
      <p:sp>
        <p:nvSpPr>
          <p:cNvPr id="7" name="Rectangle 6"/>
          <p:cNvSpPr/>
          <p:nvPr/>
        </p:nvSpPr>
        <p:spPr>
          <a:xfrm>
            <a:off x="6553199" y="3629891"/>
            <a:ext cx="2545771" cy="369332"/>
          </a:xfrm>
          <a:prstGeom prst="rect">
            <a:avLst/>
          </a:prstGeom>
        </p:spPr>
        <p:txBody>
          <a:bodyPr wrap="square">
            <a:spAutoFit/>
          </a:bodyPr>
          <a:lstStyle/>
          <a:p>
            <a:pPr algn="ctr"/>
            <a:r>
              <a:rPr lang="en-US" b="1" i="1" u="sng" dirty="0"/>
              <a:t>William James</a:t>
            </a:r>
          </a:p>
        </p:txBody>
      </p:sp>
      <p:sp>
        <p:nvSpPr>
          <p:cNvPr id="8" name="Rectangle 7"/>
          <p:cNvSpPr/>
          <p:nvPr/>
        </p:nvSpPr>
        <p:spPr>
          <a:xfrm>
            <a:off x="0" y="3429000"/>
            <a:ext cx="6515100" cy="923330"/>
          </a:xfrm>
          <a:prstGeom prst="rect">
            <a:avLst/>
          </a:prstGeom>
        </p:spPr>
        <p:txBody>
          <a:bodyPr wrap="square">
            <a:spAutoFit/>
          </a:bodyPr>
          <a:lstStyle/>
          <a:p>
            <a:r>
              <a:rPr lang="en-US" dirty="0"/>
              <a:t>Developed the philosophy of pragmatism. One of the founders of modern psychology, and the first to attempt to apply psychology as a science rather than a philosophy.</a:t>
            </a:r>
          </a:p>
        </p:txBody>
      </p:sp>
      <p:sp>
        <p:nvSpPr>
          <p:cNvPr id="9" name="Rectangle 8"/>
          <p:cNvSpPr/>
          <p:nvPr/>
        </p:nvSpPr>
        <p:spPr>
          <a:xfrm>
            <a:off x="6558694" y="4800600"/>
            <a:ext cx="2540275" cy="369332"/>
          </a:xfrm>
          <a:prstGeom prst="rect">
            <a:avLst/>
          </a:prstGeom>
        </p:spPr>
        <p:txBody>
          <a:bodyPr wrap="square">
            <a:spAutoFit/>
          </a:bodyPr>
          <a:lstStyle/>
          <a:p>
            <a:pPr algn="ctr"/>
            <a:r>
              <a:rPr lang="en-US" b="1" i="1" u="sng" dirty="0"/>
              <a:t>Pragmatism</a:t>
            </a:r>
          </a:p>
        </p:txBody>
      </p:sp>
      <p:sp>
        <p:nvSpPr>
          <p:cNvPr id="11" name="Rectangle 10"/>
          <p:cNvSpPr/>
          <p:nvPr/>
        </p:nvSpPr>
        <p:spPr>
          <a:xfrm>
            <a:off x="0" y="4523601"/>
            <a:ext cx="6515100" cy="646331"/>
          </a:xfrm>
          <a:prstGeom prst="rect">
            <a:avLst/>
          </a:prstGeom>
        </p:spPr>
        <p:txBody>
          <a:bodyPr wrap="square">
            <a:spAutoFit/>
          </a:bodyPr>
          <a:lstStyle/>
          <a:p>
            <a:r>
              <a:rPr lang="en-US" dirty="0"/>
              <a:t>A philosophy which focuses only on the outcomes and effects of processes and situations.</a:t>
            </a:r>
          </a:p>
        </p:txBody>
      </p:sp>
      <p:sp>
        <p:nvSpPr>
          <p:cNvPr id="16" name="Rectangle 15"/>
          <p:cNvSpPr/>
          <p:nvPr/>
        </p:nvSpPr>
        <p:spPr>
          <a:xfrm>
            <a:off x="6537332" y="5943600"/>
            <a:ext cx="2606667" cy="369332"/>
          </a:xfrm>
          <a:prstGeom prst="rect">
            <a:avLst/>
          </a:prstGeom>
        </p:spPr>
        <p:txBody>
          <a:bodyPr wrap="square">
            <a:spAutoFit/>
          </a:bodyPr>
          <a:lstStyle/>
          <a:p>
            <a:pPr algn="ctr"/>
            <a:r>
              <a:rPr lang="en-US" b="1" i="1" u="sng" dirty="0"/>
              <a:t>Mark Twain</a:t>
            </a:r>
          </a:p>
        </p:txBody>
      </p:sp>
      <p:sp>
        <p:nvSpPr>
          <p:cNvPr id="17" name="Rectangle 16"/>
          <p:cNvSpPr/>
          <p:nvPr/>
        </p:nvSpPr>
        <p:spPr>
          <a:xfrm>
            <a:off x="0" y="5552659"/>
            <a:ext cx="6553200" cy="1200329"/>
          </a:xfrm>
          <a:prstGeom prst="rect">
            <a:avLst/>
          </a:prstGeom>
        </p:spPr>
        <p:txBody>
          <a:bodyPr wrap="square">
            <a:spAutoFit/>
          </a:bodyPr>
          <a:lstStyle/>
          <a:p>
            <a:r>
              <a:rPr lang="en-US" dirty="0"/>
              <a:t>Master of satire. A regionalist writer who gave his stories "local color" through dialects and detailed descriptions. His works include </a:t>
            </a:r>
            <a:r>
              <a:rPr lang="en-US" i="1" dirty="0"/>
              <a:t>The Adventures of Huckleberry Finn</a:t>
            </a:r>
            <a:r>
              <a:rPr lang="en-US" dirty="0"/>
              <a:t>, "The Amazing Jumping Frog of </a:t>
            </a:r>
            <a:r>
              <a:rPr lang="en-US" dirty="0" err="1"/>
              <a:t>Calaverus</a:t>
            </a:r>
            <a:r>
              <a:rPr lang="en-US" dirty="0"/>
              <a:t> County," and stories about the American West.</a:t>
            </a:r>
          </a:p>
        </p:txBody>
      </p:sp>
    </p:spTree>
    <p:extLst>
      <p:ext uri="{BB962C8B-B14F-4D97-AF65-F5344CB8AC3E}">
        <p14:creationId xmlns:p14="http://schemas.microsoft.com/office/powerpoint/2010/main" val="1836640850"/>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 Untied States History Flash Cards</a:t>
            </a:r>
            <a:endParaRPr lang="en-US" dirty="0"/>
          </a:p>
        </p:txBody>
      </p:sp>
      <p:sp>
        <p:nvSpPr>
          <p:cNvPr id="3" name="Subtitle 2"/>
          <p:cNvSpPr>
            <a:spLocks noGrp="1"/>
          </p:cNvSpPr>
          <p:nvPr>
            <p:ph type="subTitle" idx="1"/>
          </p:nvPr>
        </p:nvSpPr>
        <p:spPr>
          <a:xfrm>
            <a:off x="1371600" y="3886200"/>
            <a:ext cx="6400800" cy="2286000"/>
          </a:xfrm>
        </p:spPr>
        <p:txBody>
          <a:bodyPr>
            <a:normAutofit/>
          </a:bodyPr>
          <a:lstStyle/>
          <a:p>
            <a:r>
              <a:rPr lang="en-US" dirty="0" smtClean="0"/>
              <a:t>Set IX</a:t>
            </a:r>
          </a:p>
          <a:p>
            <a:r>
              <a:rPr lang="en-US" dirty="0" smtClean="0"/>
              <a:t>Unions, Woman suffrage, and Jim Crow</a:t>
            </a:r>
          </a:p>
          <a:p>
            <a:r>
              <a:rPr lang="en-US" dirty="0" smtClean="0"/>
              <a:t>(1869- 1900)</a:t>
            </a:r>
          </a:p>
          <a:p>
            <a:endParaRPr lang="en-US" dirty="0"/>
          </a:p>
        </p:txBody>
      </p:sp>
    </p:spTree>
    <p:extLst>
      <p:ext uri="{BB962C8B-B14F-4D97-AF65-F5344CB8AC3E}">
        <p14:creationId xmlns:p14="http://schemas.microsoft.com/office/powerpoint/2010/main" val="1550621383"/>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7620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759298"/>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2689233"/>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3615669"/>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5029" y="4846308"/>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0" y="261050"/>
            <a:ext cx="4572000" cy="369332"/>
          </a:xfrm>
          <a:prstGeom prst="rect">
            <a:avLst/>
          </a:prstGeom>
        </p:spPr>
        <p:txBody>
          <a:bodyPr>
            <a:spAutoFit/>
          </a:bodyPr>
          <a:lstStyle/>
          <a:p>
            <a:r>
              <a:rPr lang="en-US" dirty="0" smtClean="0"/>
              <a:t>A </a:t>
            </a:r>
            <a:r>
              <a:rPr lang="en-US" dirty="0"/>
              <a:t>religious movement in the South</a:t>
            </a:r>
          </a:p>
        </p:txBody>
      </p:sp>
      <p:sp>
        <p:nvSpPr>
          <p:cNvPr id="3" name="Rectangle 2"/>
          <p:cNvSpPr/>
          <p:nvPr/>
        </p:nvSpPr>
        <p:spPr>
          <a:xfrm>
            <a:off x="6508173" y="304800"/>
            <a:ext cx="2590798" cy="646331"/>
          </a:xfrm>
          <a:prstGeom prst="rect">
            <a:avLst/>
          </a:prstGeom>
        </p:spPr>
        <p:txBody>
          <a:bodyPr wrap="square">
            <a:spAutoFit/>
          </a:bodyPr>
          <a:lstStyle/>
          <a:p>
            <a:pPr algn="ctr"/>
            <a:r>
              <a:rPr lang="en-US" b="1" i="1" u="sng" dirty="0" smtClean="0"/>
              <a:t>Bourbons / Redeemers</a:t>
            </a:r>
            <a:br>
              <a:rPr lang="en-US" b="1" i="1" u="sng" dirty="0" smtClean="0"/>
            </a:br>
            <a:endParaRPr lang="en-US" b="1" i="1" u="sng" dirty="0"/>
          </a:p>
        </p:txBody>
      </p:sp>
      <p:sp>
        <p:nvSpPr>
          <p:cNvPr id="4" name="Rectangle 3"/>
          <p:cNvSpPr/>
          <p:nvPr/>
        </p:nvSpPr>
        <p:spPr>
          <a:xfrm>
            <a:off x="6492586" y="1002268"/>
            <a:ext cx="2621971" cy="369332"/>
          </a:xfrm>
          <a:prstGeom prst="rect">
            <a:avLst/>
          </a:prstGeom>
        </p:spPr>
        <p:txBody>
          <a:bodyPr wrap="square">
            <a:spAutoFit/>
          </a:bodyPr>
          <a:lstStyle/>
          <a:p>
            <a:pPr algn="ctr"/>
            <a:r>
              <a:rPr lang="en-US" b="1" i="1" u="sng" dirty="0"/>
              <a:t>Strikes</a:t>
            </a:r>
          </a:p>
        </p:txBody>
      </p:sp>
      <p:sp>
        <p:nvSpPr>
          <p:cNvPr id="6" name="Rectangle 5"/>
          <p:cNvSpPr/>
          <p:nvPr/>
        </p:nvSpPr>
        <p:spPr>
          <a:xfrm>
            <a:off x="0" y="817602"/>
            <a:ext cx="6477000" cy="923330"/>
          </a:xfrm>
          <a:prstGeom prst="rect">
            <a:avLst/>
          </a:prstGeom>
        </p:spPr>
        <p:txBody>
          <a:bodyPr wrap="square">
            <a:spAutoFit/>
          </a:bodyPr>
          <a:lstStyle/>
          <a:p>
            <a:r>
              <a:rPr lang="en-US" dirty="0"/>
              <a:t>The unions' method for having their demands met. Workers stop working until the conditions are met. It is a very effective form of attack.</a:t>
            </a:r>
          </a:p>
        </p:txBody>
      </p:sp>
      <p:sp>
        <p:nvSpPr>
          <p:cNvPr id="7" name="Rectangle 6"/>
          <p:cNvSpPr/>
          <p:nvPr/>
        </p:nvSpPr>
        <p:spPr>
          <a:xfrm>
            <a:off x="0" y="1740932"/>
            <a:ext cx="6477000" cy="923330"/>
          </a:xfrm>
          <a:prstGeom prst="rect">
            <a:avLst/>
          </a:prstGeom>
        </p:spPr>
        <p:txBody>
          <a:bodyPr wrap="square">
            <a:spAutoFit/>
          </a:bodyPr>
          <a:lstStyle/>
          <a:p>
            <a:r>
              <a:rPr lang="en-US" dirty="0" smtClean="0"/>
              <a:t>A </a:t>
            </a:r>
            <a:r>
              <a:rPr lang="en-US" dirty="0"/>
              <a:t>working establishment where only people belonging to the union are hired. It was done by the unions to protect their workers from cheap labor.</a:t>
            </a:r>
          </a:p>
        </p:txBody>
      </p:sp>
      <p:sp>
        <p:nvSpPr>
          <p:cNvPr id="8" name="Rectangle 7"/>
          <p:cNvSpPr/>
          <p:nvPr/>
        </p:nvSpPr>
        <p:spPr>
          <a:xfrm>
            <a:off x="6515100" y="1833265"/>
            <a:ext cx="2628900" cy="369332"/>
          </a:xfrm>
          <a:prstGeom prst="rect">
            <a:avLst/>
          </a:prstGeom>
        </p:spPr>
        <p:txBody>
          <a:bodyPr wrap="square">
            <a:spAutoFit/>
          </a:bodyPr>
          <a:lstStyle/>
          <a:p>
            <a:pPr algn="ctr"/>
            <a:r>
              <a:rPr lang="en-US" b="1" i="1" u="sng" dirty="0" smtClean="0"/>
              <a:t>Closed shop</a:t>
            </a:r>
            <a:endParaRPr lang="en-US" b="1" i="1" u="sng" dirty="0"/>
          </a:p>
        </p:txBody>
      </p:sp>
      <p:sp>
        <p:nvSpPr>
          <p:cNvPr id="9" name="Rectangle 8"/>
          <p:cNvSpPr/>
          <p:nvPr/>
        </p:nvSpPr>
        <p:spPr>
          <a:xfrm>
            <a:off x="0" y="2690336"/>
            <a:ext cx="6508173" cy="923330"/>
          </a:xfrm>
          <a:prstGeom prst="rect">
            <a:avLst/>
          </a:prstGeom>
        </p:spPr>
        <p:txBody>
          <a:bodyPr wrap="square">
            <a:spAutoFit/>
          </a:bodyPr>
          <a:lstStyle/>
          <a:p>
            <a:r>
              <a:rPr lang="en-US" dirty="0" smtClean="0"/>
              <a:t>A </a:t>
            </a:r>
            <a:r>
              <a:rPr lang="en-US" dirty="0"/>
              <a:t>written contract between employers and employees in which the employees sign an agreement that they will not join a union while working for the company.</a:t>
            </a:r>
          </a:p>
        </p:txBody>
      </p:sp>
      <p:sp>
        <p:nvSpPr>
          <p:cNvPr id="11" name="Rectangle 10"/>
          <p:cNvSpPr/>
          <p:nvPr/>
        </p:nvSpPr>
        <p:spPr>
          <a:xfrm>
            <a:off x="6553200" y="2967335"/>
            <a:ext cx="2545771" cy="369332"/>
          </a:xfrm>
          <a:prstGeom prst="rect">
            <a:avLst/>
          </a:prstGeom>
        </p:spPr>
        <p:txBody>
          <a:bodyPr wrap="square">
            <a:spAutoFit/>
          </a:bodyPr>
          <a:lstStyle/>
          <a:p>
            <a:pPr algn="ctr"/>
            <a:r>
              <a:rPr lang="en-US" b="1" i="1" u="sng" dirty="0" smtClean="0"/>
              <a:t>Yellow Dog contracts</a:t>
            </a:r>
            <a:endParaRPr lang="en-US" b="1" i="1" u="sng" dirty="0"/>
          </a:p>
        </p:txBody>
      </p:sp>
      <p:sp>
        <p:nvSpPr>
          <p:cNvPr id="16" name="Rectangle 15"/>
          <p:cNvSpPr/>
          <p:nvPr/>
        </p:nvSpPr>
        <p:spPr>
          <a:xfrm>
            <a:off x="6515100" y="3805489"/>
            <a:ext cx="2628900" cy="646331"/>
          </a:xfrm>
          <a:prstGeom prst="rect">
            <a:avLst/>
          </a:prstGeom>
        </p:spPr>
        <p:txBody>
          <a:bodyPr wrap="square">
            <a:spAutoFit/>
          </a:bodyPr>
          <a:lstStyle/>
          <a:p>
            <a:pPr algn="ctr"/>
            <a:r>
              <a:rPr lang="en-US" b="1" i="1" u="sng" dirty="0"/>
              <a:t>Great Railroad Strike</a:t>
            </a:r>
            <a:br>
              <a:rPr lang="en-US" b="1" i="1" u="sng" dirty="0"/>
            </a:br>
            <a:endParaRPr lang="en-US" b="1" i="1" u="sng" dirty="0"/>
          </a:p>
        </p:txBody>
      </p:sp>
      <p:sp>
        <p:nvSpPr>
          <p:cNvPr id="17" name="Rectangle 16"/>
          <p:cNvSpPr/>
          <p:nvPr/>
        </p:nvSpPr>
        <p:spPr>
          <a:xfrm>
            <a:off x="-13856" y="3645979"/>
            <a:ext cx="6490855" cy="1200329"/>
          </a:xfrm>
          <a:prstGeom prst="rect">
            <a:avLst/>
          </a:prstGeom>
        </p:spPr>
        <p:txBody>
          <a:bodyPr wrap="square">
            <a:spAutoFit/>
          </a:bodyPr>
          <a:lstStyle/>
          <a:p>
            <a:r>
              <a:rPr lang="en-US" dirty="0"/>
              <a:t>July, 1877 - A large number of railroad workers went on strike because of wage cuts. After a month of strikes, President Hayes sent troops to stop the rioting. The worst railroad violence was in Pittsburgh, with over 40 people killed by militia men.</a:t>
            </a:r>
          </a:p>
        </p:txBody>
      </p:sp>
      <p:sp>
        <p:nvSpPr>
          <p:cNvPr id="18" name="Rectangle 17"/>
          <p:cNvSpPr/>
          <p:nvPr/>
        </p:nvSpPr>
        <p:spPr>
          <a:xfrm>
            <a:off x="6553200" y="5410200"/>
            <a:ext cx="2545771" cy="369332"/>
          </a:xfrm>
          <a:prstGeom prst="rect">
            <a:avLst/>
          </a:prstGeom>
        </p:spPr>
        <p:txBody>
          <a:bodyPr wrap="square">
            <a:spAutoFit/>
          </a:bodyPr>
          <a:lstStyle/>
          <a:p>
            <a:pPr algn="ctr"/>
            <a:r>
              <a:rPr lang="en-US" b="1" i="1" u="sng" dirty="0"/>
              <a:t>Haymarket Square Riot</a:t>
            </a:r>
          </a:p>
        </p:txBody>
      </p:sp>
      <p:sp>
        <p:nvSpPr>
          <p:cNvPr id="19" name="Rectangle 18"/>
          <p:cNvSpPr/>
          <p:nvPr/>
        </p:nvSpPr>
        <p:spPr>
          <a:xfrm>
            <a:off x="-13856" y="4849001"/>
            <a:ext cx="6567056" cy="1477328"/>
          </a:xfrm>
          <a:prstGeom prst="rect">
            <a:avLst/>
          </a:prstGeom>
        </p:spPr>
        <p:txBody>
          <a:bodyPr wrap="square">
            <a:spAutoFit/>
          </a:bodyPr>
          <a:lstStyle/>
          <a:p>
            <a:r>
              <a:rPr lang="en-US" dirty="0"/>
              <a:t>100,000 workers rioted in Chicago. After the police fired into the crowd, the workers met and rallied in </a:t>
            </a:r>
            <a:r>
              <a:rPr lang="en-US" dirty="0" smtClean="0"/>
              <a:t>this </a:t>
            </a:r>
            <a:r>
              <a:rPr lang="en-US" dirty="0"/>
              <a:t>Square to protest police brutality. A bomb exploded, killing or injuring many of the police. The Chicago workers and the man who set the bomb were immigrants, so the incident promoted anti-immigrant feelings.</a:t>
            </a:r>
          </a:p>
        </p:txBody>
      </p:sp>
    </p:spTree>
    <p:extLst>
      <p:ext uri="{BB962C8B-B14F-4D97-AF65-F5344CB8AC3E}">
        <p14:creationId xmlns:p14="http://schemas.microsoft.com/office/powerpoint/2010/main" val="1836640850"/>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260431"/>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4054364"/>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3855" y="5195224"/>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97782" y="381000"/>
            <a:ext cx="2632363" cy="369332"/>
          </a:xfrm>
          <a:prstGeom prst="rect">
            <a:avLst/>
          </a:prstGeom>
        </p:spPr>
        <p:txBody>
          <a:bodyPr wrap="square">
            <a:spAutoFit/>
          </a:bodyPr>
          <a:lstStyle/>
          <a:p>
            <a:pPr algn="ctr"/>
            <a:r>
              <a:rPr lang="en-US" b="1" i="1" u="sng" dirty="0"/>
              <a:t>Homestead Strike</a:t>
            </a:r>
          </a:p>
        </p:txBody>
      </p:sp>
      <p:sp>
        <p:nvSpPr>
          <p:cNvPr id="3" name="Rectangle 2"/>
          <p:cNvSpPr/>
          <p:nvPr/>
        </p:nvSpPr>
        <p:spPr>
          <a:xfrm>
            <a:off x="0" y="11668"/>
            <a:ext cx="6477000" cy="1200329"/>
          </a:xfrm>
          <a:prstGeom prst="rect">
            <a:avLst/>
          </a:prstGeom>
        </p:spPr>
        <p:txBody>
          <a:bodyPr wrap="square">
            <a:spAutoFit/>
          </a:bodyPr>
          <a:lstStyle/>
          <a:p>
            <a:r>
              <a:rPr lang="en-US" dirty="0"/>
              <a:t>The workers at a steel plant in Pennsylvania went on strike, forcing the owner to close down. Armed guards were hired to protect the building. The strikers attacked for five months, then gave in to peace demands. </a:t>
            </a:r>
          </a:p>
        </p:txBody>
      </p:sp>
      <p:sp>
        <p:nvSpPr>
          <p:cNvPr id="4" name="Rectangle 3"/>
          <p:cNvSpPr/>
          <p:nvPr/>
        </p:nvSpPr>
        <p:spPr>
          <a:xfrm>
            <a:off x="6499513" y="1602569"/>
            <a:ext cx="2628900" cy="369332"/>
          </a:xfrm>
          <a:prstGeom prst="rect">
            <a:avLst/>
          </a:prstGeom>
        </p:spPr>
        <p:txBody>
          <a:bodyPr wrap="square">
            <a:spAutoFit/>
          </a:bodyPr>
          <a:lstStyle/>
          <a:p>
            <a:pPr algn="ctr"/>
            <a:r>
              <a:rPr lang="en-US" b="1" i="1" u="sng" dirty="0"/>
              <a:t>American Railway Union</a:t>
            </a:r>
          </a:p>
        </p:txBody>
      </p:sp>
      <p:sp>
        <p:nvSpPr>
          <p:cNvPr id="6" name="Rectangle 5"/>
          <p:cNvSpPr/>
          <p:nvPr/>
        </p:nvSpPr>
        <p:spPr>
          <a:xfrm>
            <a:off x="-13856" y="1614100"/>
            <a:ext cx="6567055" cy="646331"/>
          </a:xfrm>
          <a:prstGeom prst="rect">
            <a:avLst/>
          </a:prstGeom>
        </p:spPr>
        <p:txBody>
          <a:bodyPr wrap="square">
            <a:spAutoFit/>
          </a:bodyPr>
          <a:lstStyle/>
          <a:p>
            <a:r>
              <a:rPr lang="en-US" dirty="0"/>
              <a:t>Led by Eugene Debs, they started the Pullman strike, composed mostly of railroad workers.</a:t>
            </a:r>
          </a:p>
        </p:txBody>
      </p:sp>
      <p:sp>
        <p:nvSpPr>
          <p:cNvPr id="7" name="Rectangle 6"/>
          <p:cNvSpPr/>
          <p:nvPr/>
        </p:nvSpPr>
        <p:spPr>
          <a:xfrm>
            <a:off x="6522027" y="2590800"/>
            <a:ext cx="2576944" cy="369332"/>
          </a:xfrm>
          <a:prstGeom prst="rect">
            <a:avLst/>
          </a:prstGeom>
        </p:spPr>
        <p:txBody>
          <a:bodyPr wrap="square">
            <a:spAutoFit/>
          </a:bodyPr>
          <a:lstStyle/>
          <a:p>
            <a:pPr algn="ctr"/>
            <a:r>
              <a:rPr lang="en-US" b="1" i="1" u="sng" dirty="0" smtClean="0"/>
              <a:t>Pullman </a:t>
            </a:r>
            <a:r>
              <a:rPr lang="en-US" b="1" i="1" u="sng" dirty="0"/>
              <a:t>Strike, 1894</a:t>
            </a:r>
          </a:p>
        </p:txBody>
      </p:sp>
      <p:sp>
        <p:nvSpPr>
          <p:cNvPr id="8" name="Rectangle 7"/>
          <p:cNvSpPr/>
          <p:nvPr/>
        </p:nvSpPr>
        <p:spPr>
          <a:xfrm>
            <a:off x="0" y="2274838"/>
            <a:ext cx="6477000" cy="1754326"/>
          </a:xfrm>
          <a:prstGeom prst="rect">
            <a:avLst/>
          </a:prstGeom>
        </p:spPr>
        <p:txBody>
          <a:bodyPr wrap="square">
            <a:spAutoFit/>
          </a:bodyPr>
          <a:lstStyle/>
          <a:p>
            <a:r>
              <a:rPr lang="en-US" dirty="0"/>
              <a:t>Started by enraged workers who were part of George Pullman's "model town", it began when Pullman fired three workers on a committee. Pullman refused to negotiate and troops were brought in to ensure that trains would continue to run. When orders for Pullman cars slacked off, Pullman cut wages, but did not cut rents or store prices.</a:t>
            </a:r>
          </a:p>
        </p:txBody>
      </p:sp>
      <p:sp>
        <p:nvSpPr>
          <p:cNvPr id="9" name="Rectangle 8"/>
          <p:cNvSpPr/>
          <p:nvPr/>
        </p:nvSpPr>
        <p:spPr>
          <a:xfrm>
            <a:off x="6539344" y="4495800"/>
            <a:ext cx="2604656" cy="369332"/>
          </a:xfrm>
          <a:prstGeom prst="rect">
            <a:avLst/>
          </a:prstGeom>
        </p:spPr>
        <p:txBody>
          <a:bodyPr wrap="square">
            <a:spAutoFit/>
          </a:bodyPr>
          <a:lstStyle/>
          <a:p>
            <a:pPr algn="ctr"/>
            <a:r>
              <a:rPr lang="en-US" b="1" i="1" u="sng" dirty="0"/>
              <a:t>Eugene V. Debs</a:t>
            </a:r>
          </a:p>
        </p:txBody>
      </p:sp>
      <p:sp>
        <p:nvSpPr>
          <p:cNvPr id="11" name="Rectangle 10"/>
          <p:cNvSpPr/>
          <p:nvPr/>
        </p:nvSpPr>
        <p:spPr>
          <a:xfrm>
            <a:off x="-13856" y="4264967"/>
            <a:ext cx="6528956" cy="923330"/>
          </a:xfrm>
          <a:prstGeom prst="rect">
            <a:avLst/>
          </a:prstGeom>
        </p:spPr>
        <p:txBody>
          <a:bodyPr wrap="square">
            <a:spAutoFit/>
          </a:bodyPr>
          <a:lstStyle/>
          <a:p>
            <a:r>
              <a:rPr lang="en-US" dirty="0"/>
              <a:t>Leader of the American Railway Union, he voted to aid workers in the Pullman strike. He was jailed for six months for disobeying a court order after the strike was over.</a:t>
            </a:r>
          </a:p>
        </p:txBody>
      </p:sp>
      <p:sp>
        <p:nvSpPr>
          <p:cNvPr id="16" name="Rectangle 15"/>
          <p:cNvSpPr/>
          <p:nvPr/>
        </p:nvSpPr>
        <p:spPr>
          <a:xfrm>
            <a:off x="6553200" y="5410200"/>
            <a:ext cx="2590800" cy="369332"/>
          </a:xfrm>
          <a:prstGeom prst="rect">
            <a:avLst/>
          </a:prstGeom>
        </p:spPr>
        <p:txBody>
          <a:bodyPr wrap="square">
            <a:spAutoFit/>
          </a:bodyPr>
          <a:lstStyle/>
          <a:p>
            <a:pPr algn="ctr"/>
            <a:r>
              <a:rPr lang="en-US" b="1" i="1" u="sng" dirty="0"/>
              <a:t>Samuel Gompers</a:t>
            </a:r>
          </a:p>
        </p:txBody>
      </p:sp>
      <p:sp>
        <p:nvSpPr>
          <p:cNvPr id="17" name="Rectangle 16"/>
          <p:cNvSpPr/>
          <p:nvPr/>
        </p:nvSpPr>
        <p:spPr>
          <a:xfrm>
            <a:off x="0" y="5384953"/>
            <a:ext cx="6553200" cy="369332"/>
          </a:xfrm>
          <a:prstGeom prst="rect">
            <a:avLst/>
          </a:prstGeom>
        </p:spPr>
        <p:txBody>
          <a:bodyPr wrap="square">
            <a:spAutoFit/>
          </a:bodyPr>
          <a:lstStyle/>
          <a:p>
            <a:r>
              <a:rPr lang="en-US" dirty="0"/>
              <a:t>President of the AFL, he combined unions to increase their strength.</a:t>
            </a:r>
          </a:p>
        </p:txBody>
      </p:sp>
      <p:cxnSp>
        <p:nvCxnSpPr>
          <p:cNvPr id="19" name="Straight Connector 18"/>
          <p:cNvCxnSpPr/>
          <p:nvPr/>
        </p:nvCxnSpPr>
        <p:spPr>
          <a:xfrm>
            <a:off x="-1" y="5867400"/>
            <a:ext cx="9144001"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6553200" y="6019800"/>
            <a:ext cx="2576945" cy="646331"/>
          </a:xfrm>
          <a:prstGeom prst="rect">
            <a:avLst/>
          </a:prstGeom>
        </p:spPr>
        <p:txBody>
          <a:bodyPr wrap="square">
            <a:spAutoFit/>
          </a:bodyPr>
          <a:lstStyle/>
          <a:p>
            <a:pPr algn="ctr"/>
            <a:r>
              <a:rPr lang="en-US" b="1" i="1" u="sng" dirty="0"/>
              <a:t>American Federation of Labor (AFL)</a:t>
            </a:r>
          </a:p>
        </p:txBody>
      </p:sp>
      <p:sp>
        <p:nvSpPr>
          <p:cNvPr id="21" name="Rectangle 20"/>
          <p:cNvSpPr/>
          <p:nvPr/>
        </p:nvSpPr>
        <p:spPr>
          <a:xfrm>
            <a:off x="-13856" y="6019800"/>
            <a:ext cx="6567056" cy="646331"/>
          </a:xfrm>
          <a:prstGeom prst="rect">
            <a:avLst/>
          </a:prstGeom>
        </p:spPr>
        <p:txBody>
          <a:bodyPr wrap="square">
            <a:spAutoFit/>
          </a:bodyPr>
          <a:lstStyle/>
          <a:p>
            <a:r>
              <a:rPr lang="en-US" dirty="0"/>
              <a:t>Began in 1886 with about 140,000 members; by 1917 it had 2.5 million members. It is a federation of different unions.</a:t>
            </a:r>
          </a:p>
        </p:txBody>
      </p:sp>
    </p:spTree>
    <p:extLst>
      <p:ext uri="{BB962C8B-B14F-4D97-AF65-F5344CB8AC3E}">
        <p14:creationId xmlns:p14="http://schemas.microsoft.com/office/powerpoint/2010/main" val="1836640850"/>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438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401291"/>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029" y="4380039"/>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5552659"/>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77000" y="457200"/>
            <a:ext cx="2621971" cy="369332"/>
          </a:xfrm>
          <a:prstGeom prst="rect">
            <a:avLst/>
          </a:prstGeom>
        </p:spPr>
        <p:txBody>
          <a:bodyPr wrap="square">
            <a:spAutoFit/>
          </a:bodyPr>
          <a:lstStyle/>
          <a:p>
            <a:pPr algn="ctr"/>
            <a:r>
              <a:rPr lang="en-US" b="1" i="1" u="sng" dirty="0"/>
              <a:t>Knights of Labor</a:t>
            </a:r>
          </a:p>
        </p:txBody>
      </p:sp>
      <p:sp>
        <p:nvSpPr>
          <p:cNvPr id="3" name="Rectangle 2"/>
          <p:cNvSpPr/>
          <p:nvPr/>
        </p:nvSpPr>
        <p:spPr>
          <a:xfrm>
            <a:off x="0" y="16409"/>
            <a:ext cx="6477000" cy="1200329"/>
          </a:xfrm>
          <a:prstGeom prst="rect">
            <a:avLst/>
          </a:prstGeom>
        </p:spPr>
        <p:txBody>
          <a:bodyPr wrap="square">
            <a:spAutoFit/>
          </a:bodyPr>
          <a:lstStyle/>
          <a:p>
            <a:r>
              <a:rPr lang="en-US" dirty="0"/>
              <a:t>An American labor union originally established as a secret fraternal order and noted as the first union of all workers. It was founded in 1869 in Philadelphia by Uriah Stephens and a number of fellow workers. </a:t>
            </a:r>
          </a:p>
        </p:txBody>
      </p:sp>
      <p:sp>
        <p:nvSpPr>
          <p:cNvPr id="4" name="Rectangle 3"/>
          <p:cNvSpPr/>
          <p:nvPr/>
        </p:nvSpPr>
        <p:spPr>
          <a:xfrm>
            <a:off x="6522027" y="1547152"/>
            <a:ext cx="2576944" cy="369332"/>
          </a:xfrm>
          <a:prstGeom prst="rect">
            <a:avLst/>
          </a:prstGeom>
        </p:spPr>
        <p:txBody>
          <a:bodyPr wrap="square">
            <a:spAutoFit/>
          </a:bodyPr>
          <a:lstStyle/>
          <a:p>
            <a:pPr algn="ctr"/>
            <a:r>
              <a:rPr lang="en-US" b="1" i="1" u="sng" dirty="0" err="1"/>
              <a:t>Pinkertons</a:t>
            </a:r>
            <a:endParaRPr lang="en-US" b="1" i="1" u="sng" dirty="0"/>
          </a:p>
        </p:txBody>
      </p:sp>
      <p:sp>
        <p:nvSpPr>
          <p:cNvPr id="6" name="Rectangle 5"/>
          <p:cNvSpPr/>
          <p:nvPr/>
        </p:nvSpPr>
        <p:spPr>
          <a:xfrm>
            <a:off x="-20782" y="1475601"/>
            <a:ext cx="6497782" cy="646331"/>
          </a:xfrm>
          <a:prstGeom prst="rect">
            <a:avLst/>
          </a:prstGeom>
        </p:spPr>
        <p:txBody>
          <a:bodyPr wrap="square">
            <a:spAutoFit/>
          </a:bodyPr>
          <a:lstStyle/>
          <a:p>
            <a:r>
              <a:rPr lang="en-US" dirty="0"/>
              <a:t>Members of the Chicago police force headed by Alan Pinkerton, they were often used as strike breakers.</a:t>
            </a:r>
          </a:p>
        </p:txBody>
      </p:sp>
      <p:sp>
        <p:nvSpPr>
          <p:cNvPr id="7" name="Rectangle 6"/>
          <p:cNvSpPr/>
          <p:nvPr/>
        </p:nvSpPr>
        <p:spPr>
          <a:xfrm>
            <a:off x="6515100" y="2667000"/>
            <a:ext cx="2628900" cy="369332"/>
          </a:xfrm>
          <a:prstGeom prst="rect">
            <a:avLst/>
          </a:prstGeom>
        </p:spPr>
        <p:txBody>
          <a:bodyPr wrap="square">
            <a:spAutoFit/>
          </a:bodyPr>
          <a:lstStyle/>
          <a:p>
            <a:pPr algn="ctr"/>
            <a:r>
              <a:rPr lang="en-US" b="1" i="1" u="sng" dirty="0"/>
              <a:t>William Randolph Hearst</a:t>
            </a:r>
          </a:p>
        </p:txBody>
      </p:sp>
      <p:sp>
        <p:nvSpPr>
          <p:cNvPr id="8" name="Rectangle 7"/>
          <p:cNvSpPr/>
          <p:nvPr/>
        </p:nvSpPr>
        <p:spPr>
          <a:xfrm>
            <a:off x="13854" y="2436167"/>
            <a:ext cx="6463145" cy="923330"/>
          </a:xfrm>
          <a:prstGeom prst="rect">
            <a:avLst/>
          </a:prstGeom>
        </p:spPr>
        <p:txBody>
          <a:bodyPr wrap="square">
            <a:spAutoFit/>
          </a:bodyPr>
          <a:lstStyle/>
          <a:p>
            <a:r>
              <a:rPr lang="en-US" dirty="0"/>
              <a:t>Newspaper publisher who adopted a sensationalist style. His reporting was partly responsible for igniting the Spanish-American War.</a:t>
            </a:r>
          </a:p>
        </p:txBody>
      </p:sp>
      <p:sp>
        <p:nvSpPr>
          <p:cNvPr id="9" name="Rectangle 8"/>
          <p:cNvSpPr/>
          <p:nvPr/>
        </p:nvSpPr>
        <p:spPr>
          <a:xfrm>
            <a:off x="6522027" y="3616036"/>
            <a:ext cx="2608118" cy="369332"/>
          </a:xfrm>
          <a:prstGeom prst="rect">
            <a:avLst/>
          </a:prstGeom>
        </p:spPr>
        <p:txBody>
          <a:bodyPr wrap="square">
            <a:spAutoFit/>
          </a:bodyPr>
          <a:lstStyle/>
          <a:p>
            <a:pPr algn="ctr"/>
            <a:r>
              <a:rPr lang="en-US" b="1" i="1" u="sng" dirty="0"/>
              <a:t>Susan B. Anthony</a:t>
            </a:r>
          </a:p>
        </p:txBody>
      </p:sp>
      <p:sp>
        <p:nvSpPr>
          <p:cNvPr id="11" name="Rectangle 10"/>
          <p:cNvSpPr/>
          <p:nvPr/>
        </p:nvSpPr>
        <p:spPr>
          <a:xfrm>
            <a:off x="13854" y="3401291"/>
            <a:ext cx="6497782" cy="923330"/>
          </a:xfrm>
          <a:prstGeom prst="rect">
            <a:avLst/>
          </a:prstGeom>
        </p:spPr>
        <p:txBody>
          <a:bodyPr wrap="square">
            <a:spAutoFit/>
          </a:bodyPr>
          <a:lstStyle/>
          <a:p>
            <a:r>
              <a:rPr lang="en-US" dirty="0"/>
              <a:t>(1820-1906) An early leader of the women's suffrage (right to vote) movement, co-founded the National Women's Suffrage Association with Elizabeth Cady </a:t>
            </a:r>
            <a:r>
              <a:rPr lang="en-US" dirty="0" smtClean="0"/>
              <a:t>Stanton </a:t>
            </a:r>
            <a:r>
              <a:rPr lang="en-US" dirty="0"/>
              <a:t>in 1869.</a:t>
            </a:r>
          </a:p>
        </p:txBody>
      </p:sp>
      <p:sp>
        <p:nvSpPr>
          <p:cNvPr id="16" name="Rectangle 15"/>
          <p:cNvSpPr/>
          <p:nvPr/>
        </p:nvSpPr>
        <p:spPr>
          <a:xfrm>
            <a:off x="6553200" y="4567443"/>
            <a:ext cx="2576945" cy="369332"/>
          </a:xfrm>
          <a:prstGeom prst="rect">
            <a:avLst/>
          </a:prstGeom>
        </p:spPr>
        <p:txBody>
          <a:bodyPr wrap="square">
            <a:spAutoFit/>
          </a:bodyPr>
          <a:lstStyle/>
          <a:p>
            <a:pPr algn="ctr"/>
            <a:r>
              <a:rPr lang="en-US" b="1" i="1" u="sng" dirty="0"/>
              <a:t>Carrie Chapman Catt</a:t>
            </a:r>
          </a:p>
        </p:txBody>
      </p:sp>
      <p:sp>
        <p:nvSpPr>
          <p:cNvPr id="17" name="Rectangle 16"/>
          <p:cNvSpPr/>
          <p:nvPr/>
        </p:nvSpPr>
        <p:spPr>
          <a:xfrm>
            <a:off x="-38102" y="4386966"/>
            <a:ext cx="6591302" cy="1200329"/>
          </a:xfrm>
          <a:prstGeom prst="rect">
            <a:avLst/>
          </a:prstGeom>
        </p:spPr>
        <p:txBody>
          <a:bodyPr wrap="square">
            <a:spAutoFit/>
          </a:bodyPr>
          <a:lstStyle/>
          <a:p>
            <a:r>
              <a:rPr lang="en-US" dirty="0"/>
              <a:t>1859-1947) A suffragette who was president of the National Women's Suffrage Association, and founder of the International Woman Suffrage Alliance. Instrumental in obtaining passage of the 19th Amendment in 1920.</a:t>
            </a:r>
          </a:p>
        </p:txBody>
      </p:sp>
      <p:sp>
        <p:nvSpPr>
          <p:cNvPr id="18" name="Rectangle 17"/>
          <p:cNvSpPr/>
          <p:nvPr/>
        </p:nvSpPr>
        <p:spPr>
          <a:xfrm>
            <a:off x="6553200" y="5943600"/>
            <a:ext cx="2590800" cy="369332"/>
          </a:xfrm>
          <a:prstGeom prst="rect">
            <a:avLst/>
          </a:prstGeom>
        </p:spPr>
        <p:txBody>
          <a:bodyPr wrap="square">
            <a:spAutoFit/>
          </a:bodyPr>
          <a:lstStyle/>
          <a:p>
            <a:pPr algn="ctr"/>
            <a:r>
              <a:rPr lang="en-US" b="1" i="1" u="sng" dirty="0"/>
              <a:t>Alice Paul</a:t>
            </a:r>
          </a:p>
        </p:txBody>
      </p:sp>
      <p:sp>
        <p:nvSpPr>
          <p:cNvPr id="19" name="Rectangle 18"/>
          <p:cNvSpPr/>
          <p:nvPr/>
        </p:nvSpPr>
        <p:spPr>
          <a:xfrm>
            <a:off x="-13856" y="5666601"/>
            <a:ext cx="6567055" cy="646331"/>
          </a:xfrm>
          <a:prstGeom prst="rect">
            <a:avLst/>
          </a:prstGeom>
        </p:spPr>
        <p:txBody>
          <a:bodyPr wrap="square">
            <a:spAutoFit/>
          </a:bodyPr>
          <a:lstStyle/>
          <a:p>
            <a:r>
              <a:rPr lang="en-US" dirty="0"/>
              <a:t>A suffragette who believed that giving women the right to vote would eliminate the corruption in politics.</a:t>
            </a:r>
          </a:p>
        </p:txBody>
      </p:sp>
    </p:spTree>
    <p:extLst>
      <p:ext uri="{BB962C8B-B14F-4D97-AF65-F5344CB8AC3E}">
        <p14:creationId xmlns:p14="http://schemas.microsoft.com/office/powerpoint/2010/main" val="1836640850"/>
      </p:ext>
    </p:extLst>
  </p:cSld>
  <p:clrMapOvr>
    <a:masterClrMapping/>
  </p:clrMapOvr>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6926" y="23622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2" y="3572011"/>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4247" y="4502268"/>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5671874"/>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3" name="Rectangle 2"/>
          <p:cNvSpPr/>
          <p:nvPr/>
        </p:nvSpPr>
        <p:spPr>
          <a:xfrm>
            <a:off x="6477001" y="152400"/>
            <a:ext cx="2667000" cy="923330"/>
          </a:xfrm>
          <a:prstGeom prst="rect">
            <a:avLst/>
          </a:prstGeom>
        </p:spPr>
        <p:txBody>
          <a:bodyPr wrap="square">
            <a:spAutoFit/>
          </a:bodyPr>
          <a:lstStyle/>
          <a:p>
            <a:pPr algn="ctr"/>
            <a:r>
              <a:rPr lang="en-US" b="1" i="1" u="sng" dirty="0"/>
              <a:t>Women's Christian Temperance Union (WCTU)</a:t>
            </a:r>
          </a:p>
        </p:txBody>
      </p:sp>
      <p:sp>
        <p:nvSpPr>
          <p:cNvPr id="4" name="Rectangle 3"/>
          <p:cNvSpPr/>
          <p:nvPr/>
        </p:nvSpPr>
        <p:spPr>
          <a:xfrm>
            <a:off x="-1" y="152400"/>
            <a:ext cx="6477001" cy="646331"/>
          </a:xfrm>
          <a:prstGeom prst="rect">
            <a:avLst/>
          </a:prstGeom>
        </p:spPr>
        <p:txBody>
          <a:bodyPr wrap="square">
            <a:spAutoFit/>
          </a:bodyPr>
          <a:lstStyle/>
          <a:p>
            <a:r>
              <a:rPr lang="en-US" dirty="0"/>
              <a:t>A group of women who advocated total abstinence from alcohol and who worked to get laws passed against alcohol.</a:t>
            </a:r>
          </a:p>
        </p:txBody>
      </p:sp>
      <p:sp>
        <p:nvSpPr>
          <p:cNvPr id="6" name="Rectangle 5"/>
          <p:cNvSpPr/>
          <p:nvPr/>
        </p:nvSpPr>
        <p:spPr>
          <a:xfrm>
            <a:off x="6511636" y="1600200"/>
            <a:ext cx="2587335" cy="923330"/>
          </a:xfrm>
          <a:prstGeom prst="rect">
            <a:avLst/>
          </a:prstGeom>
        </p:spPr>
        <p:txBody>
          <a:bodyPr wrap="square">
            <a:spAutoFit/>
          </a:bodyPr>
          <a:lstStyle/>
          <a:p>
            <a:pPr algn="ctr"/>
            <a:r>
              <a:rPr lang="en-US" b="1" i="1" u="sng" dirty="0"/>
              <a:t>Carry A. Nation (1846-1901)</a:t>
            </a:r>
            <a:br>
              <a:rPr lang="en-US" b="1" i="1" u="sng" dirty="0"/>
            </a:br>
            <a:endParaRPr lang="en-US" b="1" i="1" u="sng" dirty="0"/>
          </a:p>
        </p:txBody>
      </p:sp>
      <p:sp>
        <p:nvSpPr>
          <p:cNvPr id="7" name="Rectangle 6"/>
          <p:cNvSpPr/>
          <p:nvPr/>
        </p:nvSpPr>
        <p:spPr>
          <a:xfrm>
            <a:off x="6926" y="1323201"/>
            <a:ext cx="6470073" cy="923330"/>
          </a:xfrm>
          <a:prstGeom prst="rect">
            <a:avLst/>
          </a:prstGeom>
        </p:spPr>
        <p:txBody>
          <a:bodyPr wrap="square">
            <a:spAutoFit/>
          </a:bodyPr>
          <a:lstStyle/>
          <a:p>
            <a:r>
              <a:rPr lang="en-US" dirty="0"/>
              <a:t>A prohibitionist. She believed that bars and other liquor-related businesses should be destroyed, and was known for attacking saloons herself with a hatchet.</a:t>
            </a:r>
          </a:p>
        </p:txBody>
      </p:sp>
      <p:sp>
        <p:nvSpPr>
          <p:cNvPr id="8" name="Rectangle 7"/>
          <p:cNvSpPr/>
          <p:nvPr/>
        </p:nvSpPr>
        <p:spPr>
          <a:xfrm>
            <a:off x="6553200" y="2743200"/>
            <a:ext cx="2590800" cy="369332"/>
          </a:xfrm>
          <a:prstGeom prst="rect">
            <a:avLst/>
          </a:prstGeom>
        </p:spPr>
        <p:txBody>
          <a:bodyPr wrap="square">
            <a:spAutoFit/>
          </a:bodyPr>
          <a:lstStyle/>
          <a:p>
            <a:pPr algn="ctr"/>
            <a:r>
              <a:rPr lang="en-US" dirty="0"/>
              <a:t>"</a:t>
            </a:r>
            <a:r>
              <a:rPr lang="en-US" b="1" i="1" u="sng" dirty="0"/>
              <a:t>New </a:t>
            </a:r>
            <a:r>
              <a:rPr lang="en-US" b="1" i="1" u="sng" dirty="0" smtClean="0"/>
              <a:t>South"</a:t>
            </a:r>
            <a:endParaRPr lang="en-US" b="1" i="1" u="sng" dirty="0"/>
          </a:p>
        </p:txBody>
      </p:sp>
      <p:sp>
        <p:nvSpPr>
          <p:cNvPr id="9" name="Rectangle 8"/>
          <p:cNvSpPr/>
          <p:nvPr/>
        </p:nvSpPr>
        <p:spPr>
          <a:xfrm>
            <a:off x="13852" y="2378609"/>
            <a:ext cx="6501247" cy="1200329"/>
          </a:xfrm>
          <a:prstGeom prst="rect">
            <a:avLst/>
          </a:prstGeom>
        </p:spPr>
        <p:txBody>
          <a:bodyPr wrap="square">
            <a:spAutoFit/>
          </a:bodyPr>
          <a:lstStyle/>
          <a:p>
            <a:r>
              <a:rPr lang="en-US" dirty="0"/>
              <a:t>1886 - His speech said that the South wanted to grow, embrace industry, and eliminate racism and Confederate separatist feelings. Was an attempt to get Northern businessmen to invest in the South.</a:t>
            </a:r>
          </a:p>
        </p:txBody>
      </p:sp>
      <p:sp>
        <p:nvSpPr>
          <p:cNvPr id="11" name="Rectangle 10"/>
          <p:cNvSpPr/>
          <p:nvPr/>
        </p:nvSpPr>
        <p:spPr>
          <a:xfrm>
            <a:off x="6539344" y="3810000"/>
            <a:ext cx="2604655" cy="369332"/>
          </a:xfrm>
          <a:prstGeom prst="rect">
            <a:avLst/>
          </a:prstGeom>
        </p:spPr>
        <p:txBody>
          <a:bodyPr wrap="square">
            <a:spAutoFit/>
          </a:bodyPr>
          <a:lstStyle/>
          <a:p>
            <a:pPr algn="ctr"/>
            <a:r>
              <a:rPr lang="en-US" dirty="0"/>
              <a:t> </a:t>
            </a:r>
            <a:r>
              <a:rPr lang="en-US" b="1" i="1" u="sng" dirty="0"/>
              <a:t>Lynching</a:t>
            </a:r>
          </a:p>
        </p:txBody>
      </p:sp>
      <p:sp>
        <p:nvSpPr>
          <p:cNvPr id="16" name="Rectangle 15"/>
          <p:cNvSpPr/>
          <p:nvPr/>
        </p:nvSpPr>
        <p:spPr>
          <a:xfrm>
            <a:off x="-24247" y="3578938"/>
            <a:ext cx="6501246" cy="923330"/>
          </a:xfrm>
          <a:prstGeom prst="rect">
            <a:avLst/>
          </a:prstGeom>
        </p:spPr>
        <p:txBody>
          <a:bodyPr wrap="square">
            <a:spAutoFit/>
          </a:bodyPr>
          <a:lstStyle/>
          <a:p>
            <a:r>
              <a:rPr lang="en-US" dirty="0"/>
              <a:t>The practice of an angry mob hanging a </a:t>
            </a:r>
            <a:r>
              <a:rPr lang="en-US" dirty="0" smtClean="0"/>
              <a:t>perceived </a:t>
            </a:r>
            <a:r>
              <a:rPr lang="en-US" dirty="0"/>
              <a:t>criminal without regard to due process. In the South, blacks who did not behave as the inferiors to whites might be lynched by white mobs.</a:t>
            </a:r>
          </a:p>
        </p:txBody>
      </p:sp>
      <p:sp>
        <p:nvSpPr>
          <p:cNvPr id="17" name="Rectangle 16"/>
          <p:cNvSpPr/>
          <p:nvPr/>
        </p:nvSpPr>
        <p:spPr>
          <a:xfrm>
            <a:off x="6525491" y="4800600"/>
            <a:ext cx="2632361" cy="646331"/>
          </a:xfrm>
          <a:prstGeom prst="rect">
            <a:avLst/>
          </a:prstGeom>
        </p:spPr>
        <p:txBody>
          <a:bodyPr wrap="square">
            <a:spAutoFit/>
          </a:bodyPr>
          <a:lstStyle/>
          <a:p>
            <a:pPr algn="ctr"/>
            <a:r>
              <a:rPr lang="en-US" b="1" i="1" u="sng" dirty="0"/>
              <a:t>Booker T. Washington (1857-1915</a:t>
            </a:r>
            <a:r>
              <a:rPr lang="en-US" b="1" i="1" u="sng" dirty="0" smtClean="0"/>
              <a:t>) </a:t>
            </a:r>
            <a:endParaRPr lang="en-US" b="1" i="1" u="sng" dirty="0"/>
          </a:p>
        </p:txBody>
      </p:sp>
      <p:sp>
        <p:nvSpPr>
          <p:cNvPr id="18" name="Rectangle 17"/>
          <p:cNvSpPr/>
          <p:nvPr/>
        </p:nvSpPr>
        <p:spPr>
          <a:xfrm>
            <a:off x="13852" y="4502268"/>
            <a:ext cx="6539348" cy="1200329"/>
          </a:xfrm>
          <a:prstGeom prst="rect">
            <a:avLst/>
          </a:prstGeom>
        </p:spPr>
        <p:txBody>
          <a:bodyPr wrap="square">
            <a:spAutoFit/>
          </a:bodyPr>
          <a:lstStyle/>
          <a:p>
            <a:r>
              <a:rPr lang="en-US" dirty="0"/>
              <a:t>An educator who urged blacks to better themselves through education and economic advancement, rather than by trying to attain equal rights. In 1881 he founded the first formal school for blacks, the Tuskegee Institute.</a:t>
            </a:r>
          </a:p>
        </p:txBody>
      </p:sp>
      <p:sp>
        <p:nvSpPr>
          <p:cNvPr id="19" name="Rectangle 18"/>
          <p:cNvSpPr/>
          <p:nvPr/>
        </p:nvSpPr>
        <p:spPr>
          <a:xfrm>
            <a:off x="6553200" y="5943600"/>
            <a:ext cx="2566553" cy="646331"/>
          </a:xfrm>
          <a:prstGeom prst="rect">
            <a:avLst/>
          </a:prstGeom>
        </p:spPr>
        <p:txBody>
          <a:bodyPr wrap="square">
            <a:spAutoFit/>
          </a:bodyPr>
          <a:lstStyle/>
          <a:p>
            <a:pPr algn="ctr"/>
            <a:r>
              <a:rPr lang="en-US" b="1" i="1" u="sng" dirty="0"/>
              <a:t>George Washington Carver (1860-1943)</a:t>
            </a:r>
          </a:p>
        </p:txBody>
      </p:sp>
      <p:sp>
        <p:nvSpPr>
          <p:cNvPr id="20" name="Rectangle 19"/>
          <p:cNvSpPr/>
          <p:nvPr/>
        </p:nvSpPr>
        <p:spPr>
          <a:xfrm>
            <a:off x="13852" y="5674428"/>
            <a:ext cx="6539348" cy="923330"/>
          </a:xfrm>
          <a:prstGeom prst="rect">
            <a:avLst/>
          </a:prstGeom>
        </p:spPr>
        <p:txBody>
          <a:bodyPr wrap="square">
            <a:spAutoFit/>
          </a:bodyPr>
          <a:lstStyle/>
          <a:p>
            <a:r>
              <a:rPr lang="en-US" dirty="0"/>
              <a:t>A black chemist and director of agriculture at the Tuskegee Institute, where he invented many new uses for peanuts. He believed that education was the key to improving the social status of blacks.</a:t>
            </a:r>
          </a:p>
        </p:txBody>
      </p:sp>
    </p:spTree>
    <p:extLst>
      <p:ext uri="{BB962C8B-B14F-4D97-AF65-F5344CB8AC3E}">
        <p14:creationId xmlns:p14="http://schemas.microsoft.com/office/powerpoint/2010/main" val="1836640850"/>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3854" y="2295069"/>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5029" y="3962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3854" y="50292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77000" y="381000"/>
            <a:ext cx="2653145" cy="646331"/>
          </a:xfrm>
          <a:prstGeom prst="rect">
            <a:avLst/>
          </a:prstGeom>
        </p:spPr>
        <p:txBody>
          <a:bodyPr wrap="square">
            <a:spAutoFit/>
          </a:bodyPr>
          <a:lstStyle/>
          <a:p>
            <a:pPr algn="ctr"/>
            <a:r>
              <a:rPr lang="en-US" b="1" i="1" u="sng" dirty="0"/>
              <a:t>W. E. B. DuBois (1868-1963)</a:t>
            </a:r>
          </a:p>
        </p:txBody>
      </p:sp>
      <p:sp>
        <p:nvSpPr>
          <p:cNvPr id="3" name="Rectangle 2"/>
          <p:cNvSpPr/>
          <p:nvPr/>
        </p:nvSpPr>
        <p:spPr>
          <a:xfrm>
            <a:off x="-20782" y="16409"/>
            <a:ext cx="6497782" cy="1200329"/>
          </a:xfrm>
          <a:prstGeom prst="rect">
            <a:avLst/>
          </a:prstGeom>
        </p:spPr>
        <p:txBody>
          <a:bodyPr wrap="square">
            <a:spAutoFit/>
          </a:bodyPr>
          <a:lstStyle/>
          <a:p>
            <a:r>
              <a:rPr lang="en-US" dirty="0"/>
              <a:t>A black orator and </a:t>
            </a:r>
            <a:r>
              <a:rPr lang="en-US" dirty="0" smtClean="0"/>
              <a:t>essayist. </a:t>
            </a:r>
            <a:r>
              <a:rPr lang="en-US" dirty="0"/>
              <a:t>Helped found the National Association for the Advancement of Colored People (NAACP). He disagreed with Booker T. Washington's theories, and took a militant position on race relations.</a:t>
            </a:r>
          </a:p>
        </p:txBody>
      </p:sp>
      <p:sp>
        <p:nvSpPr>
          <p:cNvPr id="4" name="Rectangle 3"/>
          <p:cNvSpPr/>
          <p:nvPr/>
        </p:nvSpPr>
        <p:spPr>
          <a:xfrm>
            <a:off x="6477000" y="1600200"/>
            <a:ext cx="2621971" cy="646331"/>
          </a:xfrm>
          <a:prstGeom prst="rect">
            <a:avLst/>
          </a:prstGeom>
        </p:spPr>
        <p:txBody>
          <a:bodyPr wrap="square">
            <a:spAutoFit/>
          </a:bodyPr>
          <a:lstStyle/>
          <a:p>
            <a:pPr algn="ctr"/>
            <a:r>
              <a:rPr lang="en-US" dirty="0"/>
              <a:t>"</a:t>
            </a:r>
            <a:r>
              <a:rPr lang="en-US" b="1" i="1" u="sng" dirty="0"/>
              <a:t>Talented Tenth"</a:t>
            </a:r>
            <a:br>
              <a:rPr lang="en-US" b="1" i="1" u="sng" dirty="0"/>
            </a:br>
            <a:endParaRPr lang="en-US" b="1" i="1" u="sng" dirty="0"/>
          </a:p>
        </p:txBody>
      </p:sp>
      <p:sp>
        <p:nvSpPr>
          <p:cNvPr id="6" name="Rectangle 5"/>
          <p:cNvSpPr/>
          <p:nvPr/>
        </p:nvSpPr>
        <p:spPr>
          <a:xfrm>
            <a:off x="13854" y="1339518"/>
            <a:ext cx="6501245" cy="923330"/>
          </a:xfrm>
          <a:prstGeom prst="rect">
            <a:avLst/>
          </a:prstGeom>
        </p:spPr>
        <p:txBody>
          <a:bodyPr wrap="square">
            <a:spAutoFit/>
          </a:bodyPr>
          <a:lstStyle/>
          <a:p>
            <a:r>
              <a:rPr lang="en-US" dirty="0"/>
              <a:t>According to W. E. B. DuBois, the ten percent of the black population that had the talent to bring respect and equality to all blacks.</a:t>
            </a:r>
          </a:p>
        </p:txBody>
      </p:sp>
      <p:sp>
        <p:nvSpPr>
          <p:cNvPr id="7" name="Rectangle 6"/>
          <p:cNvSpPr/>
          <p:nvPr/>
        </p:nvSpPr>
        <p:spPr>
          <a:xfrm>
            <a:off x="6515100" y="2803175"/>
            <a:ext cx="2583871" cy="369332"/>
          </a:xfrm>
          <a:prstGeom prst="rect">
            <a:avLst/>
          </a:prstGeom>
        </p:spPr>
        <p:txBody>
          <a:bodyPr wrap="square">
            <a:spAutoFit/>
          </a:bodyPr>
          <a:lstStyle/>
          <a:p>
            <a:pPr algn="ctr"/>
            <a:r>
              <a:rPr lang="en-US" b="1" i="1" u="sng" dirty="0"/>
              <a:t>Plessy v. Ferguson</a:t>
            </a:r>
          </a:p>
        </p:txBody>
      </p:sp>
      <p:sp>
        <p:nvSpPr>
          <p:cNvPr id="8" name="Rectangle 7"/>
          <p:cNvSpPr/>
          <p:nvPr/>
        </p:nvSpPr>
        <p:spPr>
          <a:xfrm>
            <a:off x="-1" y="2274838"/>
            <a:ext cx="6515099" cy="1754326"/>
          </a:xfrm>
          <a:prstGeom prst="rect">
            <a:avLst/>
          </a:prstGeom>
        </p:spPr>
        <p:txBody>
          <a:bodyPr wrap="square">
            <a:spAutoFit/>
          </a:bodyPr>
          <a:lstStyle/>
          <a:p>
            <a:r>
              <a:rPr lang="en-US" dirty="0"/>
              <a:t>1886 - Plessy was a black man who had been instructed by the NAACP to refuse to ride in the train car reserved for blacks. The NAACP hoped to force a court decision on segregation. However, the Supreme Court ruled against Plessy and the NAACP, saying that segregated facilities for whites and blacks were legal as long as the facilities were of equal quality.</a:t>
            </a:r>
          </a:p>
        </p:txBody>
      </p:sp>
      <p:sp>
        <p:nvSpPr>
          <p:cNvPr id="9" name="Rectangle 8"/>
          <p:cNvSpPr/>
          <p:nvPr/>
        </p:nvSpPr>
        <p:spPr>
          <a:xfrm>
            <a:off x="6522027" y="4311134"/>
            <a:ext cx="2621972" cy="369332"/>
          </a:xfrm>
          <a:prstGeom prst="rect">
            <a:avLst/>
          </a:prstGeom>
        </p:spPr>
        <p:txBody>
          <a:bodyPr wrap="square">
            <a:spAutoFit/>
          </a:bodyPr>
          <a:lstStyle/>
          <a:p>
            <a:pPr algn="ctr"/>
            <a:r>
              <a:rPr lang="en-US" b="1" i="1" u="sng" dirty="0"/>
              <a:t>Jim Crow laws</a:t>
            </a:r>
          </a:p>
        </p:txBody>
      </p:sp>
      <p:sp>
        <p:nvSpPr>
          <p:cNvPr id="11" name="Rectangle 10"/>
          <p:cNvSpPr/>
          <p:nvPr/>
        </p:nvSpPr>
        <p:spPr>
          <a:xfrm>
            <a:off x="-20782" y="3964909"/>
            <a:ext cx="6573982" cy="923330"/>
          </a:xfrm>
          <a:prstGeom prst="rect">
            <a:avLst/>
          </a:prstGeom>
        </p:spPr>
        <p:txBody>
          <a:bodyPr wrap="square">
            <a:spAutoFit/>
          </a:bodyPr>
          <a:lstStyle/>
          <a:p>
            <a:r>
              <a:rPr lang="en-US" dirty="0"/>
              <a:t>State laws which created a racial caste system in the South. They included the laws which prevented blacks from voting and those which created segregated facilities.</a:t>
            </a:r>
          </a:p>
        </p:txBody>
      </p:sp>
      <p:sp>
        <p:nvSpPr>
          <p:cNvPr id="16" name="Rectangle 15"/>
          <p:cNvSpPr/>
          <p:nvPr/>
        </p:nvSpPr>
        <p:spPr>
          <a:xfrm>
            <a:off x="6553200" y="5126090"/>
            <a:ext cx="2604654" cy="369332"/>
          </a:xfrm>
          <a:prstGeom prst="rect">
            <a:avLst/>
          </a:prstGeom>
        </p:spPr>
        <p:txBody>
          <a:bodyPr wrap="square">
            <a:spAutoFit/>
          </a:bodyPr>
          <a:lstStyle/>
          <a:p>
            <a:pPr algn="ctr"/>
            <a:r>
              <a:rPr lang="en-US" b="1" i="1" u="sng" dirty="0"/>
              <a:t>Williams</a:t>
            </a:r>
            <a:r>
              <a:rPr lang="en-US" b="1" u="sng" dirty="0"/>
              <a:t> v. </a:t>
            </a:r>
            <a:r>
              <a:rPr lang="en-US" b="1" i="1" u="sng" dirty="0"/>
              <a:t>Mississippi</a:t>
            </a:r>
            <a:endParaRPr lang="en-US" b="1" u="sng" dirty="0"/>
          </a:p>
        </p:txBody>
      </p:sp>
      <p:sp>
        <p:nvSpPr>
          <p:cNvPr id="17" name="Rectangle 16"/>
          <p:cNvSpPr/>
          <p:nvPr/>
        </p:nvSpPr>
        <p:spPr>
          <a:xfrm>
            <a:off x="-10393" y="5033757"/>
            <a:ext cx="6532420" cy="923330"/>
          </a:xfrm>
          <a:prstGeom prst="rect">
            <a:avLst/>
          </a:prstGeom>
        </p:spPr>
        <p:txBody>
          <a:bodyPr wrap="square">
            <a:spAutoFit/>
          </a:bodyPr>
          <a:lstStyle/>
          <a:p>
            <a:r>
              <a:rPr lang="en-US" dirty="0"/>
              <a:t>1898 - The Mississippi supreme court ruled that poll taxes and literacy tests, which took away blacks' right to vote (a practice known as "disenfranchisement"), were legal.</a:t>
            </a:r>
          </a:p>
        </p:txBody>
      </p:sp>
      <p:cxnSp>
        <p:nvCxnSpPr>
          <p:cNvPr id="19" name="Straight Connector 18"/>
          <p:cNvCxnSpPr/>
          <p:nvPr/>
        </p:nvCxnSpPr>
        <p:spPr>
          <a:xfrm>
            <a:off x="13854" y="5957087"/>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0" name="Rectangle 19"/>
          <p:cNvSpPr/>
          <p:nvPr/>
        </p:nvSpPr>
        <p:spPr>
          <a:xfrm>
            <a:off x="6573982" y="6172200"/>
            <a:ext cx="2583872" cy="369332"/>
          </a:xfrm>
          <a:prstGeom prst="rect">
            <a:avLst/>
          </a:prstGeom>
        </p:spPr>
        <p:txBody>
          <a:bodyPr wrap="square">
            <a:spAutoFit/>
          </a:bodyPr>
          <a:lstStyle/>
          <a:p>
            <a:pPr algn="ctr"/>
            <a:r>
              <a:rPr lang="en-US" b="1" i="1" u="sng" dirty="0"/>
              <a:t>Grandfather clause</a:t>
            </a:r>
          </a:p>
        </p:txBody>
      </p:sp>
      <p:sp>
        <p:nvSpPr>
          <p:cNvPr id="21" name="Rectangle 20"/>
          <p:cNvSpPr/>
          <p:nvPr/>
        </p:nvSpPr>
        <p:spPr>
          <a:xfrm>
            <a:off x="-10394" y="5941367"/>
            <a:ext cx="6584375" cy="923330"/>
          </a:xfrm>
          <a:prstGeom prst="rect">
            <a:avLst/>
          </a:prstGeom>
        </p:spPr>
        <p:txBody>
          <a:bodyPr wrap="square">
            <a:spAutoFit/>
          </a:bodyPr>
          <a:lstStyle/>
          <a:p>
            <a:r>
              <a:rPr lang="en-US" dirty="0"/>
              <a:t>Said that a citizen could vote only if his grandfather had been able to vote. At the time, the grandfathers of black men in the South had been slaves with no right to vote. </a:t>
            </a:r>
          </a:p>
        </p:txBody>
      </p:sp>
    </p:spTree>
    <p:extLst>
      <p:ext uri="{BB962C8B-B14F-4D97-AF65-F5344CB8AC3E}">
        <p14:creationId xmlns:p14="http://schemas.microsoft.com/office/powerpoint/2010/main" val="1836640850"/>
      </p:ext>
    </p:extLst>
  </p:cSld>
  <p:clrMapOvr>
    <a:masterClrMapping/>
  </p:clrMapOvr>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 Untied States History Flash Cards</a:t>
            </a:r>
            <a:endParaRPr lang="en-US" dirty="0"/>
          </a:p>
        </p:txBody>
      </p:sp>
      <p:sp>
        <p:nvSpPr>
          <p:cNvPr id="3" name="Subtitle 2"/>
          <p:cNvSpPr>
            <a:spLocks noGrp="1"/>
          </p:cNvSpPr>
          <p:nvPr>
            <p:ph type="subTitle" idx="1"/>
          </p:nvPr>
        </p:nvSpPr>
        <p:spPr>
          <a:xfrm>
            <a:off x="1371600" y="3886200"/>
            <a:ext cx="6400800" cy="2286000"/>
          </a:xfrm>
        </p:spPr>
        <p:txBody>
          <a:bodyPr>
            <a:normAutofit/>
          </a:bodyPr>
          <a:lstStyle/>
          <a:p>
            <a:r>
              <a:rPr lang="en-US" dirty="0" smtClean="0"/>
              <a:t>Set X</a:t>
            </a:r>
          </a:p>
          <a:p>
            <a:r>
              <a:rPr lang="en-US" dirty="0" smtClean="0"/>
              <a:t>Native Americans, the Big land grab, and the </a:t>
            </a:r>
            <a:r>
              <a:rPr lang="en-US" dirty="0"/>
              <a:t>Populist Party</a:t>
            </a:r>
            <a:endParaRPr lang="en-US" dirty="0" smtClean="0"/>
          </a:p>
          <a:p>
            <a:r>
              <a:rPr lang="en-US" dirty="0" smtClean="0"/>
              <a:t>(1869- 1900)</a:t>
            </a:r>
          </a:p>
          <a:p>
            <a:endParaRPr lang="en-US" dirty="0"/>
          </a:p>
        </p:txBody>
      </p:sp>
    </p:spTree>
    <p:extLst>
      <p:ext uri="{BB962C8B-B14F-4D97-AF65-F5344CB8AC3E}">
        <p14:creationId xmlns:p14="http://schemas.microsoft.com/office/powerpoint/2010/main" val="2843382222"/>
      </p:ext>
    </p:extLst>
  </p:cSld>
  <p:clrMapOvr>
    <a:masterClrMapping/>
  </p:clrMapOvr>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11484"/>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76200" y="2230398"/>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029" y="4380039"/>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3856" y="527566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77000" y="457200"/>
            <a:ext cx="2653145" cy="369332"/>
          </a:xfrm>
          <a:prstGeom prst="rect">
            <a:avLst/>
          </a:prstGeom>
        </p:spPr>
        <p:txBody>
          <a:bodyPr wrap="square">
            <a:spAutoFit/>
          </a:bodyPr>
          <a:lstStyle/>
          <a:p>
            <a:pPr algn="ctr"/>
            <a:r>
              <a:rPr lang="en-US" b="1" i="1" u="sng" dirty="0"/>
              <a:t>Great American Desert</a:t>
            </a:r>
          </a:p>
        </p:txBody>
      </p:sp>
      <p:sp>
        <p:nvSpPr>
          <p:cNvPr id="3" name="Rectangle 2"/>
          <p:cNvSpPr/>
          <p:nvPr/>
        </p:nvSpPr>
        <p:spPr>
          <a:xfrm>
            <a:off x="0" y="41701"/>
            <a:ext cx="6553200" cy="1200329"/>
          </a:xfrm>
          <a:prstGeom prst="rect">
            <a:avLst/>
          </a:prstGeom>
        </p:spPr>
        <p:txBody>
          <a:bodyPr wrap="square">
            <a:spAutoFit/>
          </a:bodyPr>
          <a:lstStyle/>
          <a:p>
            <a:r>
              <a:rPr lang="en-US" dirty="0"/>
              <a:t>Region between the Missouri River and the Rocky Mountains. Vast domain became accessible to Americans wishing to settle there. </a:t>
            </a:r>
            <a:r>
              <a:rPr lang="en-US" dirty="0" smtClean="0"/>
              <a:t>This </a:t>
            </a:r>
            <a:r>
              <a:rPr lang="en-US" dirty="0"/>
              <a:t>phrase had been coined by Major Long during his exploration of the middle portion of the Louisiana Purchase region.</a:t>
            </a:r>
          </a:p>
        </p:txBody>
      </p:sp>
      <p:sp>
        <p:nvSpPr>
          <p:cNvPr id="4" name="Rectangle 3"/>
          <p:cNvSpPr/>
          <p:nvPr/>
        </p:nvSpPr>
        <p:spPr>
          <a:xfrm>
            <a:off x="6476999" y="1676400"/>
            <a:ext cx="2653145" cy="369332"/>
          </a:xfrm>
          <a:prstGeom prst="rect">
            <a:avLst/>
          </a:prstGeom>
        </p:spPr>
        <p:txBody>
          <a:bodyPr wrap="square">
            <a:spAutoFit/>
          </a:bodyPr>
          <a:lstStyle/>
          <a:p>
            <a:pPr algn="ctr"/>
            <a:r>
              <a:rPr lang="en-US" b="1" i="1" u="sng" dirty="0"/>
              <a:t>Homestead Act</a:t>
            </a:r>
          </a:p>
        </p:txBody>
      </p:sp>
      <p:sp>
        <p:nvSpPr>
          <p:cNvPr id="6" name="Rectangle 5"/>
          <p:cNvSpPr/>
          <p:nvPr/>
        </p:nvSpPr>
        <p:spPr>
          <a:xfrm>
            <a:off x="-1" y="1584067"/>
            <a:ext cx="6476999" cy="646331"/>
          </a:xfrm>
          <a:prstGeom prst="rect">
            <a:avLst/>
          </a:prstGeom>
        </p:spPr>
        <p:txBody>
          <a:bodyPr wrap="square">
            <a:spAutoFit/>
          </a:bodyPr>
          <a:lstStyle/>
          <a:p>
            <a:r>
              <a:rPr lang="en-US" dirty="0"/>
              <a:t>1862 - Provided free land in the West to anyone willing to settle there and develop it. Encouraged westward migration.</a:t>
            </a:r>
          </a:p>
        </p:txBody>
      </p:sp>
      <p:sp>
        <p:nvSpPr>
          <p:cNvPr id="7" name="Rectangle 6"/>
          <p:cNvSpPr/>
          <p:nvPr/>
        </p:nvSpPr>
        <p:spPr>
          <a:xfrm>
            <a:off x="6490855" y="2893414"/>
            <a:ext cx="2573480" cy="369332"/>
          </a:xfrm>
          <a:prstGeom prst="rect">
            <a:avLst/>
          </a:prstGeom>
        </p:spPr>
        <p:txBody>
          <a:bodyPr wrap="square">
            <a:spAutoFit/>
          </a:bodyPr>
          <a:lstStyle/>
          <a:p>
            <a:pPr algn="ctr"/>
            <a:r>
              <a:rPr lang="en-US" b="1" i="1" u="sng" dirty="0"/>
              <a:t>Granger Movement</a:t>
            </a:r>
          </a:p>
        </p:txBody>
      </p:sp>
      <p:sp>
        <p:nvSpPr>
          <p:cNvPr id="8" name="Rectangle 7"/>
          <p:cNvSpPr/>
          <p:nvPr/>
        </p:nvSpPr>
        <p:spPr>
          <a:xfrm>
            <a:off x="38100" y="2233229"/>
            <a:ext cx="6477000" cy="2031325"/>
          </a:xfrm>
          <a:prstGeom prst="rect">
            <a:avLst/>
          </a:prstGeom>
        </p:spPr>
        <p:txBody>
          <a:bodyPr wrap="square">
            <a:spAutoFit/>
          </a:bodyPr>
          <a:lstStyle/>
          <a:p>
            <a:r>
              <a:rPr lang="en-US" dirty="0"/>
              <a:t>1867 - Nation Grange of the Patrons of Husbandry. A group of agrarian organizations that worked to increase the political and economic power of farmers. They opposed corrupt business practices and monopolies, and supported relief for debtors. Although technically not a political party, local granges led to the creation of a number of political parties, which eventually joined with the growing labor movement to form the Progressive Party.</a:t>
            </a:r>
          </a:p>
        </p:txBody>
      </p:sp>
      <p:sp>
        <p:nvSpPr>
          <p:cNvPr id="9" name="Rectangle 8"/>
          <p:cNvSpPr/>
          <p:nvPr/>
        </p:nvSpPr>
        <p:spPr>
          <a:xfrm>
            <a:off x="6553200" y="4724400"/>
            <a:ext cx="2590800" cy="369332"/>
          </a:xfrm>
          <a:prstGeom prst="rect">
            <a:avLst/>
          </a:prstGeom>
        </p:spPr>
        <p:txBody>
          <a:bodyPr wrap="square">
            <a:spAutoFit/>
          </a:bodyPr>
          <a:lstStyle/>
          <a:p>
            <a:pPr algn="ctr"/>
            <a:r>
              <a:rPr lang="en-US" b="1" i="1" u="sng" dirty="0"/>
              <a:t>Barbed wire</a:t>
            </a:r>
          </a:p>
        </p:txBody>
      </p:sp>
      <p:sp>
        <p:nvSpPr>
          <p:cNvPr id="11" name="Rectangle 10"/>
          <p:cNvSpPr/>
          <p:nvPr/>
        </p:nvSpPr>
        <p:spPr>
          <a:xfrm>
            <a:off x="-6928" y="4352330"/>
            <a:ext cx="6560128" cy="923330"/>
          </a:xfrm>
          <a:prstGeom prst="rect">
            <a:avLst/>
          </a:prstGeom>
        </p:spPr>
        <p:txBody>
          <a:bodyPr wrap="square">
            <a:spAutoFit/>
          </a:bodyPr>
          <a:lstStyle/>
          <a:p>
            <a:r>
              <a:rPr lang="en-US" dirty="0" smtClean="0"/>
              <a:t>This solved </a:t>
            </a:r>
            <a:r>
              <a:rPr lang="en-US" dirty="0"/>
              <a:t>the problem of how to fence cattle in the vast open spaces of the Great Plains where lumber was scarce, thus changing the American West.</a:t>
            </a:r>
          </a:p>
        </p:txBody>
      </p:sp>
      <p:sp>
        <p:nvSpPr>
          <p:cNvPr id="16" name="Rectangle 15"/>
          <p:cNvSpPr/>
          <p:nvPr/>
        </p:nvSpPr>
        <p:spPr>
          <a:xfrm>
            <a:off x="6553200" y="5345668"/>
            <a:ext cx="2648482" cy="369332"/>
          </a:xfrm>
          <a:prstGeom prst="rect">
            <a:avLst/>
          </a:prstGeom>
        </p:spPr>
        <p:txBody>
          <a:bodyPr wrap="none">
            <a:spAutoFit/>
          </a:bodyPr>
          <a:lstStyle/>
          <a:p>
            <a:pPr algn="ctr"/>
            <a:r>
              <a:rPr lang="en-US" b="1" i="1" u="sng" dirty="0"/>
              <a:t>Indian Appropriations Act</a:t>
            </a:r>
          </a:p>
        </p:txBody>
      </p:sp>
      <p:sp>
        <p:nvSpPr>
          <p:cNvPr id="17" name="Rectangle 16"/>
          <p:cNvSpPr/>
          <p:nvPr/>
        </p:nvSpPr>
        <p:spPr>
          <a:xfrm>
            <a:off x="-13856" y="5278031"/>
            <a:ext cx="6567056" cy="646331"/>
          </a:xfrm>
          <a:prstGeom prst="rect">
            <a:avLst/>
          </a:prstGeom>
        </p:spPr>
        <p:txBody>
          <a:bodyPr wrap="square">
            <a:spAutoFit/>
          </a:bodyPr>
          <a:lstStyle/>
          <a:p>
            <a:r>
              <a:rPr lang="en-US" dirty="0"/>
              <a:t>1851 - The U.S. government reorganized Indian land and moved the Indians onto reservations.</a:t>
            </a:r>
          </a:p>
        </p:txBody>
      </p:sp>
      <p:cxnSp>
        <p:nvCxnSpPr>
          <p:cNvPr id="19" name="Straight Connector 18"/>
          <p:cNvCxnSpPr/>
          <p:nvPr/>
        </p:nvCxnSpPr>
        <p:spPr>
          <a:xfrm>
            <a:off x="0" y="592436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6553200" y="6063734"/>
            <a:ext cx="2590800" cy="369332"/>
          </a:xfrm>
          <a:prstGeom prst="rect">
            <a:avLst/>
          </a:prstGeom>
        </p:spPr>
        <p:txBody>
          <a:bodyPr wrap="square">
            <a:spAutoFit/>
          </a:bodyPr>
          <a:lstStyle/>
          <a:p>
            <a:pPr algn="ctr"/>
            <a:r>
              <a:rPr lang="en-US" b="1" i="1" u="sng" dirty="0" err="1"/>
              <a:t>Chivington</a:t>
            </a:r>
            <a:r>
              <a:rPr lang="en-US" b="1" i="1" u="sng" dirty="0"/>
              <a:t> Massacre</a:t>
            </a:r>
          </a:p>
        </p:txBody>
      </p:sp>
      <p:sp>
        <p:nvSpPr>
          <p:cNvPr id="22" name="Rectangle 21"/>
          <p:cNvSpPr/>
          <p:nvPr/>
        </p:nvSpPr>
        <p:spPr>
          <a:xfrm>
            <a:off x="-13856" y="5948616"/>
            <a:ext cx="6567056" cy="646331"/>
          </a:xfrm>
          <a:prstGeom prst="rect">
            <a:avLst/>
          </a:prstGeom>
        </p:spPr>
        <p:txBody>
          <a:bodyPr wrap="square">
            <a:spAutoFit/>
          </a:bodyPr>
          <a:lstStyle/>
          <a:p>
            <a:r>
              <a:rPr lang="en-US" dirty="0"/>
              <a:t>November 28, 1861 - Colonel </a:t>
            </a:r>
            <a:r>
              <a:rPr lang="en-US" dirty="0" err="1"/>
              <a:t>Chivington</a:t>
            </a:r>
            <a:r>
              <a:rPr lang="en-US" dirty="0"/>
              <a:t> and his troops killed 450 Indians in a friendly Cheyenne village in Colorado.</a:t>
            </a:r>
          </a:p>
        </p:txBody>
      </p:sp>
    </p:spTree>
    <p:extLst>
      <p:ext uri="{BB962C8B-B14F-4D97-AF65-F5344CB8AC3E}">
        <p14:creationId xmlns:p14="http://schemas.microsoft.com/office/powerpoint/2010/main" val="1836640850"/>
      </p:ext>
    </p:extLst>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027331"/>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1336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0" y="2988117"/>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3927304"/>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526673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15100" y="381000"/>
            <a:ext cx="2583871" cy="646331"/>
          </a:xfrm>
          <a:prstGeom prst="rect">
            <a:avLst/>
          </a:prstGeom>
        </p:spPr>
        <p:txBody>
          <a:bodyPr wrap="square">
            <a:spAutoFit/>
          </a:bodyPr>
          <a:lstStyle/>
          <a:p>
            <a:pPr algn="ctr"/>
            <a:r>
              <a:rPr lang="en-US" b="1" i="1" u="sng" dirty="0"/>
              <a:t>Battle of the Little Big Horn</a:t>
            </a:r>
          </a:p>
        </p:txBody>
      </p:sp>
      <p:sp>
        <p:nvSpPr>
          <p:cNvPr id="3" name="Rectangle 2"/>
          <p:cNvSpPr/>
          <p:nvPr/>
        </p:nvSpPr>
        <p:spPr>
          <a:xfrm>
            <a:off x="0" y="104001"/>
            <a:ext cx="6515100" cy="646331"/>
          </a:xfrm>
          <a:prstGeom prst="rect">
            <a:avLst/>
          </a:prstGeom>
        </p:spPr>
        <p:txBody>
          <a:bodyPr wrap="square">
            <a:spAutoFit/>
          </a:bodyPr>
          <a:lstStyle/>
          <a:p>
            <a:r>
              <a:rPr lang="en-US" dirty="0"/>
              <a:t>1876 - General Custer and his men were wiped out by a coalition of Sioux and Cheyenne Indians led by Sitting Bull and Crazy Horse.</a:t>
            </a:r>
          </a:p>
        </p:txBody>
      </p:sp>
      <p:sp>
        <p:nvSpPr>
          <p:cNvPr id="4" name="Rectangle 3"/>
          <p:cNvSpPr/>
          <p:nvPr/>
        </p:nvSpPr>
        <p:spPr>
          <a:xfrm>
            <a:off x="6504710" y="1408607"/>
            <a:ext cx="2639290" cy="369332"/>
          </a:xfrm>
          <a:prstGeom prst="rect">
            <a:avLst/>
          </a:prstGeom>
        </p:spPr>
        <p:txBody>
          <a:bodyPr wrap="square">
            <a:spAutoFit/>
          </a:bodyPr>
          <a:lstStyle/>
          <a:p>
            <a:pPr algn="ctr"/>
            <a:r>
              <a:rPr lang="en-US" b="1" i="1" u="sng" dirty="0"/>
              <a:t>Chief Joseph</a:t>
            </a:r>
          </a:p>
        </p:txBody>
      </p:sp>
      <p:sp>
        <p:nvSpPr>
          <p:cNvPr id="6" name="Rectangle 5"/>
          <p:cNvSpPr/>
          <p:nvPr/>
        </p:nvSpPr>
        <p:spPr>
          <a:xfrm>
            <a:off x="0" y="1046202"/>
            <a:ext cx="6477000" cy="923330"/>
          </a:xfrm>
          <a:prstGeom prst="rect">
            <a:avLst/>
          </a:prstGeom>
        </p:spPr>
        <p:txBody>
          <a:bodyPr wrap="square">
            <a:spAutoFit/>
          </a:bodyPr>
          <a:lstStyle/>
          <a:p>
            <a:r>
              <a:rPr lang="en-US" dirty="0"/>
              <a:t>Lead the Nez Perce during the hostilities between the tribe and the U.S. Army in 1877. His speech "I Will Fight No More Forever" mourned the young Indian men killed in the fighting.</a:t>
            </a:r>
          </a:p>
        </p:txBody>
      </p:sp>
      <p:sp>
        <p:nvSpPr>
          <p:cNvPr id="7" name="Rectangle 6"/>
          <p:cNvSpPr/>
          <p:nvPr/>
        </p:nvSpPr>
        <p:spPr>
          <a:xfrm>
            <a:off x="6477000" y="2459504"/>
            <a:ext cx="2621971" cy="646331"/>
          </a:xfrm>
          <a:prstGeom prst="rect">
            <a:avLst/>
          </a:prstGeom>
        </p:spPr>
        <p:txBody>
          <a:bodyPr wrap="square">
            <a:spAutoFit/>
          </a:bodyPr>
          <a:lstStyle/>
          <a:p>
            <a:pPr algn="ctr"/>
            <a:r>
              <a:rPr lang="en-US" b="1" i="1" u="sng" dirty="0"/>
              <a:t>Battle of Wounded Knee</a:t>
            </a:r>
            <a:br>
              <a:rPr lang="en-US" b="1" i="1" u="sng" dirty="0"/>
            </a:br>
            <a:endParaRPr lang="en-US" b="1" i="1" u="sng" dirty="0"/>
          </a:p>
        </p:txBody>
      </p:sp>
      <p:sp>
        <p:nvSpPr>
          <p:cNvPr id="8" name="Rectangle 7"/>
          <p:cNvSpPr/>
          <p:nvPr/>
        </p:nvSpPr>
        <p:spPr>
          <a:xfrm>
            <a:off x="0" y="2321004"/>
            <a:ext cx="6477000" cy="646331"/>
          </a:xfrm>
          <a:prstGeom prst="rect">
            <a:avLst/>
          </a:prstGeom>
        </p:spPr>
        <p:txBody>
          <a:bodyPr wrap="square">
            <a:spAutoFit/>
          </a:bodyPr>
          <a:lstStyle/>
          <a:p>
            <a:r>
              <a:rPr lang="en-US" dirty="0"/>
              <a:t>1890 - The Sioux, convinced they had been made invincible by magic, were massacred by troops at Wounded Knee, South Dakota.</a:t>
            </a:r>
          </a:p>
        </p:txBody>
      </p:sp>
      <p:sp>
        <p:nvSpPr>
          <p:cNvPr id="9" name="Rectangle 8"/>
          <p:cNvSpPr/>
          <p:nvPr/>
        </p:nvSpPr>
        <p:spPr>
          <a:xfrm>
            <a:off x="6553200" y="3429000"/>
            <a:ext cx="2545771" cy="369332"/>
          </a:xfrm>
          <a:prstGeom prst="rect">
            <a:avLst/>
          </a:prstGeom>
        </p:spPr>
        <p:txBody>
          <a:bodyPr wrap="square">
            <a:spAutoFit/>
          </a:bodyPr>
          <a:lstStyle/>
          <a:p>
            <a:pPr algn="ctr"/>
            <a:r>
              <a:rPr lang="en-US" b="1" i="1" u="sng" dirty="0"/>
              <a:t>Helen Hunt Jackson</a:t>
            </a:r>
          </a:p>
        </p:txBody>
      </p:sp>
      <p:sp>
        <p:nvSpPr>
          <p:cNvPr id="11" name="Rectangle 10"/>
          <p:cNvSpPr/>
          <p:nvPr/>
        </p:nvSpPr>
        <p:spPr>
          <a:xfrm>
            <a:off x="0" y="2988117"/>
            <a:ext cx="6477000" cy="923330"/>
          </a:xfrm>
          <a:prstGeom prst="rect">
            <a:avLst/>
          </a:prstGeom>
        </p:spPr>
        <p:txBody>
          <a:bodyPr wrap="square">
            <a:spAutoFit/>
          </a:bodyPr>
          <a:lstStyle/>
          <a:p>
            <a:r>
              <a:rPr lang="en-US" dirty="0"/>
              <a:t>A </a:t>
            </a:r>
            <a:r>
              <a:rPr lang="en-US" dirty="0" err="1"/>
              <a:t>muckracker</a:t>
            </a:r>
            <a:r>
              <a:rPr lang="en-US" dirty="0"/>
              <a:t> whose book exposed the unjust manner in which the U.S. government had treated the Indians. Protested the Dawes Severalty Act.</a:t>
            </a:r>
          </a:p>
        </p:txBody>
      </p:sp>
      <p:sp>
        <p:nvSpPr>
          <p:cNvPr id="16" name="Rectangle 15"/>
          <p:cNvSpPr/>
          <p:nvPr/>
        </p:nvSpPr>
        <p:spPr>
          <a:xfrm>
            <a:off x="6553200" y="4343400"/>
            <a:ext cx="2545771" cy="923330"/>
          </a:xfrm>
          <a:prstGeom prst="rect">
            <a:avLst/>
          </a:prstGeom>
        </p:spPr>
        <p:txBody>
          <a:bodyPr wrap="square">
            <a:spAutoFit/>
          </a:bodyPr>
          <a:lstStyle/>
          <a:p>
            <a:pPr algn="ctr"/>
            <a:r>
              <a:rPr lang="en-US" b="1" i="1" u="sng" dirty="0"/>
              <a:t>Dawes Severalty Act, 1887</a:t>
            </a:r>
            <a:r>
              <a:rPr lang="en-US" dirty="0"/>
              <a:t/>
            </a:r>
            <a:br>
              <a:rPr lang="en-US" dirty="0"/>
            </a:br>
            <a:endParaRPr lang="en-US" dirty="0"/>
          </a:p>
        </p:txBody>
      </p:sp>
      <p:sp>
        <p:nvSpPr>
          <p:cNvPr id="17" name="Rectangle 16"/>
          <p:cNvSpPr/>
          <p:nvPr/>
        </p:nvSpPr>
        <p:spPr>
          <a:xfrm>
            <a:off x="0" y="3929858"/>
            <a:ext cx="6515100" cy="1200329"/>
          </a:xfrm>
          <a:prstGeom prst="rect">
            <a:avLst/>
          </a:prstGeom>
        </p:spPr>
        <p:txBody>
          <a:bodyPr wrap="square">
            <a:spAutoFit/>
          </a:bodyPr>
          <a:lstStyle/>
          <a:p>
            <a:r>
              <a:rPr lang="en-US" dirty="0"/>
              <a:t>Also called the General Allotment Act, it tried to dissolve Indian tribes by redistributing the land. Designed to forestall growing Indian </a:t>
            </a:r>
            <a:r>
              <a:rPr lang="en-US" dirty="0" smtClean="0"/>
              <a:t>poverty, </a:t>
            </a:r>
            <a:r>
              <a:rPr lang="en-US" dirty="0"/>
              <a:t>it resulted in many Indians losing their lands to speculators.</a:t>
            </a:r>
          </a:p>
        </p:txBody>
      </p:sp>
      <p:sp>
        <p:nvSpPr>
          <p:cNvPr id="18" name="Rectangle 17"/>
          <p:cNvSpPr/>
          <p:nvPr/>
        </p:nvSpPr>
        <p:spPr>
          <a:xfrm>
            <a:off x="6539345" y="5943600"/>
            <a:ext cx="2604655" cy="369332"/>
          </a:xfrm>
          <a:prstGeom prst="rect">
            <a:avLst/>
          </a:prstGeom>
        </p:spPr>
        <p:txBody>
          <a:bodyPr wrap="square">
            <a:spAutoFit/>
          </a:bodyPr>
          <a:lstStyle/>
          <a:p>
            <a:pPr algn="ctr"/>
            <a:r>
              <a:rPr lang="en-US" b="1" i="1" u="sng" dirty="0"/>
              <a:t>Williams </a:t>
            </a:r>
            <a:r>
              <a:rPr lang="en-US" b="1" i="1" u="sng" dirty="0" err="1"/>
              <a:t>Jenning</a:t>
            </a:r>
            <a:r>
              <a:rPr lang="en-US" b="1" i="1" u="sng" dirty="0"/>
              <a:t> Bryan</a:t>
            </a:r>
          </a:p>
        </p:txBody>
      </p:sp>
      <p:sp>
        <p:nvSpPr>
          <p:cNvPr id="19" name="Rectangle 18"/>
          <p:cNvSpPr/>
          <p:nvPr/>
        </p:nvSpPr>
        <p:spPr>
          <a:xfrm>
            <a:off x="0" y="5283185"/>
            <a:ext cx="6553200" cy="1200329"/>
          </a:xfrm>
          <a:prstGeom prst="rect">
            <a:avLst/>
          </a:prstGeom>
        </p:spPr>
        <p:txBody>
          <a:bodyPr wrap="square">
            <a:spAutoFit/>
          </a:bodyPr>
          <a:lstStyle/>
          <a:p>
            <a:r>
              <a:rPr lang="en-US" dirty="0"/>
              <a:t>Three-time candidate for president for the Democratic Party, nominated because of support from the Populist Party. He never won, but was the most important Populist in American history. He later served as Woodrow Wilson's Secretary of State (1913-1915).</a:t>
            </a:r>
          </a:p>
        </p:txBody>
      </p:sp>
    </p:spTree>
    <p:extLst>
      <p:ext uri="{BB962C8B-B14F-4D97-AF65-F5344CB8AC3E}">
        <p14:creationId xmlns:p14="http://schemas.microsoft.com/office/powerpoint/2010/main" val="183664085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248948"/>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6" y="3463132"/>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3855" y="4926605"/>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6096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77000" y="228600"/>
            <a:ext cx="2667000" cy="646331"/>
          </a:xfrm>
          <a:prstGeom prst="rect">
            <a:avLst/>
          </a:prstGeom>
        </p:spPr>
        <p:txBody>
          <a:bodyPr wrap="square">
            <a:spAutoFit/>
          </a:bodyPr>
          <a:lstStyle/>
          <a:p>
            <a:pPr algn="ctr"/>
            <a:r>
              <a:rPr lang="en-US" b="1" i="1" u="sng" dirty="0"/>
              <a:t>Molasses Act, 1733</a:t>
            </a:r>
            <a:br>
              <a:rPr lang="en-US" b="1" i="1" u="sng" dirty="0"/>
            </a:br>
            <a:endParaRPr lang="en-US" b="1" i="1" u="sng" dirty="0"/>
          </a:p>
        </p:txBody>
      </p:sp>
      <p:sp>
        <p:nvSpPr>
          <p:cNvPr id="3" name="Rectangle 2"/>
          <p:cNvSpPr/>
          <p:nvPr/>
        </p:nvSpPr>
        <p:spPr>
          <a:xfrm>
            <a:off x="0" y="-30793"/>
            <a:ext cx="6477000" cy="1323439"/>
          </a:xfrm>
          <a:prstGeom prst="rect">
            <a:avLst/>
          </a:prstGeom>
        </p:spPr>
        <p:txBody>
          <a:bodyPr wrap="square">
            <a:spAutoFit/>
          </a:bodyPr>
          <a:lstStyle/>
          <a:p>
            <a:r>
              <a:rPr lang="en-US" sz="1600" dirty="0"/>
              <a:t>British legislation which taxed all molasses, rum, and sugar which the colonies imported from countries other than Britain and her colonies. The act angered the New England colonies, which imported a lot of molasses from the Caribbean as part of the Triangular Trade. The British had difficulty enforcing the tax; most colonial merchants ignored it.</a:t>
            </a:r>
          </a:p>
        </p:txBody>
      </p:sp>
      <p:sp>
        <p:nvSpPr>
          <p:cNvPr id="4" name="Rectangle 3"/>
          <p:cNvSpPr/>
          <p:nvPr/>
        </p:nvSpPr>
        <p:spPr>
          <a:xfrm>
            <a:off x="6504710" y="1574908"/>
            <a:ext cx="2653145" cy="369332"/>
          </a:xfrm>
          <a:prstGeom prst="rect">
            <a:avLst/>
          </a:prstGeom>
        </p:spPr>
        <p:txBody>
          <a:bodyPr wrap="square">
            <a:spAutoFit/>
          </a:bodyPr>
          <a:lstStyle/>
          <a:p>
            <a:pPr algn="ctr"/>
            <a:r>
              <a:rPr lang="en-US" b="1" i="1" u="sng" dirty="0"/>
              <a:t>Currency Act, 1751</a:t>
            </a:r>
          </a:p>
        </p:txBody>
      </p:sp>
      <p:sp>
        <p:nvSpPr>
          <p:cNvPr id="6" name="Rectangle 5"/>
          <p:cNvSpPr/>
          <p:nvPr/>
        </p:nvSpPr>
        <p:spPr>
          <a:xfrm>
            <a:off x="-13856" y="1297909"/>
            <a:ext cx="6528955" cy="923330"/>
          </a:xfrm>
          <a:prstGeom prst="rect">
            <a:avLst/>
          </a:prstGeom>
        </p:spPr>
        <p:txBody>
          <a:bodyPr wrap="square">
            <a:spAutoFit/>
          </a:bodyPr>
          <a:lstStyle/>
          <a:p>
            <a:r>
              <a:rPr lang="en-US" dirty="0"/>
              <a:t>This act applied only to Massachusetts. It was an attempt to ban the production of paper money in Massachusetts, but it was defeated in Parliament.</a:t>
            </a:r>
          </a:p>
        </p:txBody>
      </p:sp>
      <p:sp>
        <p:nvSpPr>
          <p:cNvPr id="7" name="Rectangle 6"/>
          <p:cNvSpPr/>
          <p:nvPr/>
        </p:nvSpPr>
        <p:spPr>
          <a:xfrm>
            <a:off x="6532419" y="2664446"/>
            <a:ext cx="2611581" cy="369332"/>
          </a:xfrm>
          <a:prstGeom prst="rect">
            <a:avLst/>
          </a:prstGeom>
        </p:spPr>
        <p:txBody>
          <a:bodyPr wrap="square">
            <a:spAutoFit/>
          </a:bodyPr>
          <a:lstStyle/>
          <a:p>
            <a:pPr algn="ctr"/>
            <a:r>
              <a:rPr lang="en-US" b="1" i="1" u="sng" dirty="0"/>
              <a:t>Currency Act, 1764</a:t>
            </a:r>
          </a:p>
        </p:txBody>
      </p:sp>
      <p:sp>
        <p:nvSpPr>
          <p:cNvPr id="8" name="Rectangle 7"/>
          <p:cNvSpPr/>
          <p:nvPr/>
        </p:nvSpPr>
        <p:spPr>
          <a:xfrm>
            <a:off x="0" y="2248948"/>
            <a:ext cx="6553200" cy="1200329"/>
          </a:xfrm>
          <a:prstGeom prst="rect">
            <a:avLst/>
          </a:prstGeom>
        </p:spPr>
        <p:txBody>
          <a:bodyPr wrap="square">
            <a:spAutoFit/>
          </a:bodyPr>
          <a:lstStyle/>
          <a:p>
            <a:r>
              <a:rPr lang="en-US" dirty="0"/>
              <a:t>This act applied to all of the colonies. It banned the production of paper money in the colonies in an effort to combat the inflation caused by Virginia’s decision to get itself out of debt by issuing more paper money.</a:t>
            </a:r>
          </a:p>
        </p:txBody>
      </p:sp>
      <p:sp>
        <p:nvSpPr>
          <p:cNvPr id="9" name="Rectangle 8"/>
          <p:cNvSpPr/>
          <p:nvPr/>
        </p:nvSpPr>
        <p:spPr>
          <a:xfrm>
            <a:off x="-13856" y="3463132"/>
            <a:ext cx="6490856" cy="1477328"/>
          </a:xfrm>
          <a:prstGeom prst="rect">
            <a:avLst/>
          </a:prstGeom>
        </p:spPr>
        <p:txBody>
          <a:bodyPr wrap="square">
            <a:spAutoFit/>
          </a:bodyPr>
          <a:lstStyle/>
          <a:p>
            <a:r>
              <a:rPr lang="en-US" dirty="0"/>
              <a:t>Several accusations of witchcraft led to sensational trials in Salem, Massachusetts at which Cotton Mather presided as the chief judge. 18 people were hanged as witches. Afterwards, most of the people involved admitted that the trials and executions had been a terrible mistake.</a:t>
            </a:r>
          </a:p>
        </p:txBody>
      </p:sp>
      <p:sp>
        <p:nvSpPr>
          <p:cNvPr id="11" name="Rectangle 10"/>
          <p:cNvSpPr/>
          <p:nvPr/>
        </p:nvSpPr>
        <p:spPr>
          <a:xfrm>
            <a:off x="6532419" y="4017130"/>
            <a:ext cx="2597725" cy="369332"/>
          </a:xfrm>
          <a:prstGeom prst="rect">
            <a:avLst/>
          </a:prstGeom>
        </p:spPr>
        <p:txBody>
          <a:bodyPr wrap="square">
            <a:spAutoFit/>
          </a:bodyPr>
          <a:lstStyle/>
          <a:p>
            <a:pPr algn="ctr"/>
            <a:r>
              <a:rPr lang="en-US" b="1" i="1" u="sng" dirty="0"/>
              <a:t>Salem witch trials</a:t>
            </a:r>
          </a:p>
        </p:txBody>
      </p:sp>
      <p:sp>
        <p:nvSpPr>
          <p:cNvPr id="16" name="Rectangle 15"/>
          <p:cNvSpPr/>
          <p:nvPr/>
        </p:nvSpPr>
        <p:spPr>
          <a:xfrm>
            <a:off x="-13855" y="4926605"/>
            <a:ext cx="6528953" cy="1200329"/>
          </a:xfrm>
          <a:prstGeom prst="rect">
            <a:avLst/>
          </a:prstGeom>
        </p:spPr>
        <p:txBody>
          <a:bodyPr wrap="square">
            <a:spAutoFit/>
          </a:bodyPr>
          <a:lstStyle/>
          <a:p>
            <a:r>
              <a:rPr lang="en-US" dirty="0"/>
              <a:t>People who could not afford passage to the colonies could become indentured servants. Another person would pay their passage, and in exchange, the indentured servant would serve that person for a set length of time (usually seven years) and then would be free.</a:t>
            </a:r>
          </a:p>
        </p:txBody>
      </p:sp>
      <p:sp>
        <p:nvSpPr>
          <p:cNvPr id="17" name="Rectangle 16"/>
          <p:cNvSpPr/>
          <p:nvPr/>
        </p:nvSpPr>
        <p:spPr>
          <a:xfrm>
            <a:off x="6774255" y="5201371"/>
            <a:ext cx="2106539" cy="369332"/>
          </a:xfrm>
          <a:prstGeom prst="rect">
            <a:avLst/>
          </a:prstGeom>
        </p:spPr>
        <p:txBody>
          <a:bodyPr wrap="none">
            <a:spAutoFit/>
          </a:bodyPr>
          <a:lstStyle/>
          <a:p>
            <a:r>
              <a:rPr lang="en-US" b="1" i="1" u="sng" dirty="0"/>
              <a:t>Indentured servants</a:t>
            </a:r>
          </a:p>
        </p:txBody>
      </p:sp>
      <p:sp>
        <p:nvSpPr>
          <p:cNvPr id="18" name="Rectangle 17"/>
          <p:cNvSpPr/>
          <p:nvPr/>
        </p:nvSpPr>
        <p:spPr>
          <a:xfrm>
            <a:off x="6553200" y="6126934"/>
            <a:ext cx="2576944" cy="646331"/>
          </a:xfrm>
          <a:prstGeom prst="rect">
            <a:avLst/>
          </a:prstGeom>
        </p:spPr>
        <p:txBody>
          <a:bodyPr wrap="square">
            <a:spAutoFit/>
          </a:bodyPr>
          <a:lstStyle/>
          <a:p>
            <a:pPr algn="ctr"/>
            <a:r>
              <a:rPr lang="en-US" b="1" i="1" u="sng" dirty="0"/>
              <a:t>Phillis </a:t>
            </a:r>
            <a:r>
              <a:rPr lang="en-US" b="1" i="1" u="sng" dirty="0" err="1"/>
              <a:t>Wheatly</a:t>
            </a:r>
            <a:r>
              <a:rPr lang="en-US" b="1" i="1" u="sng" dirty="0"/>
              <a:t> (1754-1784)</a:t>
            </a:r>
          </a:p>
        </p:txBody>
      </p:sp>
      <p:sp>
        <p:nvSpPr>
          <p:cNvPr id="19" name="Rectangle 18"/>
          <p:cNvSpPr/>
          <p:nvPr/>
        </p:nvSpPr>
        <p:spPr>
          <a:xfrm>
            <a:off x="-13856" y="6096000"/>
            <a:ext cx="6567056" cy="646331"/>
          </a:xfrm>
          <a:prstGeom prst="rect">
            <a:avLst/>
          </a:prstGeom>
        </p:spPr>
        <p:txBody>
          <a:bodyPr wrap="square">
            <a:spAutoFit/>
          </a:bodyPr>
          <a:lstStyle/>
          <a:p>
            <a:r>
              <a:rPr lang="en-US" dirty="0"/>
              <a:t>An African domestic in the colonies, and a well-known colonial poet. Her poetry was ornate and elaborate</a:t>
            </a:r>
          </a:p>
        </p:txBody>
      </p:sp>
    </p:spTree>
    <p:extLst>
      <p:ext uri="{BB962C8B-B14F-4D97-AF65-F5344CB8AC3E}">
        <p14:creationId xmlns:p14="http://schemas.microsoft.com/office/powerpoint/2010/main" val="2386881004"/>
      </p:ext>
    </p:extLst>
  </p:cSld>
  <p:clrMapOvr>
    <a:masterClrMapping/>
  </p:clrMapOvr>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45029" y="1747399"/>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188595"/>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030" y="4111925"/>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3853" y="5330712"/>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90855" y="586448"/>
            <a:ext cx="2653145" cy="369332"/>
          </a:xfrm>
          <a:prstGeom prst="rect">
            <a:avLst/>
          </a:prstGeom>
        </p:spPr>
        <p:txBody>
          <a:bodyPr wrap="square">
            <a:spAutoFit/>
          </a:bodyPr>
          <a:lstStyle/>
          <a:p>
            <a:pPr algn="ctr"/>
            <a:r>
              <a:rPr lang="en-US" b="1" i="1" u="sng" dirty="0"/>
              <a:t>Bland-Allison Act</a:t>
            </a:r>
          </a:p>
        </p:txBody>
      </p:sp>
      <p:sp>
        <p:nvSpPr>
          <p:cNvPr id="3" name="Rectangle 2"/>
          <p:cNvSpPr/>
          <p:nvPr/>
        </p:nvSpPr>
        <p:spPr>
          <a:xfrm>
            <a:off x="-20783" y="0"/>
            <a:ext cx="6497781" cy="1754326"/>
          </a:xfrm>
          <a:prstGeom prst="rect">
            <a:avLst/>
          </a:prstGeom>
        </p:spPr>
        <p:txBody>
          <a:bodyPr wrap="square">
            <a:spAutoFit/>
          </a:bodyPr>
          <a:lstStyle/>
          <a:p>
            <a:r>
              <a:rPr lang="en-US" dirty="0"/>
              <a:t>1878 - Authorized coinage of a limited number of silver dollars and "silver certificate" paper money. First of several government subsidies to silver producers in depression periods. Required government to buy between $2 and $4 million worth of silver. Created a partial dual coinage system referred to as "limping bimetallism." Repealed in 1900.</a:t>
            </a:r>
          </a:p>
        </p:txBody>
      </p:sp>
      <p:sp>
        <p:nvSpPr>
          <p:cNvPr id="4" name="Rectangle 3"/>
          <p:cNvSpPr/>
          <p:nvPr/>
        </p:nvSpPr>
        <p:spPr>
          <a:xfrm>
            <a:off x="6525491" y="2161401"/>
            <a:ext cx="2639290" cy="646331"/>
          </a:xfrm>
          <a:prstGeom prst="rect">
            <a:avLst/>
          </a:prstGeom>
        </p:spPr>
        <p:txBody>
          <a:bodyPr wrap="square">
            <a:spAutoFit/>
          </a:bodyPr>
          <a:lstStyle/>
          <a:p>
            <a:pPr algn="ctr"/>
            <a:r>
              <a:rPr lang="en-US" b="1" i="1" u="sng" dirty="0" err="1"/>
              <a:t>Serman</a:t>
            </a:r>
            <a:r>
              <a:rPr lang="en-US" b="1" i="1" u="sng" dirty="0"/>
              <a:t> Silver Purchase Act</a:t>
            </a:r>
          </a:p>
        </p:txBody>
      </p:sp>
      <p:sp>
        <p:nvSpPr>
          <p:cNvPr id="6" name="Rectangle 5"/>
          <p:cNvSpPr/>
          <p:nvPr/>
        </p:nvSpPr>
        <p:spPr>
          <a:xfrm>
            <a:off x="-1" y="1745903"/>
            <a:ext cx="6490855" cy="1477328"/>
          </a:xfrm>
          <a:prstGeom prst="rect">
            <a:avLst/>
          </a:prstGeom>
        </p:spPr>
        <p:txBody>
          <a:bodyPr wrap="square">
            <a:spAutoFit/>
          </a:bodyPr>
          <a:lstStyle/>
          <a:p>
            <a:r>
              <a:rPr lang="en-US" dirty="0"/>
              <a:t>1890 - Directed the Treasury to buy even larger amounts of silver that the Bland-Allison Act and at inflated prices. The introduction of large quantities of overvalued silver into the </a:t>
            </a:r>
            <a:r>
              <a:rPr lang="en-US" dirty="0" smtClean="0"/>
              <a:t>economy </a:t>
            </a:r>
            <a:r>
              <a:rPr lang="en-US" dirty="0"/>
              <a:t>lead to a run on the </a:t>
            </a:r>
            <a:r>
              <a:rPr lang="en-US" dirty="0" smtClean="0"/>
              <a:t>federal </a:t>
            </a:r>
            <a:r>
              <a:rPr lang="en-US" dirty="0"/>
              <a:t>gold reserves, leading to the Panic of 1893. Repealed in 1893.</a:t>
            </a:r>
          </a:p>
        </p:txBody>
      </p:sp>
      <p:sp>
        <p:nvSpPr>
          <p:cNvPr id="7" name="Rectangle 6"/>
          <p:cNvSpPr/>
          <p:nvPr/>
        </p:nvSpPr>
        <p:spPr>
          <a:xfrm>
            <a:off x="6539346" y="3408218"/>
            <a:ext cx="2545771" cy="369332"/>
          </a:xfrm>
          <a:prstGeom prst="rect">
            <a:avLst/>
          </a:prstGeom>
        </p:spPr>
        <p:txBody>
          <a:bodyPr wrap="square">
            <a:spAutoFit/>
          </a:bodyPr>
          <a:lstStyle/>
          <a:p>
            <a:pPr algn="ctr"/>
            <a:r>
              <a:rPr lang="en-US" b="1" i="1" u="sng" dirty="0"/>
              <a:t>Depression of 1893</a:t>
            </a:r>
          </a:p>
        </p:txBody>
      </p:sp>
      <p:sp>
        <p:nvSpPr>
          <p:cNvPr id="8" name="Rectangle 7"/>
          <p:cNvSpPr/>
          <p:nvPr/>
        </p:nvSpPr>
        <p:spPr>
          <a:xfrm>
            <a:off x="13853" y="3188595"/>
            <a:ext cx="6567055" cy="923330"/>
          </a:xfrm>
          <a:prstGeom prst="rect">
            <a:avLst/>
          </a:prstGeom>
        </p:spPr>
        <p:txBody>
          <a:bodyPr wrap="square">
            <a:spAutoFit/>
          </a:bodyPr>
          <a:lstStyle/>
          <a:p>
            <a:r>
              <a:rPr lang="en-US" dirty="0"/>
              <a:t>Profits dwindled, businesses went bankrupt and slid into debt. Caused loss of business confidence. 20% of the workforce unemployed. Let to the Pullman strike.</a:t>
            </a:r>
          </a:p>
        </p:txBody>
      </p:sp>
      <p:sp>
        <p:nvSpPr>
          <p:cNvPr id="9" name="Rectangle 8"/>
          <p:cNvSpPr/>
          <p:nvPr/>
        </p:nvSpPr>
        <p:spPr>
          <a:xfrm>
            <a:off x="6497782" y="4361215"/>
            <a:ext cx="2639290" cy="369332"/>
          </a:xfrm>
          <a:prstGeom prst="rect">
            <a:avLst/>
          </a:prstGeom>
        </p:spPr>
        <p:txBody>
          <a:bodyPr wrap="square">
            <a:spAutoFit/>
          </a:bodyPr>
          <a:lstStyle/>
          <a:p>
            <a:pPr algn="ctr"/>
            <a:r>
              <a:rPr lang="en-US" b="1" i="1" u="sng" dirty="0"/>
              <a:t>Coxey's army</a:t>
            </a:r>
          </a:p>
        </p:txBody>
      </p:sp>
      <p:sp>
        <p:nvSpPr>
          <p:cNvPr id="11" name="Rectangle 10"/>
          <p:cNvSpPr/>
          <p:nvPr/>
        </p:nvSpPr>
        <p:spPr>
          <a:xfrm>
            <a:off x="6587835" y="6019800"/>
            <a:ext cx="2542309" cy="369332"/>
          </a:xfrm>
          <a:prstGeom prst="rect">
            <a:avLst/>
          </a:prstGeom>
        </p:spPr>
        <p:txBody>
          <a:bodyPr wrap="square">
            <a:spAutoFit/>
          </a:bodyPr>
          <a:lstStyle/>
          <a:p>
            <a:pPr algn="ctr"/>
            <a:r>
              <a:rPr lang="en-US" b="1" i="1" u="sng" dirty="0"/>
              <a:t>Populist Party platform</a:t>
            </a:r>
          </a:p>
        </p:txBody>
      </p:sp>
      <p:sp>
        <p:nvSpPr>
          <p:cNvPr id="16" name="Rectangle 15"/>
          <p:cNvSpPr/>
          <p:nvPr/>
        </p:nvSpPr>
        <p:spPr>
          <a:xfrm>
            <a:off x="-20784" y="4130383"/>
            <a:ext cx="6573983" cy="1200329"/>
          </a:xfrm>
          <a:prstGeom prst="rect">
            <a:avLst/>
          </a:prstGeom>
        </p:spPr>
        <p:txBody>
          <a:bodyPr wrap="square">
            <a:spAutoFit/>
          </a:bodyPr>
          <a:lstStyle/>
          <a:p>
            <a:r>
              <a:rPr lang="en-US" dirty="0"/>
              <a:t>1893 - Group of unemployed workers led by Jacob Coxey who marched from Ohio to Washington to draw attention to the plight of workers and to ask for government relief. Government arrested the leaders and broke up the march in Washington.</a:t>
            </a:r>
          </a:p>
        </p:txBody>
      </p:sp>
      <p:sp>
        <p:nvSpPr>
          <p:cNvPr id="17" name="Rectangle 16"/>
          <p:cNvSpPr/>
          <p:nvPr/>
        </p:nvSpPr>
        <p:spPr>
          <a:xfrm>
            <a:off x="-31174" y="5316444"/>
            <a:ext cx="6812974" cy="1477328"/>
          </a:xfrm>
          <a:prstGeom prst="rect">
            <a:avLst/>
          </a:prstGeom>
        </p:spPr>
        <p:txBody>
          <a:bodyPr wrap="square">
            <a:spAutoFit/>
          </a:bodyPr>
          <a:lstStyle/>
          <a:p>
            <a:r>
              <a:rPr lang="en-US" dirty="0"/>
              <a:t>Wrote a platform for the 1892 election (running for president-James Weaver, vice president-James Field) in which they called for free coinage of silver and paper money; national income tax; direct election of senators; regulation of railroads; and other government reforms to help farmers. The part was split between South and West.</a:t>
            </a:r>
          </a:p>
        </p:txBody>
      </p:sp>
    </p:spTree>
    <p:extLst>
      <p:ext uri="{BB962C8B-B14F-4D97-AF65-F5344CB8AC3E}">
        <p14:creationId xmlns:p14="http://schemas.microsoft.com/office/powerpoint/2010/main" val="1836640850"/>
      </p:ext>
    </p:extLst>
  </p:cSld>
  <p:clrMapOvr>
    <a:masterClrMapping/>
  </p:clrMapOvr>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056653"/>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030" y="38862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5552659"/>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15100" y="152400"/>
            <a:ext cx="2583871" cy="646331"/>
          </a:xfrm>
          <a:prstGeom prst="rect">
            <a:avLst/>
          </a:prstGeom>
        </p:spPr>
        <p:txBody>
          <a:bodyPr wrap="square">
            <a:spAutoFit/>
          </a:bodyPr>
          <a:lstStyle/>
          <a:p>
            <a:pPr algn="ctr"/>
            <a:r>
              <a:rPr lang="en-US" b="1" i="1" u="sng" dirty="0"/>
              <a:t>"Cross of Gold" Speech</a:t>
            </a:r>
            <a:br>
              <a:rPr lang="en-US" b="1" i="1" u="sng" dirty="0"/>
            </a:br>
            <a:endParaRPr lang="en-US" b="1" i="1" u="sng" dirty="0"/>
          </a:p>
        </p:txBody>
      </p:sp>
      <p:sp>
        <p:nvSpPr>
          <p:cNvPr id="3" name="Rectangle 2"/>
          <p:cNvSpPr/>
          <p:nvPr/>
        </p:nvSpPr>
        <p:spPr>
          <a:xfrm>
            <a:off x="0" y="0"/>
            <a:ext cx="6477000" cy="923330"/>
          </a:xfrm>
          <a:prstGeom prst="rect">
            <a:avLst/>
          </a:prstGeom>
        </p:spPr>
        <p:txBody>
          <a:bodyPr wrap="square">
            <a:spAutoFit/>
          </a:bodyPr>
          <a:lstStyle/>
          <a:p>
            <a:r>
              <a:rPr lang="en-US" dirty="0"/>
              <a:t>Given by Bryan on June 18, 1896. He said people must not be "crucified on a cross of gold", referring to the Republican proposal to eliminate silver coinage and adopt a strict gold standard.</a:t>
            </a:r>
          </a:p>
        </p:txBody>
      </p:sp>
      <p:sp>
        <p:nvSpPr>
          <p:cNvPr id="4" name="Rectangle 3"/>
          <p:cNvSpPr/>
          <p:nvPr/>
        </p:nvSpPr>
        <p:spPr>
          <a:xfrm>
            <a:off x="6490855" y="1752600"/>
            <a:ext cx="2608116" cy="369332"/>
          </a:xfrm>
          <a:prstGeom prst="rect">
            <a:avLst/>
          </a:prstGeom>
        </p:spPr>
        <p:txBody>
          <a:bodyPr wrap="square">
            <a:spAutoFit/>
          </a:bodyPr>
          <a:lstStyle/>
          <a:p>
            <a:pPr algn="ctr"/>
            <a:r>
              <a:rPr lang="en-US" b="1" i="1" u="sng" dirty="0"/>
              <a:t>Gold Standard Act</a:t>
            </a:r>
          </a:p>
        </p:txBody>
      </p:sp>
      <p:sp>
        <p:nvSpPr>
          <p:cNvPr id="6" name="Rectangle 5"/>
          <p:cNvSpPr/>
          <p:nvPr/>
        </p:nvSpPr>
        <p:spPr>
          <a:xfrm>
            <a:off x="-45030" y="1295400"/>
            <a:ext cx="6522029" cy="1754326"/>
          </a:xfrm>
          <a:prstGeom prst="rect">
            <a:avLst/>
          </a:prstGeom>
        </p:spPr>
        <p:txBody>
          <a:bodyPr wrap="square">
            <a:spAutoFit/>
          </a:bodyPr>
          <a:lstStyle/>
          <a:p>
            <a:r>
              <a:rPr lang="en-US" dirty="0"/>
              <a:t>1900 - This was signed by McKinley. It stated that all paper money would be backed only by gold. This meant that the government had to hold gold in reserve in case people decided they wanted to trade in their money. Eliminated silver coins, but allowed paper Silver Certificates issued under the Bland-Allison Act to continue to circulate.</a:t>
            </a:r>
          </a:p>
        </p:txBody>
      </p:sp>
      <p:sp>
        <p:nvSpPr>
          <p:cNvPr id="7" name="Rectangle 6"/>
          <p:cNvSpPr/>
          <p:nvPr/>
        </p:nvSpPr>
        <p:spPr>
          <a:xfrm>
            <a:off x="6546275" y="3292870"/>
            <a:ext cx="2563089" cy="369332"/>
          </a:xfrm>
          <a:prstGeom prst="rect">
            <a:avLst/>
          </a:prstGeom>
        </p:spPr>
        <p:txBody>
          <a:bodyPr wrap="square">
            <a:spAutoFit/>
          </a:bodyPr>
          <a:lstStyle/>
          <a:p>
            <a:pPr algn="ctr"/>
            <a:r>
              <a:rPr lang="en-US" b="1" i="1" u="sng" dirty="0"/>
              <a:t>Marcus Hanna</a:t>
            </a:r>
          </a:p>
        </p:txBody>
      </p:sp>
      <p:sp>
        <p:nvSpPr>
          <p:cNvPr id="8" name="Rectangle 7"/>
          <p:cNvSpPr/>
          <p:nvPr/>
        </p:nvSpPr>
        <p:spPr>
          <a:xfrm>
            <a:off x="0" y="3154371"/>
            <a:ext cx="6515100" cy="646331"/>
          </a:xfrm>
          <a:prstGeom prst="rect">
            <a:avLst/>
          </a:prstGeom>
        </p:spPr>
        <p:txBody>
          <a:bodyPr wrap="square">
            <a:spAutoFit/>
          </a:bodyPr>
          <a:lstStyle/>
          <a:p>
            <a:r>
              <a:rPr lang="en-US" dirty="0"/>
              <a:t>Leader of the Republican Party who fought to get William McKinley the Republican nomination for president.</a:t>
            </a:r>
          </a:p>
        </p:txBody>
      </p:sp>
      <p:sp>
        <p:nvSpPr>
          <p:cNvPr id="9" name="Rectangle 8"/>
          <p:cNvSpPr/>
          <p:nvPr/>
        </p:nvSpPr>
        <p:spPr>
          <a:xfrm>
            <a:off x="6553200" y="4419600"/>
            <a:ext cx="2545770" cy="369332"/>
          </a:xfrm>
          <a:prstGeom prst="rect">
            <a:avLst/>
          </a:prstGeom>
        </p:spPr>
        <p:txBody>
          <a:bodyPr wrap="square">
            <a:spAutoFit/>
          </a:bodyPr>
          <a:lstStyle/>
          <a:p>
            <a:pPr algn="ctr"/>
            <a:r>
              <a:rPr lang="en-US" b="1" i="1" u="sng" dirty="0"/>
              <a:t>James B. Weaver</a:t>
            </a:r>
          </a:p>
        </p:txBody>
      </p:sp>
      <p:sp>
        <p:nvSpPr>
          <p:cNvPr id="11" name="Rectangle 10"/>
          <p:cNvSpPr/>
          <p:nvPr/>
        </p:nvSpPr>
        <p:spPr>
          <a:xfrm>
            <a:off x="0" y="4142601"/>
            <a:ext cx="6515100" cy="646331"/>
          </a:xfrm>
          <a:prstGeom prst="rect">
            <a:avLst/>
          </a:prstGeom>
        </p:spPr>
        <p:txBody>
          <a:bodyPr wrap="square">
            <a:spAutoFit/>
          </a:bodyPr>
          <a:lstStyle/>
          <a:p>
            <a:r>
              <a:rPr lang="en-US" dirty="0"/>
              <a:t>He was the Populist candidate for president in the election of 1892; received only 8.2% of the vote. He was from the West.</a:t>
            </a:r>
          </a:p>
        </p:txBody>
      </p:sp>
      <p:sp>
        <p:nvSpPr>
          <p:cNvPr id="16" name="Rectangle 15"/>
          <p:cNvSpPr/>
          <p:nvPr/>
        </p:nvSpPr>
        <p:spPr>
          <a:xfrm>
            <a:off x="6553200" y="5791200"/>
            <a:ext cx="2590800" cy="646331"/>
          </a:xfrm>
          <a:prstGeom prst="rect">
            <a:avLst/>
          </a:prstGeom>
        </p:spPr>
        <p:txBody>
          <a:bodyPr wrap="square">
            <a:spAutoFit/>
          </a:bodyPr>
          <a:lstStyle/>
          <a:p>
            <a:pPr algn="ctr"/>
            <a:r>
              <a:rPr lang="en-US" b="1" i="1" u="sng" dirty="0"/>
              <a:t>Tom Watson</a:t>
            </a:r>
            <a:br>
              <a:rPr lang="en-US" b="1" i="1" u="sng" dirty="0"/>
            </a:br>
            <a:endParaRPr lang="en-US" b="1" i="1" u="sng" dirty="0"/>
          </a:p>
        </p:txBody>
      </p:sp>
      <p:sp>
        <p:nvSpPr>
          <p:cNvPr id="17" name="Rectangle 16"/>
          <p:cNvSpPr/>
          <p:nvPr/>
        </p:nvSpPr>
        <p:spPr>
          <a:xfrm>
            <a:off x="-24248" y="5929699"/>
            <a:ext cx="4173643" cy="369332"/>
          </a:xfrm>
          <a:prstGeom prst="rect">
            <a:avLst/>
          </a:prstGeom>
        </p:spPr>
        <p:txBody>
          <a:bodyPr wrap="none">
            <a:spAutoFit/>
          </a:bodyPr>
          <a:lstStyle/>
          <a:p>
            <a:r>
              <a:rPr lang="en-US" dirty="0"/>
              <a:t>A leader of the Populist Party in the South.</a:t>
            </a:r>
          </a:p>
        </p:txBody>
      </p:sp>
    </p:spTree>
    <p:extLst>
      <p:ext uri="{BB962C8B-B14F-4D97-AF65-F5344CB8AC3E}">
        <p14:creationId xmlns:p14="http://schemas.microsoft.com/office/powerpoint/2010/main" val="1836640850"/>
      </p:ext>
    </p:extLst>
  </p:cSld>
  <p:clrMapOvr>
    <a:masterClrMapping/>
  </p:clrMapOvr>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 Untied States History Flash Cards</a:t>
            </a:r>
            <a:endParaRPr lang="en-US" dirty="0"/>
          </a:p>
        </p:txBody>
      </p:sp>
      <p:sp>
        <p:nvSpPr>
          <p:cNvPr id="3" name="Subtitle 2"/>
          <p:cNvSpPr>
            <a:spLocks noGrp="1"/>
          </p:cNvSpPr>
          <p:nvPr>
            <p:ph type="subTitle" idx="1"/>
          </p:nvPr>
        </p:nvSpPr>
        <p:spPr>
          <a:xfrm>
            <a:off x="1371600" y="3886200"/>
            <a:ext cx="6400800" cy="2286000"/>
          </a:xfrm>
        </p:spPr>
        <p:txBody>
          <a:bodyPr>
            <a:normAutofit/>
          </a:bodyPr>
          <a:lstStyle/>
          <a:p>
            <a:r>
              <a:rPr lang="en-US" dirty="0" smtClean="0"/>
              <a:t>Set X</a:t>
            </a:r>
          </a:p>
          <a:p>
            <a:r>
              <a:rPr lang="en-US" dirty="0" smtClean="0"/>
              <a:t>The Progressives and </a:t>
            </a:r>
            <a:r>
              <a:rPr lang="en-US" dirty="0"/>
              <a:t>American imperialism </a:t>
            </a:r>
            <a:endParaRPr lang="en-US" dirty="0" smtClean="0"/>
          </a:p>
          <a:p>
            <a:r>
              <a:rPr lang="en-US" dirty="0" smtClean="0"/>
              <a:t>(1900- 1918)</a:t>
            </a:r>
          </a:p>
          <a:p>
            <a:endParaRPr lang="en-US" dirty="0"/>
          </a:p>
        </p:txBody>
      </p:sp>
    </p:spTree>
    <p:extLst>
      <p:ext uri="{BB962C8B-B14F-4D97-AF65-F5344CB8AC3E}">
        <p14:creationId xmlns:p14="http://schemas.microsoft.com/office/powerpoint/2010/main" val="602547146"/>
      </p:ext>
    </p:extLst>
  </p:cSld>
  <p:clrMapOvr>
    <a:masterClrMapping/>
  </p:clrMapOvr>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3622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3890666"/>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4666565"/>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80464" y="533400"/>
            <a:ext cx="2649681" cy="369332"/>
          </a:xfrm>
          <a:prstGeom prst="rect">
            <a:avLst/>
          </a:prstGeom>
        </p:spPr>
        <p:txBody>
          <a:bodyPr wrap="square">
            <a:spAutoFit/>
          </a:bodyPr>
          <a:lstStyle/>
          <a:p>
            <a:pPr algn="ctr"/>
            <a:r>
              <a:rPr lang="en-US" b="1" i="1" u="sng" dirty="0"/>
              <a:t>"Yellow journalism"</a:t>
            </a:r>
          </a:p>
        </p:txBody>
      </p:sp>
      <p:sp>
        <p:nvSpPr>
          <p:cNvPr id="3" name="Rectangle 2"/>
          <p:cNvSpPr/>
          <p:nvPr/>
        </p:nvSpPr>
        <p:spPr>
          <a:xfrm>
            <a:off x="-34636" y="2462"/>
            <a:ext cx="6511636" cy="1477328"/>
          </a:xfrm>
          <a:prstGeom prst="rect">
            <a:avLst/>
          </a:prstGeom>
        </p:spPr>
        <p:txBody>
          <a:bodyPr wrap="square">
            <a:spAutoFit/>
          </a:bodyPr>
          <a:lstStyle/>
          <a:p>
            <a:r>
              <a:rPr lang="en-US" dirty="0"/>
              <a:t>Term used to describe the sensationalist newspaper writings of the time. They were written on cheap yellow paper</a:t>
            </a:r>
            <a:r>
              <a:rPr lang="en-US" dirty="0" smtClean="0"/>
              <a:t>. </a:t>
            </a:r>
            <a:r>
              <a:rPr lang="en-US" dirty="0"/>
              <a:t>The most famous </a:t>
            </a:r>
            <a:r>
              <a:rPr lang="en-US" dirty="0" smtClean="0"/>
              <a:t>of these  </a:t>
            </a:r>
            <a:r>
              <a:rPr lang="en-US" dirty="0"/>
              <a:t>journalist was William </a:t>
            </a:r>
            <a:r>
              <a:rPr lang="en-US" dirty="0" err="1"/>
              <a:t>Randolf</a:t>
            </a:r>
            <a:r>
              <a:rPr lang="en-US" dirty="0"/>
              <a:t> Hearst. </a:t>
            </a:r>
            <a:r>
              <a:rPr lang="en-US" dirty="0" smtClean="0"/>
              <a:t>This type </a:t>
            </a:r>
            <a:r>
              <a:rPr lang="en-US" dirty="0"/>
              <a:t>journalism was considered tainted journalism - omissions and half-truths.</a:t>
            </a:r>
          </a:p>
          <a:p>
            <a:endParaRPr lang="en-US" dirty="0"/>
          </a:p>
        </p:txBody>
      </p:sp>
      <p:sp>
        <p:nvSpPr>
          <p:cNvPr id="4" name="Rectangle 3"/>
          <p:cNvSpPr/>
          <p:nvPr/>
        </p:nvSpPr>
        <p:spPr>
          <a:xfrm>
            <a:off x="6511636" y="1561237"/>
            <a:ext cx="2632364" cy="369332"/>
          </a:xfrm>
          <a:prstGeom prst="rect">
            <a:avLst/>
          </a:prstGeom>
        </p:spPr>
        <p:txBody>
          <a:bodyPr wrap="square">
            <a:spAutoFit/>
          </a:bodyPr>
          <a:lstStyle/>
          <a:p>
            <a:pPr algn="ctr"/>
            <a:r>
              <a:rPr lang="en-US" b="1" i="1" u="sng" dirty="0"/>
              <a:t>De </a:t>
            </a:r>
            <a:r>
              <a:rPr lang="en-US" b="1" i="1" u="sng" dirty="0" err="1"/>
              <a:t>Lome</a:t>
            </a:r>
            <a:r>
              <a:rPr lang="en-US" b="1" i="1" u="sng" dirty="0"/>
              <a:t> Letter</a:t>
            </a:r>
          </a:p>
        </p:txBody>
      </p:sp>
      <p:sp>
        <p:nvSpPr>
          <p:cNvPr id="6" name="Rectangle 5"/>
          <p:cNvSpPr/>
          <p:nvPr/>
        </p:nvSpPr>
        <p:spPr>
          <a:xfrm>
            <a:off x="0" y="1284238"/>
            <a:ext cx="6511636" cy="923330"/>
          </a:xfrm>
          <a:prstGeom prst="rect">
            <a:avLst/>
          </a:prstGeom>
        </p:spPr>
        <p:txBody>
          <a:bodyPr wrap="square">
            <a:spAutoFit/>
          </a:bodyPr>
          <a:lstStyle/>
          <a:p>
            <a:r>
              <a:rPr lang="en-US" dirty="0"/>
              <a:t>Written by the Spanish minister in Washington, </a:t>
            </a:r>
            <a:r>
              <a:rPr lang="en-US" dirty="0" err="1"/>
              <a:t>Dupuy</a:t>
            </a:r>
            <a:r>
              <a:rPr lang="en-US" dirty="0"/>
              <a:t> de </a:t>
            </a:r>
            <a:r>
              <a:rPr lang="en-US" dirty="0" err="1"/>
              <a:t>Lôme</a:t>
            </a:r>
            <a:r>
              <a:rPr lang="en-US" dirty="0"/>
              <a:t>, it was stolen from the mail and delivered to Hearst. He had called McKinley weak and bitter. It was played up by the yellow journalists.</a:t>
            </a:r>
          </a:p>
        </p:txBody>
      </p:sp>
      <p:sp>
        <p:nvSpPr>
          <p:cNvPr id="7" name="Rectangle 6"/>
          <p:cNvSpPr/>
          <p:nvPr/>
        </p:nvSpPr>
        <p:spPr>
          <a:xfrm>
            <a:off x="6532417" y="2743200"/>
            <a:ext cx="2597727" cy="369332"/>
          </a:xfrm>
          <a:prstGeom prst="rect">
            <a:avLst/>
          </a:prstGeom>
        </p:spPr>
        <p:txBody>
          <a:bodyPr wrap="square">
            <a:spAutoFit/>
          </a:bodyPr>
          <a:lstStyle/>
          <a:p>
            <a:pPr algn="ctr"/>
            <a:r>
              <a:rPr lang="en-US" b="1" i="1" u="sng" dirty="0" smtClean="0"/>
              <a:t>Manila </a:t>
            </a:r>
            <a:r>
              <a:rPr lang="en-US" b="1" i="1" u="sng" dirty="0"/>
              <a:t>Bay</a:t>
            </a:r>
          </a:p>
        </p:txBody>
      </p:sp>
      <p:sp>
        <p:nvSpPr>
          <p:cNvPr id="8" name="Rectangle 7"/>
          <p:cNvSpPr/>
          <p:nvPr/>
        </p:nvSpPr>
        <p:spPr>
          <a:xfrm>
            <a:off x="0" y="2413338"/>
            <a:ext cx="6511636" cy="1477328"/>
          </a:xfrm>
          <a:prstGeom prst="rect">
            <a:avLst/>
          </a:prstGeom>
        </p:spPr>
        <p:txBody>
          <a:bodyPr wrap="square">
            <a:spAutoFit/>
          </a:bodyPr>
          <a:lstStyle/>
          <a:p>
            <a:r>
              <a:rPr lang="en-US" dirty="0"/>
              <a:t>May 1, 1898 - Commodore Dewey took his ship into </a:t>
            </a:r>
            <a:r>
              <a:rPr lang="en-US" dirty="0" smtClean="0"/>
              <a:t>this  </a:t>
            </a:r>
            <a:r>
              <a:rPr lang="en-US" dirty="0"/>
              <a:t>Bay, in the Philippine Islands, and attacked the Spanish Pacific fleet there. The U.S. had been planning to take this strategic port in the Pacific. Dewey caught the Spanish at anchor in the bay and sank or crippled their entire fleet.</a:t>
            </a:r>
          </a:p>
        </p:txBody>
      </p:sp>
      <p:sp>
        <p:nvSpPr>
          <p:cNvPr id="9" name="Rectangle 8"/>
          <p:cNvSpPr/>
          <p:nvPr/>
        </p:nvSpPr>
        <p:spPr>
          <a:xfrm>
            <a:off x="6518562" y="3890666"/>
            <a:ext cx="2687783" cy="646331"/>
          </a:xfrm>
          <a:prstGeom prst="rect">
            <a:avLst/>
          </a:prstGeom>
        </p:spPr>
        <p:txBody>
          <a:bodyPr wrap="square">
            <a:spAutoFit/>
          </a:bodyPr>
          <a:lstStyle/>
          <a:p>
            <a:pPr algn="ctr"/>
            <a:r>
              <a:rPr lang="en-US" b="1" i="1" u="sng" dirty="0"/>
              <a:t>Queen Liliuokalani</a:t>
            </a:r>
            <a:br>
              <a:rPr lang="en-US" b="1" i="1" u="sng" dirty="0"/>
            </a:br>
            <a:endParaRPr lang="en-US" b="1" i="1" u="sng" dirty="0"/>
          </a:p>
        </p:txBody>
      </p:sp>
      <p:sp>
        <p:nvSpPr>
          <p:cNvPr id="11" name="Rectangle 10"/>
          <p:cNvSpPr/>
          <p:nvPr/>
        </p:nvSpPr>
        <p:spPr>
          <a:xfrm>
            <a:off x="0" y="4055009"/>
            <a:ext cx="6553200" cy="646331"/>
          </a:xfrm>
          <a:prstGeom prst="rect">
            <a:avLst/>
          </a:prstGeom>
        </p:spPr>
        <p:txBody>
          <a:bodyPr wrap="square">
            <a:spAutoFit/>
          </a:bodyPr>
          <a:lstStyle/>
          <a:p>
            <a:r>
              <a:rPr lang="en-US" dirty="0"/>
              <a:t>Queen of Hawaii who gave the U.S. naval rights to Pearl Harbor in 1887. Deposed by American settlers in 1893.</a:t>
            </a:r>
          </a:p>
        </p:txBody>
      </p:sp>
      <p:sp>
        <p:nvSpPr>
          <p:cNvPr id="16" name="Rectangle 15"/>
          <p:cNvSpPr/>
          <p:nvPr/>
        </p:nvSpPr>
        <p:spPr>
          <a:xfrm>
            <a:off x="20782" y="4701340"/>
            <a:ext cx="6511636" cy="923330"/>
          </a:xfrm>
          <a:prstGeom prst="rect">
            <a:avLst/>
          </a:prstGeom>
        </p:spPr>
        <p:txBody>
          <a:bodyPr wrap="square">
            <a:spAutoFit/>
          </a:bodyPr>
          <a:lstStyle/>
          <a:p>
            <a:r>
              <a:rPr lang="en-US" dirty="0"/>
              <a:t>By the late 1800s, U.S. had exclusive use of Pearl Harbor. In July 1898, Congress made </a:t>
            </a:r>
            <a:r>
              <a:rPr lang="en-US" dirty="0" smtClean="0"/>
              <a:t>this future state  </a:t>
            </a:r>
            <a:r>
              <a:rPr lang="en-US" dirty="0"/>
              <a:t>a U.S. territory, for the use of the islands as naval ports.</a:t>
            </a:r>
          </a:p>
        </p:txBody>
      </p:sp>
      <p:cxnSp>
        <p:nvCxnSpPr>
          <p:cNvPr id="18" name="Straight Connector 17"/>
          <p:cNvCxnSpPr/>
          <p:nvPr/>
        </p:nvCxnSpPr>
        <p:spPr>
          <a:xfrm>
            <a:off x="20782" y="5624670"/>
            <a:ext cx="9178636" cy="0"/>
          </a:xfrm>
          <a:prstGeom prst="line">
            <a:avLst/>
          </a:prstGeom>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6525491" y="4793673"/>
            <a:ext cx="2667000" cy="369332"/>
          </a:xfrm>
          <a:prstGeom prst="rect">
            <a:avLst/>
          </a:prstGeom>
        </p:spPr>
        <p:txBody>
          <a:bodyPr wrap="square">
            <a:spAutoFit/>
          </a:bodyPr>
          <a:lstStyle/>
          <a:p>
            <a:pPr algn="ctr"/>
            <a:r>
              <a:rPr lang="en-US" b="1" i="1" u="sng" dirty="0"/>
              <a:t>Annexation of Hawaii</a:t>
            </a:r>
          </a:p>
        </p:txBody>
      </p:sp>
      <p:sp>
        <p:nvSpPr>
          <p:cNvPr id="20" name="Rectangle 19"/>
          <p:cNvSpPr/>
          <p:nvPr/>
        </p:nvSpPr>
        <p:spPr>
          <a:xfrm>
            <a:off x="6553200" y="5867400"/>
            <a:ext cx="2576945" cy="646331"/>
          </a:xfrm>
          <a:prstGeom prst="rect">
            <a:avLst/>
          </a:prstGeom>
        </p:spPr>
        <p:txBody>
          <a:bodyPr wrap="square">
            <a:spAutoFit/>
          </a:bodyPr>
          <a:lstStyle/>
          <a:p>
            <a:pPr algn="ctr"/>
            <a:r>
              <a:rPr lang="en-US" b="1" i="1" u="sng" dirty="0"/>
              <a:t>Rough Riders, San Juan Hill</a:t>
            </a:r>
          </a:p>
        </p:txBody>
      </p:sp>
      <p:sp>
        <p:nvSpPr>
          <p:cNvPr id="21" name="Rectangle 20"/>
          <p:cNvSpPr/>
          <p:nvPr/>
        </p:nvSpPr>
        <p:spPr>
          <a:xfrm>
            <a:off x="-34636" y="5613370"/>
            <a:ext cx="6587836" cy="923330"/>
          </a:xfrm>
          <a:prstGeom prst="rect">
            <a:avLst/>
          </a:prstGeom>
        </p:spPr>
        <p:txBody>
          <a:bodyPr wrap="square">
            <a:spAutoFit/>
          </a:bodyPr>
          <a:lstStyle/>
          <a:p>
            <a:r>
              <a:rPr lang="en-US" dirty="0"/>
              <a:t>1898 - Theodore Roosevelt formed the </a:t>
            </a:r>
            <a:r>
              <a:rPr lang="en-US" dirty="0" smtClean="0"/>
              <a:t>these volunteers </a:t>
            </a:r>
            <a:r>
              <a:rPr lang="en-US" dirty="0"/>
              <a:t>to fight in the Spanish- American War in Cuba. They charged up San Juan Hill during the battle of Santiago. It made Roosevelt popular.</a:t>
            </a:r>
          </a:p>
        </p:txBody>
      </p:sp>
    </p:spTree>
    <p:extLst>
      <p:ext uri="{BB962C8B-B14F-4D97-AF65-F5344CB8AC3E}">
        <p14:creationId xmlns:p14="http://schemas.microsoft.com/office/powerpoint/2010/main" val="1836640850"/>
      </p:ext>
    </p:extLst>
  </p:cSld>
  <p:clrMapOvr>
    <a:masterClrMapping/>
  </p:clrMapOvr>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031657"/>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1959498"/>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38100" y="27432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029" y="4220528"/>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5552659"/>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15100" y="381000"/>
            <a:ext cx="2628900" cy="646331"/>
          </a:xfrm>
          <a:prstGeom prst="rect">
            <a:avLst/>
          </a:prstGeom>
        </p:spPr>
        <p:txBody>
          <a:bodyPr wrap="square">
            <a:spAutoFit/>
          </a:bodyPr>
          <a:lstStyle/>
          <a:p>
            <a:pPr algn="ctr"/>
            <a:r>
              <a:rPr lang="en-US" b="1" i="1" u="sng" dirty="0"/>
              <a:t>Treaty of Paris</a:t>
            </a:r>
            <a:br>
              <a:rPr lang="en-US" b="1" i="1" u="sng" dirty="0"/>
            </a:br>
            <a:endParaRPr lang="en-US" b="1" i="1" u="sng" dirty="0"/>
          </a:p>
        </p:txBody>
      </p:sp>
      <p:sp>
        <p:nvSpPr>
          <p:cNvPr id="3" name="Rectangle 2"/>
          <p:cNvSpPr/>
          <p:nvPr/>
        </p:nvSpPr>
        <p:spPr>
          <a:xfrm>
            <a:off x="-45030" y="73691"/>
            <a:ext cx="6560129" cy="923330"/>
          </a:xfrm>
          <a:prstGeom prst="rect">
            <a:avLst/>
          </a:prstGeom>
        </p:spPr>
        <p:txBody>
          <a:bodyPr wrap="square">
            <a:spAutoFit/>
          </a:bodyPr>
          <a:lstStyle/>
          <a:p>
            <a:r>
              <a:rPr lang="en-US" dirty="0"/>
              <a:t>Approved by the Senate on February 6, 1898, it ended the Spanish-American War. The U.S. gained Guam, Cuba, Puerto Rico and the Philippines.</a:t>
            </a:r>
          </a:p>
        </p:txBody>
      </p:sp>
      <p:sp>
        <p:nvSpPr>
          <p:cNvPr id="4" name="Rectangle 3"/>
          <p:cNvSpPr/>
          <p:nvPr/>
        </p:nvSpPr>
        <p:spPr>
          <a:xfrm>
            <a:off x="6515100" y="1200834"/>
            <a:ext cx="2667000" cy="646331"/>
          </a:xfrm>
          <a:prstGeom prst="rect">
            <a:avLst/>
          </a:prstGeom>
        </p:spPr>
        <p:txBody>
          <a:bodyPr wrap="square">
            <a:spAutoFit/>
          </a:bodyPr>
          <a:lstStyle/>
          <a:p>
            <a:pPr algn="ctr"/>
            <a:r>
              <a:rPr lang="en-US" b="1" i="1" u="sng" dirty="0"/>
              <a:t>Walter Reed</a:t>
            </a:r>
            <a:br>
              <a:rPr lang="en-US" b="1" i="1" u="sng" dirty="0"/>
            </a:br>
            <a:endParaRPr lang="en-US" b="1" i="1" u="sng" dirty="0"/>
          </a:p>
        </p:txBody>
      </p:sp>
      <p:sp>
        <p:nvSpPr>
          <p:cNvPr id="6" name="Rectangle 5"/>
          <p:cNvSpPr/>
          <p:nvPr/>
        </p:nvSpPr>
        <p:spPr>
          <a:xfrm>
            <a:off x="0" y="1031657"/>
            <a:ext cx="6477000" cy="923330"/>
          </a:xfrm>
          <a:prstGeom prst="rect">
            <a:avLst/>
          </a:prstGeom>
        </p:spPr>
        <p:txBody>
          <a:bodyPr wrap="square">
            <a:spAutoFit/>
          </a:bodyPr>
          <a:lstStyle/>
          <a:p>
            <a:r>
              <a:rPr lang="en-US" dirty="0"/>
              <a:t>Discovered that the mosquito transmitted yellow fever and developed a cure. Yellow fever was the leading cause of death of American troops in the Spanish-American War.</a:t>
            </a:r>
          </a:p>
        </p:txBody>
      </p:sp>
      <p:sp>
        <p:nvSpPr>
          <p:cNvPr id="7" name="Rectangle 6"/>
          <p:cNvSpPr/>
          <p:nvPr/>
        </p:nvSpPr>
        <p:spPr>
          <a:xfrm>
            <a:off x="6477000" y="2209800"/>
            <a:ext cx="2705100" cy="646331"/>
          </a:xfrm>
          <a:prstGeom prst="rect">
            <a:avLst/>
          </a:prstGeom>
        </p:spPr>
        <p:txBody>
          <a:bodyPr wrap="square">
            <a:spAutoFit/>
          </a:bodyPr>
          <a:lstStyle/>
          <a:p>
            <a:pPr algn="ctr"/>
            <a:r>
              <a:rPr lang="en-US" b="1" i="1" u="sng" dirty="0"/>
              <a:t>Teller Amendment</a:t>
            </a:r>
            <a:r>
              <a:rPr lang="en-US" dirty="0"/>
              <a:t/>
            </a:r>
            <a:br>
              <a:rPr lang="en-US" dirty="0"/>
            </a:br>
            <a:endParaRPr lang="en-US" dirty="0"/>
          </a:p>
        </p:txBody>
      </p:sp>
      <p:sp>
        <p:nvSpPr>
          <p:cNvPr id="8" name="Rectangle 7"/>
          <p:cNvSpPr/>
          <p:nvPr/>
        </p:nvSpPr>
        <p:spPr>
          <a:xfrm>
            <a:off x="-13856" y="1961960"/>
            <a:ext cx="6490855" cy="646331"/>
          </a:xfrm>
          <a:prstGeom prst="rect">
            <a:avLst/>
          </a:prstGeom>
        </p:spPr>
        <p:txBody>
          <a:bodyPr wrap="square">
            <a:spAutoFit/>
          </a:bodyPr>
          <a:lstStyle/>
          <a:p>
            <a:r>
              <a:rPr lang="en-US" dirty="0"/>
              <a:t>April 1896 - U.S. declared Cuba free from Spain, but the Teller Amendment disclaimed any American intention to annex Cuba.</a:t>
            </a:r>
          </a:p>
        </p:txBody>
      </p:sp>
      <p:sp>
        <p:nvSpPr>
          <p:cNvPr id="9" name="Rectangle 8"/>
          <p:cNvSpPr/>
          <p:nvPr/>
        </p:nvSpPr>
        <p:spPr>
          <a:xfrm>
            <a:off x="6522026" y="3218995"/>
            <a:ext cx="2576945" cy="369332"/>
          </a:xfrm>
          <a:prstGeom prst="rect">
            <a:avLst/>
          </a:prstGeom>
        </p:spPr>
        <p:txBody>
          <a:bodyPr wrap="square">
            <a:spAutoFit/>
          </a:bodyPr>
          <a:lstStyle/>
          <a:p>
            <a:pPr algn="ctr"/>
            <a:r>
              <a:rPr lang="en-US" b="1" i="1" u="sng" dirty="0"/>
              <a:t>Platt Amendment</a:t>
            </a:r>
          </a:p>
        </p:txBody>
      </p:sp>
      <p:sp>
        <p:nvSpPr>
          <p:cNvPr id="11" name="Rectangle 10"/>
          <p:cNvSpPr/>
          <p:nvPr/>
        </p:nvSpPr>
        <p:spPr>
          <a:xfrm>
            <a:off x="-13856" y="2743200"/>
            <a:ext cx="6490856" cy="1477328"/>
          </a:xfrm>
          <a:prstGeom prst="rect">
            <a:avLst/>
          </a:prstGeom>
        </p:spPr>
        <p:txBody>
          <a:bodyPr wrap="square">
            <a:spAutoFit/>
          </a:bodyPr>
          <a:lstStyle/>
          <a:p>
            <a:r>
              <a:rPr lang="en-US" dirty="0"/>
              <a:t>A rider to the Army Appropriations Bill of 1901, it specified the conditions under which the U.S. could intervene in Cuba's internal affairs, and provided that Cuba could not make a treaty with another nation that might impair its independence. Its provisions where later incorporated into the Cuban Constitution.</a:t>
            </a:r>
          </a:p>
        </p:txBody>
      </p:sp>
      <p:sp>
        <p:nvSpPr>
          <p:cNvPr id="16" name="Rectangle 15"/>
          <p:cNvSpPr/>
          <p:nvPr/>
        </p:nvSpPr>
        <p:spPr>
          <a:xfrm>
            <a:off x="6537612" y="4649192"/>
            <a:ext cx="2545771" cy="369332"/>
          </a:xfrm>
          <a:prstGeom prst="rect">
            <a:avLst/>
          </a:prstGeom>
        </p:spPr>
        <p:txBody>
          <a:bodyPr wrap="square">
            <a:spAutoFit/>
          </a:bodyPr>
          <a:lstStyle/>
          <a:p>
            <a:pPr algn="ctr"/>
            <a:r>
              <a:rPr lang="en-US" b="1" i="1" u="sng" dirty="0"/>
              <a:t>Open </a:t>
            </a:r>
            <a:r>
              <a:rPr lang="en-US" b="1" i="1" u="sng" dirty="0" smtClean="0"/>
              <a:t>Door Policy </a:t>
            </a:r>
            <a:endParaRPr lang="en-US" b="1" i="1" u="sng" dirty="0"/>
          </a:p>
        </p:txBody>
      </p:sp>
      <p:sp>
        <p:nvSpPr>
          <p:cNvPr id="17" name="Rectangle 16"/>
          <p:cNvSpPr/>
          <p:nvPr/>
        </p:nvSpPr>
        <p:spPr>
          <a:xfrm>
            <a:off x="-13857" y="4220528"/>
            <a:ext cx="6567055" cy="923330"/>
          </a:xfrm>
          <a:prstGeom prst="rect">
            <a:avLst/>
          </a:prstGeom>
        </p:spPr>
        <p:txBody>
          <a:bodyPr wrap="square">
            <a:spAutoFit/>
          </a:bodyPr>
          <a:lstStyle/>
          <a:p>
            <a:r>
              <a:rPr lang="en-US" dirty="0"/>
              <a:t>September, 1899 - Hay sent imperialist nations a note asking them to offer assurance that they would respect the principle of equal trade opportunities, specifically in the China market.</a:t>
            </a:r>
          </a:p>
        </p:txBody>
      </p:sp>
      <p:sp>
        <p:nvSpPr>
          <p:cNvPr id="18" name="Rectangle 17"/>
          <p:cNvSpPr/>
          <p:nvPr/>
        </p:nvSpPr>
        <p:spPr>
          <a:xfrm>
            <a:off x="6553200" y="6019800"/>
            <a:ext cx="2590800" cy="369332"/>
          </a:xfrm>
          <a:prstGeom prst="rect">
            <a:avLst/>
          </a:prstGeom>
        </p:spPr>
        <p:txBody>
          <a:bodyPr wrap="square">
            <a:spAutoFit/>
          </a:bodyPr>
          <a:lstStyle/>
          <a:p>
            <a:pPr algn="ctr"/>
            <a:r>
              <a:rPr lang="en-US" b="1" i="1" u="sng" dirty="0"/>
              <a:t>Boxer Rebellion</a:t>
            </a:r>
          </a:p>
        </p:txBody>
      </p:sp>
      <p:sp>
        <p:nvSpPr>
          <p:cNvPr id="19" name="Rectangle 18"/>
          <p:cNvSpPr/>
          <p:nvPr/>
        </p:nvSpPr>
        <p:spPr>
          <a:xfrm>
            <a:off x="-13856" y="5569022"/>
            <a:ext cx="6551468" cy="923330"/>
          </a:xfrm>
          <a:prstGeom prst="rect">
            <a:avLst/>
          </a:prstGeom>
        </p:spPr>
        <p:txBody>
          <a:bodyPr wrap="square">
            <a:spAutoFit/>
          </a:bodyPr>
          <a:lstStyle/>
          <a:p>
            <a:r>
              <a:rPr lang="en-US" dirty="0"/>
              <a:t>1900 - a secret Chinese society called the Boxers because their symbol was a fist revolted against foreigners in their midst and laid siege to foreign legislations in Beijing.</a:t>
            </a:r>
          </a:p>
        </p:txBody>
      </p:sp>
    </p:spTree>
    <p:extLst>
      <p:ext uri="{BB962C8B-B14F-4D97-AF65-F5344CB8AC3E}">
        <p14:creationId xmlns:p14="http://schemas.microsoft.com/office/powerpoint/2010/main" val="1721234258"/>
      </p:ext>
    </p:extLst>
  </p:cSld>
  <p:clrMapOvr>
    <a:masterClrMapping/>
  </p:clrMapOvr>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3855" y="2267359"/>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401291"/>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0" y="4116022"/>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3856" y="52578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77000" y="381000"/>
            <a:ext cx="2667000" cy="369332"/>
          </a:xfrm>
          <a:prstGeom prst="rect">
            <a:avLst/>
          </a:prstGeom>
        </p:spPr>
        <p:txBody>
          <a:bodyPr wrap="square">
            <a:spAutoFit/>
          </a:bodyPr>
          <a:lstStyle/>
          <a:p>
            <a:pPr algn="ctr"/>
            <a:r>
              <a:rPr lang="en-US" b="1" i="1" u="sng" dirty="0"/>
              <a:t>Big Stick Diplomacy</a:t>
            </a:r>
          </a:p>
        </p:txBody>
      </p:sp>
      <p:sp>
        <p:nvSpPr>
          <p:cNvPr id="3" name="Rectangle 2"/>
          <p:cNvSpPr/>
          <p:nvPr/>
        </p:nvSpPr>
        <p:spPr>
          <a:xfrm>
            <a:off x="0" y="44164"/>
            <a:ext cx="6515100" cy="1200329"/>
          </a:xfrm>
          <a:prstGeom prst="rect">
            <a:avLst/>
          </a:prstGeom>
        </p:spPr>
        <p:txBody>
          <a:bodyPr wrap="square">
            <a:spAutoFit/>
          </a:bodyPr>
          <a:lstStyle/>
          <a:p>
            <a:r>
              <a:rPr lang="en-US" dirty="0"/>
              <a:t>Roosevelt said, "walk softly and carry a big stick." In international affairs, ask first but bring along a big army to help convince them. Threaten to use force, act as international policemen. It was his foreign policy in Latin America.</a:t>
            </a:r>
          </a:p>
        </p:txBody>
      </p:sp>
      <p:sp>
        <p:nvSpPr>
          <p:cNvPr id="4" name="Rectangle 3"/>
          <p:cNvSpPr/>
          <p:nvPr/>
        </p:nvSpPr>
        <p:spPr>
          <a:xfrm>
            <a:off x="6490855" y="1574953"/>
            <a:ext cx="2653145" cy="369332"/>
          </a:xfrm>
          <a:prstGeom prst="rect">
            <a:avLst/>
          </a:prstGeom>
        </p:spPr>
        <p:txBody>
          <a:bodyPr wrap="square">
            <a:spAutoFit/>
          </a:bodyPr>
          <a:lstStyle/>
          <a:p>
            <a:pPr algn="ctr"/>
            <a:r>
              <a:rPr lang="en-US" b="1" i="1" u="sng" dirty="0"/>
              <a:t>Clayton-Bulwer Treaty</a:t>
            </a:r>
          </a:p>
        </p:txBody>
      </p:sp>
      <p:sp>
        <p:nvSpPr>
          <p:cNvPr id="6" name="Rectangle 5"/>
          <p:cNvSpPr/>
          <p:nvPr/>
        </p:nvSpPr>
        <p:spPr>
          <a:xfrm>
            <a:off x="-72738" y="1297954"/>
            <a:ext cx="6587838" cy="923330"/>
          </a:xfrm>
          <a:prstGeom prst="rect">
            <a:avLst/>
          </a:prstGeom>
        </p:spPr>
        <p:txBody>
          <a:bodyPr wrap="square">
            <a:spAutoFit/>
          </a:bodyPr>
          <a:lstStyle/>
          <a:p>
            <a:r>
              <a:rPr lang="en-US" dirty="0"/>
              <a:t>1850 - Treaty between U.S. and Great Britain agreeing that neither country would try to obtain exclusive rights to a canal across the Isthmus of Panama. Abrogated by the U.S. in 1881.</a:t>
            </a:r>
          </a:p>
        </p:txBody>
      </p:sp>
      <p:sp>
        <p:nvSpPr>
          <p:cNvPr id="7" name="Rectangle 6"/>
          <p:cNvSpPr/>
          <p:nvPr/>
        </p:nvSpPr>
        <p:spPr>
          <a:xfrm>
            <a:off x="6477000" y="2590800"/>
            <a:ext cx="2653145" cy="369332"/>
          </a:xfrm>
          <a:prstGeom prst="rect">
            <a:avLst/>
          </a:prstGeom>
        </p:spPr>
        <p:txBody>
          <a:bodyPr wrap="square">
            <a:spAutoFit/>
          </a:bodyPr>
          <a:lstStyle/>
          <a:p>
            <a:pPr algn="ctr"/>
            <a:r>
              <a:rPr lang="en-US" b="1" i="1" u="sng" dirty="0"/>
              <a:t>Panama Revolution</a:t>
            </a:r>
          </a:p>
        </p:txBody>
      </p:sp>
      <p:sp>
        <p:nvSpPr>
          <p:cNvPr id="8" name="Rectangle 7"/>
          <p:cNvSpPr/>
          <p:nvPr/>
        </p:nvSpPr>
        <p:spPr>
          <a:xfrm>
            <a:off x="-13856" y="2267359"/>
            <a:ext cx="6490855" cy="1200329"/>
          </a:xfrm>
          <a:prstGeom prst="rect">
            <a:avLst/>
          </a:prstGeom>
        </p:spPr>
        <p:txBody>
          <a:bodyPr wrap="square">
            <a:spAutoFit/>
          </a:bodyPr>
          <a:lstStyle/>
          <a:p>
            <a:r>
              <a:rPr lang="en-US" dirty="0"/>
              <a:t>The Isthmus of Panama had been part of Columbia. U.S. tried to negotiate with Columbia to build the Panama Canal. Columbia refused, so U.S. encouraged Panama to revolt. Example of Big Stick diplomacy.</a:t>
            </a:r>
          </a:p>
        </p:txBody>
      </p:sp>
      <p:sp>
        <p:nvSpPr>
          <p:cNvPr id="9" name="Rectangle 8"/>
          <p:cNvSpPr/>
          <p:nvPr/>
        </p:nvSpPr>
        <p:spPr>
          <a:xfrm>
            <a:off x="6553200" y="3606187"/>
            <a:ext cx="2590800" cy="369332"/>
          </a:xfrm>
          <a:prstGeom prst="rect">
            <a:avLst/>
          </a:prstGeom>
        </p:spPr>
        <p:txBody>
          <a:bodyPr wrap="square">
            <a:spAutoFit/>
          </a:bodyPr>
          <a:lstStyle/>
          <a:p>
            <a:pPr algn="ctr"/>
            <a:r>
              <a:rPr lang="en-US" b="1" i="1" u="sng" dirty="0"/>
              <a:t>Panama Canal</a:t>
            </a:r>
          </a:p>
        </p:txBody>
      </p:sp>
      <p:sp>
        <p:nvSpPr>
          <p:cNvPr id="11" name="Rectangle 10"/>
          <p:cNvSpPr/>
          <p:nvPr/>
        </p:nvSpPr>
        <p:spPr>
          <a:xfrm>
            <a:off x="27708" y="3467688"/>
            <a:ext cx="6525491" cy="646331"/>
          </a:xfrm>
          <a:prstGeom prst="rect">
            <a:avLst/>
          </a:prstGeom>
        </p:spPr>
        <p:txBody>
          <a:bodyPr wrap="square">
            <a:spAutoFit/>
          </a:bodyPr>
          <a:lstStyle/>
          <a:p>
            <a:r>
              <a:rPr lang="en-US" dirty="0" smtClean="0"/>
              <a:t>Built </a:t>
            </a:r>
            <a:r>
              <a:rPr lang="en-US" dirty="0"/>
              <a:t>to make passage between Atlantic and Pacific oceans easier and faster.</a:t>
            </a:r>
          </a:p>
        </p:txBody>
      </p:sp>
      <p:sp>
        <p:nvSpPr>
          <p:cNvPr id="16" name="Rectangle 15"/>
          <p:cNvSpPr/>
          <p:nvPr/>
        </p:nvSpPr>
        <p:spPr>
          <a:xfrm>
            <a:off x="6542809" y="4648200"/>
            <a:ext cx="2448791" cy="369332"/>
          </a:xfrm>
          <a:prstGeom prst="rect">
            <a:avLst/>
          </a:prstGeom>
        </p:spPr>
        <p:txBody>
          <a:bodyPr wrap="square">
            <a:spAutoFit/>
          </a:bodyPr>
          <a:lstStyle/>
          <a:p>
            <a:pPr algn="ctr"/>
            <a:r>
              <a:rPr lang="en-US" b="1" i="1" u="sng" dirty="0"/>
              <a:t>Dominican Republic</a:t>
            </a:r>
          </a:p>
        </p:txBody>
      </p:sp>
      <p:sp>
        <p:nvSpPr>
          <p:cNvPr id="17" name="Rectangle 16"/>
          <p:cNvSpPr/>
          <p:nvPr/>
        </p:nvSpPr>
        <p:spPr>
          <a:xfrm>
            <a:off x="27707" y="4232701"/>
            <a:ext cx="6515101" cy="923330"/>
          </a:xfrm>
          <a:prstGeom prst="rect">
            <a:avLst/>
          </a:prstGeom>
        </p:spPr>
        <p:txBody>
          <a:bodyPr wrap="square">
            <a:spAutoFit/>
          </a:bodyPr>
          <a:lstStyle/>
          <a:p>
            <a:r>
              <a:rPr lang="en-US" dirty="0"/>
              <a:t>In 1905, the U.S. imposed financial restrictions upon this Caribbean nation. Part of making sure Latin America traded with the U.S. and not Europe.</a:t>
            </a:r>
          </a:p>
        </p:txBody>
      </p:sp>
      <p:sp>
        <p:nvSpPr>
          <p:cNvPr id="18" name="Rectangle 17"/>
          <p:cNvSpPr/>
          <p:nvPr/>
        </p:nvSpPr>
        <p:spPr>
          <a:xfrm>
            <a:off x="6553200" y="5562600"/>
            <a:ext cx="2590800" cy="646331"/>
          </a:xfrm>
          <a:prstGeom prst="rect">
            <a:avLst/>
          </a:prstGeom>
        </p:spPr>
        <p:txBody>
          <a:bodyPr wrap="square">
            <a:spAutoFit/>
          </a:bodyPr>
          <a:lstStyle/>
          <a:p>
            <a:pPr algn="ctr"/>
            <a:r>
              <a:rPr lang="en-US" b="1" i="1" u="sng" dirty="0" smtClean="0"/>
              <a:t>“Muckrakers</a:t>
            </a:r>
            <a:r>
              <a:rPr lang="en-US" b="1" i="1" u="sng" dirty="0"/>
              <a:t>"</a:t>
            </a:r>
            <a:br>
              <a:rPr lang="en-US" b="1" i="1" u="sng" dirty="0"/>
            </a:br>
            <a:endParaRPr lang="en-US" b="1" i="1" u="sng" dirty="0"/>
          </a:p>
        </p:txBody>
      </p:sp>
      <p:sp>
        <p:nvSpPr>
          <p:cNvPr id="19" name="Rectangle 18"/>
          <p:cNvSpPr/>
          <p:nvPr/>
        </p:nvSpPr>
        <p:spPr>
          <a:xfrm>
            <a:off x="0" y="5285600"/>
            <a:ext cx="6553200" cy="923330"/>
          </a:xfrm>
          <a:prstGeom prst="rect">
            <a:avLst/>
          </a:prstGeom>
        </p:spPr>
        <p:txBody>
          <a:bodyPr wrap="square">
            <a:spAutoFit/>
          </a:bodyPr>
          <a:lstStyle/>
          <a:p>
            <a:r>
              <a:rPr lang="en-US" dirty="0"/>
              <a:t>Journalists who searched for and publicized real or alleged acts of corruption of public officials, businessmen, etc. Name coined by Teddy Roosevelt in 1906.</a:t>
            </a:r>
          </a:p>
        </p:txBody>
      </p:sp>
    </p:spTree>
    <p:extLst>
      <p:ext uri="{BB962C8B-B14F-4D97-AF65-F5344CB8AC3E}">
        <p14:creationId xmlns:p14="http://schemas.microsoft.com/office/powerpoint/2010/main" val="1721234258"/>
      </p:ext>
    </p:extLst>
  </p:cSld>
  <p:clrMapOvr>
    <a:masterClrMapping/>
  </p:clrMapOvr>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761566"/>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4" y="3699072"/>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3854" y="4631838"/>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5801444"/>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97782" y="381000"/>
            <a:ext cx="2646218" cy="369332"/>
          </a:xfrm>
          <a:prstGeom prst="rect">
            <a:avLst/>
          </a:prstGeom>
        </p:spPr>
        <p:txBody>
          <a:bodyPr wrap="square">
            <a:spAutoFit/>
          </a:bodyPr>
          <a:lstStyle/>
          <a:p>
            <a:pPr algn="ctr"/>
            <a:r>
              <a:rPr lang="en-US" b="1" i="1" u="sng" dirty="0" smtClean="0"/>
              <a:t>Ida </a:t>
            </a:r>
            <a:r>
              <a:rPr lang="en-US" b="1" i="1" u="sng" dirty="0"/>
              <a:t>Tarbell </a:t>
            </a:r>
            <a:r>
              <a:rPr lang="en-US" dirty="0"/>
              <a:t>(1857-1944)</a:t>
            </a:r>
            <a:endParaRPr lang="en-US" b="1" i="1" u="sng" dirty="0"/>
          </a:p>
        </p:txBody>
      </p:sp>
      <p:sp>
        <p:nvSpPr>
          <p:cNvPr id="3" name="Rectangle 2"/>
          <p:cNvSpPr/>
          <p:nvPr/>
        </p:nvSpPr>
        <p:spPr>
          <a:xfrm>
            <a:off x="13854" y="83725"/>
            <a:ext cx="6463146" cy="923330"/>
          </a:xfrm>
          <a:prstGeom prst="rect">
            <a:avLst/>
          </a:prstGeom>
        </p:spPr>
        <p:txBody>
          <a:bodyPr wrap="square">
            <a:spAutoFit/>
          </a:bodyPr>
          <a:lstStyle/>
          <a:p>
            <a:r>
              <a:rPr lang="en-US" dirty="0"/>
              <a:t>This 1904 book exposed the </a:t>
            </a:r>
            <a:r>
              <a:rPr lang="en-US" dirty="0" smtClean="0"/>
              <a:t>monopolistic </a:t>
            </a:r>
            <a:r>
              <a:rPr lang="en-US" dirty="0"/>
              <a:t>practices of the Standard Oil </a:t>
            </a:r>
            <a:r>
              <a:rPr lang="en-US" dirty="0" smtClean="0"/>
              <a:t>Company (</a:t>
            </a:r>
            <a:r>
              <a:rPr lang="en-US" i="1" dirty="0"/>
              <a:t>History of the Standard Oil </a:t>
            </a:r>
            <a:r>
              <a:rPr lang="en-US" i="1" dirty="0" smtClean="0"/>
              <a:t>Company)</a:t>
            </a:r>
            <a:r>
              <a:rPr lang="en-US" dirty="0" smtClean="0"/>
              <a:t>. </a:t>
            </a:r>
            <a:r>
              <a:rPr lang="en-US" dirty="0"/>
              <a:t>Strengthened the movement for outlawing monopolies. A muckraker novel.</a:t>
            </a:r>
          </a:p>
        </p:txBody>
      </p:sp>
      <p:sp>
        <p:nvSpPr>
          <p:cNvPr id="4" name="Rectangle 3"/>
          <p:cNvSpPr/>
          <p:nvPr/>
        </p:nvSpPr>
        <p:spPr>
          <a:xfrm>
            <a:off x="6477000" y="1676400"/>
            <a:ext cx="2621971" cy="646331"/>
          </a:xfrm>
          <a:prstGeom prst="rect">
            <a:avLst/>
          </a:prstGeom>
        </p:spPr>
        <p:txBody>
          <a:bodyPr wrap="square">
            <a:spAutoFit/>
          </a:bodyPr>
          <a:lstStyle/>
          <a:p>
            <a:pPr algn="ctr"/>
            <a:r>
              <a:rPr lang="en-US" b="1" i="1" u="sng" dirty="0"/>
              <a:t>Margaret Sanger (1883-1966)</a:t>
            </a:r>
          </a:p>
        </p:txBody>
      </p:sp>
      <p:sp>
        <p:nvSpPr>
          <p:cNvPr id="6" name="Rectangle 5"/>
          <p:cNvSpPr/>
          <p:nvPr/>
        </p:nvSpPr>
        <p:spPr>
          <a:xfrm>
            <a:off x="6563591" y="3039070"/>
            <a:ext cx="2563089" cy="369332"/>
          </a:xfrm>
          <a:prstGeom prst="rect">
            <a:avLst/>
          </a:prstGeom>
        </p:spPr>
        <p:txBody>
          <a:bodyPr wrap="square">
            <a:spAutoFit/>
          </a:bodyPr>
          <a:lstStyle/>
          <a:p>
            <a:pPr algn="ctr"/>
            <a:r>
              <a:rPr lang="en-US" b="1" i="1" u="sng" dirty="0"/>
              <a:t>David Graham Phillips</a:t>
            </a:r>
          </a:p>
        </p:txBody>
      </p:sp>
      <p:sp>
        <p:nvSpPr>
          <p:cNvPr id="7" name="Rectangle 6"/>
          <p:cNvSpPr/>
          <p:nvPr/>
        </p:nvSpPr>
        <p:spPr>
          <a:xfrm>
            <a:off x="13854" y="2782669"/>
            <a:ext cx="6522028" cy="923330"/>
          </a:xfrm>
          <a:prstGeom prst="rect">
            <a:avLst/>
          </a:prstGeom>
        </p:spPr>
        <p:txBody>
          <a:bodyPr wrap="square">
            <a:spAutoFit/>
          </a:bodyPr>
          <a:lstStyle/>
          <a:p>
            <a:r>
              <a:rPr lang="en-US" dirty="0"/>
              <a:t>A muckraker </a:t>
            </a:r>
            <a:r>
              <a:rPr lang="en-US" dirty="0" smtClean="0"/>
              <a:t>novel (</a:t>
            </a:r>
            <a:r>
              <a:rPr lang="en-US" i="1" dirty="0"/>
              <a:t>The Treason of the </a:t>
            </a:r>
            <a:r>
              <a:rPr lang="en-US" i="1" dirty="0" smtClean="0"/>
              <a:t>Senate)</a:t>
            </a:r>
            <a:r>
              <a:rPr lang="en-US" dirty="0" smtClean="0"/>
              <a:t>, </a:t>
            </a:r>
            <a:r>
              <a:rPr lang="en-US" dirty="0"/>
              <a:t>it publicized corruption in the Senate after doing research on government leaders.</a:t>
            </a:r>
          </a:p>
        </p:txBody>
      </p:sp>
      <p:sp>
        <p:nvSpPr>
          <p:cNvPr id="8" name="Rectangle 7"/>
          <p:cNvSpPr/>
          <p:nvPr/>
        </p:nvSpPr>
        <p:spPr>
          <a:xfrm>
            <a:off x="-45030" y="1295400"/>
            <a:ext cx="6542811" cy="1477328"/>
          </a:xfrm>
          <a:prstGeom prst="rect">
            <a:avLst/>
          </a:prstGeom>
        </p:spPr>
        <p:txBody>
          <a:bodyPr wrap="square">
            <a:spAutoFit/>
          </a:bodyPr>
          <a:lstStyle/>
          <a:p>
            <a:r>
              <a:rPr lang="en-US" dirty="0"/>
              <a:t>American leader of the movement to legalize birth control during the early 1900's. As a nurse in the poor sections of New York City, she had seen the suffering caused by unwanted pregnancy. Founded the first birth control clinic in the U.S. and the American Birth Control League, which later became Planned Parenthood.</a:t>
            </a:r>
          </a:p>
        </p:txBody>
      </p:sp>
      <p:sp>
        <p:nvSpPr>
          <p:cNvPr id="9" name="Rectangle 8"/>
          <p:cNvSpPr/>
          <p:nvPr/>
        </p:nvSpPr>
        <p:spPr>
          <a:xfrm>
            <a:off x="6535882" y="3810000"/>
            <a:ext cx="2590798" cy="369332"/>
          </a:xfrm>
          <a:prstGeom prst="rect">
            <a:avLst/>
          </a:prstGeom>
        </p:spPr>
        <p:txBody>
          <a:bodyPr wrap="square">
            <a:spAutoFit/>
          </a:bodyPr>
          <a:lstStyle/>
          <a:p>
            <a:pPr algn="ctr"/>
            <a:r>
              <a:rPr lang="en-US" b="1" i="1" u="sng" dirty="0"/>
              <a:t>Initiative</a:t>
            </a:r>
          </a:p>
        </p:txBody>
      </p:sp>
      <p:sp>
        <p:nvSpPr>
          <p:cNvPr id="11" name="Rectangle 10"/>
          <p:cNvSpPr/>
          <p:nvPr/>
        </p:nvSpPr>
        <p:spPr>
          <a:xfrm>
            <a:off x="13854" y="3708508"/>
            <a:ext cx="6483928" cy="369332"/>
          </a:xfrm>
          <a:prstGeom prst="rect">
            <a:avLst/>
          </a:prstGeom>
        </p:spPr>
        <p:txBody>
          <a:bodyPr wrap="square">
            <a:spAutoFit/>
          </a:bodyPr>
          <a:lstStyle/>
          <a:p>
            <a:r>
              <a:rPr lang="en-US" dirty="0" smtClean="0"/>
              <a:t>The people </a:t>
            </a:r>
            <a:r>
              <a:rPr lang="en-US" dirty="0"/>
              <a:t>have the right to propose a new law. </a:t>
            </a:r>
          </a:p>
        </p:txBody>
      </p:sp>
      <p:sp>
        <p:nvSpPr>
          <p:cNvPr id="16" name="Rectangle 15"/>
          <p:cNvSpPr/>
          <p:nvPr/>
        </p:nvSpPr>
        <p:spPr>
          <a:xfrm>
            <a:off x="6563591" y="4876800"/>
            <a:ext cx="2535380" cy="369332"/>
          </a:xfrm>
          <a:prstGeom prst="rect">
            <a:avLst/>
          </a:prstGeom>
        </p:spPr>
        <p:txBody>
          <a:bodyPr wrap="square">
            <a:spAutoFit/>
          </a:bodyPr>
          <a:lstStyle/>
          <a:p>
            <a:pPr algn="ctr"/>
            <a:r>
              <a:rPr lang="en-US" b="1" i="1" u="sng" dirty="0"/>
              <a:t>Recall</a:t>
            </a:r>
          </a:p>
        </p:txBody>
      </p:sp>
      <p:sp>
        <p:nvSpPr>
          <p:cNvPr id="17" name="Rectangle 16"/>
          <p:cNvSpPr/>
          <p:nvPr/>
        </p:nvSpPr>
        <p:spPr>
          <a:xfrm>
            <a:off x="20780" y="4631838"/>
            <a:ext cx="6532419" cy="1200329"/>
          </a:xfrm>
          <a:prstGeom prst="rect">
            <a:avLst/>
          </a:prstGeom>
        </p:spPr>
        <p:txBody>
          <a:bodyPr wrap="square">
            <a:spAutoFit/>
          </a:bodyPr>
          <a:lstStyle/>
          <a:p>
            <a:r>
              <a:rPr lang="en-US" dirty="0"/>
              <a:t>the people can petition and vote to have an elected official removed from office. These all made elected officials more responsible and sensitive to the needs of the people, and part of the movement to make government more efficient and scientific.</a:t>
            </a:r>
          </a:p>
        </p:txBody>
      </p:sp>
      <p:sp>
        <p:nvSpPr>
          <p:cNvPr id="18" name="Rectangle 17"/>
          <p:cNvSpPr/>
          <p:nvPr/>
        </p:nvSpPr>
        <p:spPr>
          <a:xfrm>
            <a:off x="6563591" y="6096000"/>
            <a:ext cx="2535380" cy="369332"/>
          </a:xfrm>
          <a:prstGeom prst="rect">
            <a:avLst/>
          </a:prstGeom>
        </p:spPr>
        <p:txBody>
          <a:bodyPr wrap="square">
            <a:spAutoFit/>
          </a:bodyPr>
          <a:lstStyle/>
          <a:p>
            <a:pPr algn="ctr"/>
            <a:r>
              <a:rPr lang="en-US" b="1" i="1" u="sng" dirty="0" smtClean="0"/>
              <a:t>Referendum</a:t>
            </a:r>
            <a:endParaRPr lang="en-US" b="1" i="1" u="sng" dirty="0"/>
          </a:p>
        </p:txBody>
      </p:sp>
      <p:sp>
        <p:nvSpPr>
          <p:cNvPr id="19" name="Rectangle 18"/>
          <p:cNvSpPr/>
          <p:nvPr/>
        </p:nvSpPr>
        <p:spPr>
          <a:xfrm>
            <a:off x="-45031" y="5957500"/>
            <a:ext cx="6608621" cy="646331"/>
          </a:xfrm>
          <a:prstGeom prst="rect">
            <a:avLst/>
          </a:prstGeom>
        </p:spPr>
        <p:txBody>
          <a:bodyPr wrap="square">
            <a:spAutoFit/>
          </a:bodyPr>
          <a:lstStyle/>
          <a:p>
            <a:r>
              <a:rPr lang="en-US" dirty="0" smtClean="0"/>
              <a:t>A law passed by the legislature can be reference to the people for approval/veto. </a:t>
            </a:r>
            <a:endParaRPr lang="en-US" dirty="0"/>
          </a:p>
        </p:txBody>
      </p:sp>
    </p:spTree>
    <p:extLst>
      <p:ext uri="{BB962C8B-B14F-4D97-AF65-F5344CB8AC3E}">
        <p14:creationId xmlns:p14="http://schemas.microsoft.com/office/powerpoint/2010/main" val="1721234258"/>
      </p:ext>
    </p:extLst>
  </p:cSld>
  <p:clrMapOvr>
    <a:masterClrMapping/>
  </p:clrMapOvr>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914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2860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3855" y="3401291"/>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030" y="41910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45030" y="5825469"/>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76999" y="189407"/>
            <a:ext cx="2621971" cy="369332"/>
          </a:xfrm>
          <a:prstGeom prst="rect">
            <a:avLst/>
          </a:prstGeom>
        </p:spPr>
        <p:txBody>
          <a:bodyPr wrap="square">
            <a:spAutoFit/>
          </a:bodyPr>
          <a:lstStyle/>
          <a:p>
            <a:pPr algn="ctr"/>
            <a:r>
              <a:rPr lang="en-US" b="1" i="1" u="sng" dirty="0"/>
              <a:t>16th Amendment </a:t>
            </a:r>
          </a:p>
        </p:txBody>
      </p:sp>
      <p:sp>
        <p:nvSpPr>
          <p:cNvPr id="3" name="Rectangle 2"/>
          <p:cNvSpPr/>
          <p:nvPr/>
        </p:nvSpPr>
        <p:spPr>
          <a:xfrm>
            <a:off x="0" y="106418"/>
            <a:ext cx="6515100" cy="369332"/>
          </a:xfrm>
          <a:prstGeom prst="rect">
            <a:avLst/>
          </a:prstGeom>
        </p:spPr>
        <p:txBody>
          <a:bodyPr wrap="square">
            <a:spAutoFit/>
          </a:bodyPr>
          <a:lstStyle/>
          <a:p>
            <a:r>
              <a:rPr lang="en-US" dirty="0"/>
              <a:t>authorized Congress to levy an income tax. </a:t>
            </a:r>
            <a:r>
              <a:rPr lang="en-US" dirty="0" smtClean="0"/>
              <a:t>Was made in1913 </a:t>
            </a:r>
            <a:r>
              <a:rPr lang="en-US" dirty="0"/>
              <a:t>-</a:t>
            </a:r>
          </a:p>
        </p:txBody>
      </p:sp>
      <p:sp>
        <p:nvSpPr>
          <p:cNvPr id="4" name="Rectangle 3"/>
          <p:cNvSpPr/>
          <p:nvPr/>
        </p:nvSpPr>
        <p:spPr>
          <a:xfrm>
            <a:off x="6542810" y="1436316"/>
            <a:ext cx="2587335" cy="369332"/>
          </a:xfrm>
          <a:prstGeom prst="rect">
            <a:avLst/>
          </a:prstGeom>
        </p:spPr>
        <p:txBody>
          <a:bodyPr wrap="square">
            <a:spAutoFit/>
          </a:bodyPr>
          <a:lstStyle/>
          <a:p>
            <a:pPr algn="ctr"/>
            <a:r>
              <a:rPr lang="en-US" b="1" i="1" u="sng" dirty="0"/>
              <a:t>17th Amendment </a:t>
            </a:r>
          </a:p>
        </p:txBody>
      </p:sp>
      <p:sp>
        <p:nvSpPr>
          <p:cNvPr id="6" name="Rectangle 5"/>
          <p:cNvSpPr/>
          <p:nvPr/>
        </p:nvSpPr>
        <p:spPr>
          <a:xfrm>
            <a:off x="-1" y="1138535"/>
            <a:ext cx="6476999" cy="923330"/>
          </a:xfrm>
          <a:prstGeom prst="rect">
            <a:avLst/>
          </a:prstGeom>
        </p:spPr>
        <p:txBody>
          <a:bodyPr wrap="square">
            <a:spAutoFit/>
          </a:bodyPr>
          <a:lstStyle/>
          <a:p>
            <a:r>
              <a:rPr lang="en-US" dirty="0"/>
              <a:t>gave the power to elect senators to the people. Senators had previously been appointed by the legislatures of their states. </a:t>
            </a:r>
            <a:r>
              <a:rPr lang="en-US" dirty="0" smtClean="0"/>
              <a:t> Was made 1913</a:t>
            </a:r>
            <a:endParaRPr lang="en-US" dirty="0"/>
          </a:p>
        </p:txBody>
      </p:sp>
      <p:sp>
        <p:nvSpPr>
          <p:cNvPr id="7" name="Rectangle 6"/>
          <p:cNvSpPr/>
          <p:nvPr/>
        </p:nvSpPr>
        <p:spPr>
          <a:xfrm>
            <a:off x="6535881" y="2667000"/>
            <a:ext cx="2594263" cy="369332"/>
          </a:xfrm>
          <a:prstGeom prst="rect">
            <a:avLst/>
          </a:prstGeom>
        </p:spPr>
        <p:txBody>
          <a:bodyPr wrap="square">
            <a:spAutoFit/>
          </a:bodyPr>
          <a:lstStyle/>
          <a:p>
            <a:pPr algn="ctr"/>
            <a:r>
              <a:rPr lang="en-US" b="1" i="1" u="sng" dirty="0"/>
              <a:t>18th Amendment </a:t>
            </a:r>
          </a:p>
        </p:txBody>
      </p:sp>
      <p:sp>
        <p:nvSpPr>
          <p:cNvPr id="8" name="Rectangle 7"/>
          <p:cNvSpPr/>
          <p:nvPr/>
        </p:nvSpPr>
        <p:spPr>
          <a:xfrm>
            <a:off x="0" y="2528500"/>
            <a:ext cx="6515100" cy="646331"/>
          </a:xfrm>
          <a:prstGeom prst="rect">
            <a:avLst/>
          </a:prstGeom>
        </p:spPr>
        <p:txBody>
          <a:bodyPr wrap="square">
            <a:spAutoFit/>
          </a:bodyPr>
          <a:lstStyle/>
          <a:p>
            <a:r>
              <a:rPr lang="en-US" dirty="0"/>
              <a:t>prohibited the manufacture and sale of alcoholic beverages</a:t>
            </a:r>
            <a:r>
              <a:rPr lang="en-US" dirty="0" smtClean="0"/>
              <a:t>. Was made in 1919 </a:t>
            </a:r>
            <a:endParaRPr lang="en-US" dirty="0"/>
          </a:p>
        </p:txBody>
      </p:sp>
      <p:sp>
        <p:nvSpPr>
          <p:cNvPr id="9" name="Rectangle 8"/>
          <p:cNvSpPr/>
          <p:nvPr/>
        </p:nvSpPr>
        <p:spPr>
          <a:xfrm>
            <a:off x="6560126" y="3643745"/>
            <a:ext cx="2583873" cy="369332"/>
          </a:xfrm>
          <a:prstGeom prst="rect">
            <a:avLst/>
          </a:prstGeom>
        </p:spPr>
        <p:txBody>
          <a:bodyPr wrap="square">
            <a:spAutoFit/>
          </a:bodyPr>
          <a:lstStyle/>
          <a:p>
            <a:pPr algn="ctr"/>
            <a:r>
              <a:rPr lang="en-US" b="1" i="1" u="sng" dirty="0"/>
              <a:t>19th Amendment </a:t>
            </a:r>
          </a:p>
        </p:txBody>
      </p:sp>
      <p:sp>
        <p:nvSpPr>
          <p:cNvPr id="11" name="Rectangle 10"/>
          <p:cNvSpPr/>
          <p:nvPr/>
        </p:nvSpPr>
        <p:spPr>
          <a:xfrm>
            <a:off x="252240" y="3673824"/>
            <a:ext cx="4789453" cy="369332"/>
          </a:xfrm>
          <a:prstGeom prst="rect">
            <a:avLst/>
          </a:prstGeom>
        </p:spPr>
        <p:txBody>
          <a:bodyPr wrap="none">
            <a:spAutoFit/>
          </a:bodyPr>
          <a:lstStyle/>
          <a:p>
            <a:r>
              <a:rPr lang="en-US" dirty="0"/>
              <a:t>gave women the right to vote</a:t>
            </a:r>
            <a:r>
              <a:rPr lang="en-US" dirty="0" smtClean="0"/>
              <a:t>. Was made in 1920</a:t>
            </a:r>
            <a:endParaRPr lang="en-US" dirty="0"/>
          </a:p>
        </p:txBody>
      </p:sp>
      <p:sp>
        <p:nvSpPr>
          <p:cNvPr id="16" name="Rectangle 15"/>
          <p:cNvSpPr/>
          <p:nvPr/>
        </p:nvSpPr>
        <p:spPr>
          <a:xfrm>
            <a:off x="6553200" y="4724400"/>
            <a:ext cx="2545771" cy="646331"/>
          </a:xfrm>
          <a:prstGeom prst="rect">
            <a:avLst/>
          </a:prstGeom>
        </p:spPr>
        <p:txBody>
          <a:bodyPr wrap="square">
            <a:spAutoFit/>
          </a:bodyPr>
          <a:lstStyle/>
          <a:p>
            <a:pPr algn="ctr"/>
            <a:r>
              <a:rPr lang="en-US" b="1" i="1" u="sng" dirty="0"/>
              <a:t>Triangle Shirtwaist Company Fire</a:t>
            </a:r>
          </a:p>
        </p:txBody>
      </p:sp>
      <p:sp>
        <p:nvSpPr>
          <p:cNvPr id="17" name="Rectangle 16"/>
          <p:cNvSpPr/>
          <p:nvPr/>
        </p:nvSpPr>
        <p:spPr>
          <a:xfrm>
            <a:off x="-13856" y="4355068"/>
            <a:ext cx="6528955" cy="1477328"/>
          </a:xfrm>
          <a:prstGeom prst="rect">
            <a:avLst/>
          </a:prstGeom>
        </p:spPr>
        <p:txBody>
          <a:bodyPr wrap="square">
            <a:spAutoFit/>
          </a:bodyPr>
          <a:lstStyle/>
          <a:p>
            <a:r>
              <a:rPr lang="en-US" dirty="0"/>
              <a:t>A fire in New York's Triangle Shirtwaist Company in 1911 killed 146 people, mostly women. They died because the doors were locked and the windows were too high for them to get to the ground. Dramatized the poor working conditions and let to federal regulations to protect workers.</a:t>
            </a:r>
          </a:p>
        </p:txBody>
      </p:sp>
      <p:sp>
        <p:nvSpPr>
          <p:cNvPr id="18" name="Rectangle 17"/>
          <p:cNvSpPr/>
          <p:nvPr/>
        </p:nvSpPr>
        <p:spPr>
          <a:xfrm>
            <a:off x="6549736" y="6096000"/>
            <a:ext cx="2549234" cy="369332"/>
          </a:xfrm>
          <a:prstGeom prst="rect">
            <a:avLst/>
          </a:prstGeom>
        </p:spPr>
        <p:txBody>
          <a:bodyPr wrap="square">
            <a:spAutoFit/>
          </a:bodyPr>
          <a:lstStyle/>
          <a:p>
            <a:pPr algn="ctr"/>
            <a:r>
              <a:rPr lang="en-US" b="1" i="1" u="sng" dirty="0"/>
              <a:t>Square Deal</a:t>
            </a:r>
          </a:p>
        </p:txBody>
      </p:sp>
      <p:sp>
        <p:nvSpPr>
          <p:cNvPr id="19" name="Rectangle 18"/>
          <p:cNvSpPr/>
          <p:nvPr/>
        </p:nvSpPr>
        <p:spPr>
          <a:xfrm>
            <a:off x="-1" y="5957500"/>
            <a:ext cx="6573981" cy="646331"/>
          </a:xfrm>
          <a:prstGeom prst="rect">
            <a:avLst/>
          </a:prstGeom>
        </p:spPr>
        <p:txBody>
          <a:bodyPr wrap="square">
            <a:spAutoFit/>
          </a:bodyPr>
          <a:lstStyle/>
          <a:p>
            <a:r>
              <a:rPr lang="en-US" dirty="0"/>
              <a:t>Roosevelt used this term to declare that he would use his powers as president to safeguard the rights of the workers.</a:t>
            </a:r>
          </a:p>
        </p:txBody>
      </p:sp>
    </p:spTree>
    <p:extLst>
      <p:ext uri="{BB962C8B-B14F-4D97-AF65-F5344CB8AC3E}">
        <p14:creationId xmlns:p14="http://schemas.microsoft.com/office/powerpoint/2010/main" val="1721234258"/>
      </p:ext>
    </p:extLst>
  </p:cSld>
  <p:clrMapOvr>
    <a:masterClrMapping/>
  </p:clrMapOvr>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3855" y="2438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27710" y="4197468"/>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5334000"/>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515100" y="381000"/>
            <a:ext cx="2628900" cy="369332"/>
          </a:xfrm>
          <a:prstGeom prst="rect">
            <a:avLst/>
          </a:prstGeom>
        </p:spPr>
        <p:txBody>
          <a:bodyPr wrap="square">
            <a:spAutoFit/>
          </a:bodyPr>
          <a:lstStyle/>
          <a:p>
            <a:pPr algn="ctr"/>
            <a:r>
              <a:rPr lang="en-US" b="1" i="1" u="sng" dirty="0"/>
              <a:t>Forest Reserve Act, 1891</a:t>
            </a:r>
          </a:p>
        </p:txBody>
      </p:sp>
      <p:sp>
        <p:nvSpPr>
          <p:cNvPr id="3" name="Rectangle 2"/>
          <p:cNvSpPr/>
          <p:nvPr/>
        </p:nvSpPr>
        <p:spPr>
          <a:xfrm>
            <a:off x="20780" y="104001"/>
            <a:ext cx="6456219" cy="646331"/>
          </a:xfrm>
          <a:prstGeom prst="rect">
            <a:avLst/>
          </a:prstGeom>
        </p:spPr>
        <p:txBody>
          <a:bodyPr wrap="square">
            <a:spAutoFit/>
          </a:bodyPr>
          <a:lstStyle/>
          <a:p>
            <a:r>
              <a:rPr lang="en-US" dirty="0"/>
              <a:t>First national forest conservation policy, authorized the president to set aside areas of land for national forests.</a:t>
            </a:r>
          </a:p>
        </p:txBody>
      </p:sp>
      <p:sp>
        <p:nvSpPr>
          <p:cNvPr id="4" name="Rectangle 3"/>
          <p:cNvSpPr/>
          <p:nvPr/>
        </p:nvSpPr>
        <p:spPr>
          <a:xfrm>
            <a:off x="6515101" y="1537899"/>
            <a:ext cx="2628900" cy="646331"/>
          </a:xfrm>
          <a:prstGeom prst="rect">
            <a:avLst/>
          </a:prstGeom>
        </p:spPr>
        <p:txBody>
          <a:bodyPr wrap="square">
            <a:spAutoFit/>
          </a:bodyPr>
          <a:lstStyle/>
          <a:p>
            <a:pPr algn="ctr"/>
            <a:r>
              <a:rPr lang="en-US" b="1" i="1" u="sng" dirty="0"/>
              <a:t>Anthracite Coal Strike, 1902</a:t>
            </a:r>
          </a:p>
        </p:txBody>
      </p:sp>
      <p:sp>
        <p:nvSpPr>
          <p:cNvPr id="6" name="Rectangle 5"/>
          <p:cNvSpPr/>
          <p:nvPr/>
        </p:nvSpPr>
        <p:spPr>
          <a:xfrm>
            <a:off x="0" y="1676399"/>
            <a:ext cx="6477000" cy="369332"/>
          </a:xfrm>
          <a:prstGeom prst="rect">
            <a:avLst/>
          </a:prstGeom>
        </p:spPr>
        <p:txBody>
          <a:bodyPr wrap="square">
            <a:spAutoFit/>
          </a:bodyPr>
          <a:lstStyle/>
          <a:p>
            <a:r>
              <a:rPr lang="en-US" dirty="0"/>
              <a:t>Large strike by coal miners. Baer led the miner's union at the time.</a:t>
            </a:r>
          </a:p>
        </p:txBody>
      </p:sp>
      <p:sp>
        <p:nvSpPr>
          <p:cNvPr id="7" name="Rectangle 6"/>
          <p:cNvSpPr/>
          <p:nvPr/>
        </p:nvSpPr>
        <p:spPr>
          <a:xfrm>
            <a:off x="6532420" y="2948970"/>
            <a:ext cx="2583870" cy="369332"/>
          </a:xfrm>
          <a:prstGeom prst="rect">
            <a:avLst/>
          </a:prstGeom>
        </p:spPr>
        <p:txBody>
          <a:bodyPr wrap="square">
            <a:spAutoFit/>
          </a:bodyPr>
          <a:lstStyle/>
          <a:p>
            <a:pPr algn="ctr"/>
            <a:r>
              <a:rPr lang="en-US" b="1" i="1" u="sng" dirty="0"/>
              <a:t>Elkins Act, 1903</a:t>
            </a:r>
          </a:p>
        </p:txBody>
      </p:sp>
      <p:sp>
        <p:nvSpPr>
          <p:cNvPr id="8" name="Rectangle 7"/>
          <p:cNvSpPr/>
          <p:nvPr/>
        </p:nvSpPr>
        <p:spPr>
          <a:xfrm>
            <a:off x="-13855" y="2441139"/>
            <a:ext cx="6528956" cy="1754326"/>
          </a:xfrm>
          <a:prstGeom prst="rect">
            <a:avLst/>
          </a:prstGeom>
        </p:spPr>
        <p:txBody>
          <a:bodyPr wrap="square">
            <a:spAutoFit/>
          </a:bodyPr>
          <a:lstStyle/>
          <a:p>
            <a:r>
              <a:rPr lang="en-US" dirty="0"/>
              <a:t>This strengthened earlier federal legislation that outlawed preferential pricing through rebates. Rebates are returns of parts of the amount paid for goods or services, serving as a reduction or discount. This act also prohibited railroads from transporting goods they owned. As a dodge around previous legislation, railroads were buying goods and transporting them as if they were their own.</a:t>
            </a:r>
          </a:p>
        </p:txBody>
      </p:sp>
      <p:sp>
        <p:nvSpPr>
          <p:cNvPr id="9" name="Rectangle 8"/>
          <p:cNvSpPr/>
          <p:nvPr/>
        </p:nvSpPr>
        <p:spPr>
          <a:xfrm>
            <a:off x="6515100" y="4495800"/>
            <a:ext cx="2601190" cy="646331"/>
          </a:xfrm>
          <a:prstGeom prst="rect">
            <a:avLst/>
          </a:prstGeom>
        </p:spPr>
        <p:txBody>
          <a:bodyPr wrap="square">
            <a:spAutoFit/>
          </a:bodyPr>
          <a:lstStyle/>
          <a:p>
            <a:pPr algn="ctr"/>
            <a:r>
              <a:rPr lang="en-US" b="1" i="1" u="sng" dirty="0"/>
              <a:t>Hepburn Act, 1906</a:t>
            </a:r>
            <a:br>
              <a:rPr lang="en-US" b="1" i="1" u="sng" dirty="0"/>
            </a:br>
            <a:endParaRPr lang="en-US" b="1" i="1" u="sng" dirty="0"/>
          </a:p>
        </p:txBody>
      </p:sp>
      <p:sp>
        <p:nvSpPr>
          <p:cNvPr id="11" name="Rectangle 10"/>
          <p:cNvSpPr/>
          <p:nvPr/>
        </p:nvSpPr>
        <p:spPr>
          <a:xfrm>
            <a:off x="-1" y="4218800"/>
            <a:ext cx="6476999" cy="923330"/>
          </a:xfrm>
          <a:prstGeom prst="rect">
            <a:avLst/>
          </a:prstGeom>
        </p:spPr>
        <p:txBody>
          <a:bodyPr wrap="square">
            <a:spAutoFit/>
          </a:bodyPr>
          <a:lstStyle/>
          <a:p>
            <a:r>
              <a:rPr lang="en-US" dirty="0"/>
              <a:t>It imposed stricter control over railroads and expanded powers of the Interstate Commerce Commission, including giving the ICC the power to set maximum rates.</a:t>
            </a:r>
          </a:p>
        </p:txBody>
      </p:sp>
      <p:sp>
        <p:nvSpPr>
          <p:cNvPr id="16" name="Rectangle 15"/>
          <p:cNvSpPr/>
          <p:nvPr/>
        </p:nvSpPr>
        <p:spPr>
          <a:xfrm>
            <a:off x="6546275" y="5867400"/>
            <a:ext cx="2570015" cy="369332"/>
          </a:xfrm>
          <a:prstGeom prst="rect">
            <a:avLst/>
          </a:prstGeom>
        </p:spPr>
        <p:txBody>
          <a:bodyPr wrap="square">
            <a:spAutoFit/>
          </a:bodyPr>
          <a:lstStyle/>
          <a:p>
            <a:pPr algn="ctr"/>
            <a:r>
              <a:rPr lang="en-US" b="1" i="1" u="sng" dirty="0"/>
              <a:t>Mann-Elkins Act, 1910</a:t>
            </a:r>
          </a:p>
        </p:txBody>
      </p:sp>
      <p:sp>
        <p:nvSpPr>
          <p:cNvPr id="17" name="Rectangle 16"/>
          <p:cNvSpPr/>
          <p:nvPr/>
        </p:nvSpPr>
        <p:spPr>
          <a:xfrm>
            <a:off x="20780" y="5380672"/>
            <a:ext cx="6511640" cy="1200329"/>
          </a:xfrm>
          <a:prstGeom prst="rect">
            <a:avLst/>
          </a:prstGeom>
        </p:spPr>
        <p:txBody>
          <a:bodyPr wrap="square">
            <a:spAutoFit/>
          </a:bodyPr>
          <a:lstStyle/>
          <a:p>
            <a:r>
              <a:rPr lang="en-US" dirty="0"/>
              <a:t>Signed by Taft, it bolstered the regulatory powers of the Interstate Commerce Commission and supported labor reforms. It gave the ICC the power to prosecute its own inquiries into violations of its regulations.</a:t>
            </a:r>
          </a:p>
        </p:txBody>
      </p:sp>
    </p:spTree>
    <p:extLst>
      <p:ext uri="{BB962C8B-B14F-4D97-AF65-F5344CB8AC3E}">
        <p14:creationId xmlns:p14="http://schemas.microsoft.com/office/powerpoint/2010/main" val="1721234258"/>
      </p:ext>
    </p:extLst>
  </p:cSld>
  <p:clrMapOvr>
    <a:masterClrMapping/>
  </p:clrMapOvr>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5" name="Straight Connector 4"/>
          <p:cNvCxnSpPr/>
          <p:nvPr/>
        </p:nvCxnSpPr>
        <p:spPr>
          <a:xfrm>
            <a:off x="6477000" y="0"/>
            <a:ext cx="76200" cy="6858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0" y="1295400"/>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0" y="2761566"/>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45029" y="4380039"/>
            <a:ext cx="914400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0" y="5552659"/>
            <a:ext cx="9144000" cy="0"/>
          </a:xfrm>
          <a:prstGeom prst="line">
            <a:avLst/>
          </a:prstGeom>
        </p:spPr>
        <p:style>
          <a:lnRef idx="1">
            <a:schemeClr val="accent1"/>
          </a:lnRef>
          <a:fillRef idx="0">
            <a:schemeClr val="accent1"/>
          </a:fillRef>
          <a:effectRef idx="0">
            <a:schemeClr val="accent1"/>
          </a:effectRef>
          <a:fontRef idx="minor">
            <a:schemeClr val="tx1"/>
          </a:fontRef>
        </p:style>
      </p:cxnSp>
      <p:sp>
        <p:nvSpPr>
          <p:cNvPr id="2" name="Rectangle 1"/>
          <p:cNvSpPr/>
          <p:nvPr/>
        </p:nvSpPr>
        <p:spPr>
          <a:xfrm>
            <a:off x="6477000" y="457200"/>
            <a:ext cx="2667000" cy="369332"/>
          </a:xfrm>
          <a:prstGeom prst="rect">
            <a:avLst/>
          </a:prstGeom>
        </p:spPr>
        <p:txBody>
          <a:bodyPr wrap="square">
            <a:spAutoFit/>
          </a:bodyPr>
          <a:lstStyle/>
          <a:p>
            <a:pPr algn="ctr"/>
            <a:r>
              <a:rPr lang="en-US" b="1" i="1" u="sng" dirty="0"/>
              <a:t>Upton Sinclair</a:t>
            </a:r>
          </a:p>
        </p:txBody>
      </p:sp>
      <p:sp>
        <p:nvSpPr>
          <p:cNvPr id="3" name="Rectangle 2"/>
          <p:cNvSpPr/>
          <p:nvPr/>
        </p:nvSpPr>
        <p:spPr>
          <a:xfrm>
            <a:off x="-13856" y="69871"/>
            <a:ext cx="6567055" cy="923330"/>
          </a:xfrm>
          <a:prstGeom prst="rect">
            <a:avLst/>
          </a:prstGeom>
        </p:spPr>
        <p:txBody>
          <a:bodyPr wrap="square">
            <a:spAutoFit/>
          </a:bodyPr>
          <a:lstStyle/>
          <a:p>
            <a:r>
              <a:rPr lang="en-US" dirty="0"/>
              <a:t>The author who wrote a book </a:t>
            </a:r>
            <a:r>
              <a:rPr lang="en-US" dirty="0" smtClean="0"/>
              <a:t>(</a:t>
            </a:r>
            <a:r>
              <a:rPr lang="en-US" i="1" dirty="0"/>
              <a:t>The </a:t>
            </a:r>
            <a:r>
              <a:rPr lang="en-US" i="1" dirty="0" smtClean="0"/>
              <a:t>Jungle</a:t>
            </a:r>
            <a:r>
              <a:rPr lang="en-US" dirty="0" smtClean="0"/>
              <a:t>) about </a:t>
            </a:r>
            <a:r>
              <a:rPr lang="en-US" dirty="0"/>
              <a:t>the horrors of food productions in 1906, the bad quality of meat and the dangerous working conditions.</a:t>
            </a:r>
          </a:p>
        </p:txBody>
      </p:sp>
      <p:sp>
        <p:nvSpPr>
          <p:cNvPr id="4" name="Rectangle 3"/>
          <p:cNvSpPr/>
          <p:nvPr/>
        </p:nvSpPr>
        <p:spPr>
          <a:xfrm>
            <a:off x="0" y="1295400"/>
            <a:ext cx="6477000" cy="1200329"/>
          </a:xfrm>
          <a:prstGeom prst="rect">
            <a:avLst/>
          </a:prstGeom>
        </p:spPr>
        <p:txBody>
          <a:bodyPr wrap="square">
            <a:spAutoFit/>
          </a:bodyPr>
          <a:lstStyle/>
          <a:p>
            <a:r>
              <a:rPr lang="en-US" dirty="0"/>
              <a:t>1906 - Forbade the manufacture or sale of mislabeled or adulterated food or drugs, it gave the government broad powers to ensure the safety and efficacy of drugs in order to abolish the "patent" drug trade. Still in existence as the FDA.</a:t>
            </a:r>
          </a:p>
        </p:txBody>
      </p:sp>
      <p:sp>
        <p:nvSpPr>
          <p:cNvPr id="6" name="Rectangle 5"/>
          <p:cNvSpPr/>
          <p:nvPr/>
        </p:nvSpPr>
        <p:spPr>
          <a:xfrm>
            <a:off x="6476999" y="1710898"/>
            <a:ext cx="2621971" cy="369332"/>
          </a:xfrm>
          <a:prstGeom prst="rect">
            <a:avLst/>
          </a:prstGeom>
        </p:spPr>
        <p:txBody>
          <a:bodyPr wrap="square">
            <a:spAutoFit/>
          </a:bodyPr>
          <a:lstStyle/>
          <a:p>
            <a:pPr algn="ctr"/>
            <a:r>
              <a:rPr lang="en-US" b="1" i="1" u="sng" dirty="0"/>
              <a:t>Pure Food and Drug Act</a:t>
            </a:r>
          </a:p>
        </p:txBody>
      </p:sp>
      <p:sp>
        <p:nvSpPr>
          <p:cNvPr id="7" name="Rectangle 6"/>
          <p:cNvSpPr/>
          <p:nvPr/>
        </p:nvSpPr>
        <p:spPr>
          <a:xfrm>
            <a:off x="6553200" y="3099091"/>
            <a:ext cx="2590801" cy="646331"/>
          </a:xfrm>
          <a:prstGeom prst="rect">
            <a:avLst/>
          </a:prstGeom>
        </p:spPr>
        <p:txBody>
          <a:bodyPr wrap="square">
            <a:spAutoFit/>
          </a:bodyPr>
          <a:lstStyle/>
          <a:p>
            <a:pPr algn="ctr"/>
            <a:r>
              <a:rPr lang="en-US" b="1" i="1" u="sng" dirty="0"/>
              <a:t>Robert M. </a:t>
            </a:r>
            <a:r>
              <a:rPr lang="en-US" b="1" i="1" u="sng" dirty="0" err="1"/>
              <a:t>LaFollette</a:t>
            </a:r>
            <a:r>
              <a:rPr lang="en-US" b="1" i="1" u="sng" dirty="0"/>
              <a:t> (1855-1925)</a:t>
            </a:r>
          </a:p>
        </p:txBody>
      </p:sp>
      <p:sp>
        <p:nvSpPr>
          <p:cNvPr id="8" name="Rectangle 7"/>
          <p:cNvSpPr/>
          <p:nvPr/>
        </p:nvSpPr>
        <p:spPr>
          <a:xfrm>
            <a:off x="-1" y="2971800"/>
            <a:ext cx="6476999" cy="923330"/>
          </a:xfrm>
          <a:prstGeom prst="rect">
            <a:avLst/>
          </a:prstGeom>
        </p:spPr>
        <p:txBody>
          <a:bodyPr wrap="square">
            <a:spAutoFit/>
          </a:bodyPr>
          <a:lstStyle/>
          <a:p>
            <a:r>
              <a:rPr lang="en-US" dirty="0"/>
              <a:t>A great debater and political leader who believed in libertarian reforms, he was a major leader of the Progressive movement from Wisconsin.</a:t>
            </a:r>
          </a:p>
        </p:txBody>
      </p:sp>
      <p:sp>
        <p:nvSpPr>
          <p:cNvPr id="9" name="Rectangle 8"/>
          <p:cNvSpPr/>
          <p:nvPr/>
        </p:nvSpPr>
        <p:spPr>
          <a:xfrm>
            <a:off x="6553199" y="4724400"/>
            <a:ext cx="2545772" cy="646331"/>
          </a:xfrm>
          <a:prstGeom prst="rect">
            <a:avLst/>
          </a:prstGeom>
        </p:spPr>
        <p:txBody>
          <a:bodyPr wrap="square">
            <a:spAutoFit/>
          </a:bodyPr>
          <a:lstStyle/>
          <a:p>
            <a:pPr algn="ctr"/>
            <a:r>
              <a:rPr lang="en-US" b="1" i="1" u="sng" dirty="0"/>
              <a:t>City Manager </a:t>
            </a:r>
            <a:r>
              <a:rPr lang="en-US" b="1" i="1" u="sng" dirty="0" smtClean="0"/>
              <a:t>Plan and Commission </a:t>
            </a:r>
            <a:r>
              <a:rPr lang="en-US" b="1" i="1" u="sng" dirty="0"/>
              <a:t>Plan</a:t>
            </a:r>
            <a:r>
              <a:rPr lang="en-US" b="1" i="1" u="sng" dirty="0" smtClean="0"/>
              <a:t> </a:t>
            </a:r>
            <a:endParaRPr lang="en-US" b="1" i="1" u="sng" dirty="0"/>
          </a:p>
        </p:txBody>
      </p:sp>
      <p:sp>
        <p:nvSpPr>
          <p:cNvPr id="11" name="Rectangle 10"/>
          <p:cNvSpPr/>
          <p:nvPr/>
        </p:nvSpPr>
        <p:spPr>
          <a:xfrm>
            <a:off x="-13856" y="4352330"/>
            <a:ext cx="6528956" cy="923330"/>
          </a:xfrm>
          <a:prstGeom prst="rect">
            <a:avLst/>
          </a:prstGeom>
        </p:spPr>
        <p:txBody>
          <a:bodyPr wrap="square">
            <a:spAutoFit/>
          </a:bodyPr>
          <a:lstStyle/>
          <a:p>
            <a:r>
              <a:rPr lang="en-US" dirty="0"/>
              <a:t>Legislation designed to break up political machines and replace traditional political management of cities with trained professional urban planners and managers</a:t>
            </a:r>
          </a:p>
        </p:txBody>
      </p:sp>
      <p:sp>
        <p:nvSpPr>
          <p:cNvPr id="16" name="Rectangle 15"/>
          <p:cNvSpPr/>
          <p:nvPr/>
        </p:nvSpPr>
        <p:spPr>
          <a:xfrm>
            <a:off x="6572848" y="5943600"/>
            <a:ext cx="2643994" cy="369332"/>
          </a:xfrm>
          <a:prstGeom prst="rect">
            <a:avLst/>
          </a:prstGeom>
        </p:spPr>
        <p:txBody>
          <a:bodyPr wrap="none">
            <a:spAutoFit/>
          </a:bodyPr>
          <a:lstStyle/>
          <a:p>
            <a:r>
              <a:rPr lang="en-US" b="1" i="1" u="sng" dirty="0"/>
              <a:t>Payne-Aldrich Tariff, 1909</a:t>
            </a:r>
          </a:p>
        </p:txBody>
      </p:sp>
      <p:sp>
        <p:nvSpPr>
          <p:cNvPr id="17" name="Rectangle 16"/>
          <p:cNvSpPr/>
          <p:nvPr/>
        </p:nvSpPr>
        <p:spPr>
          <a:xfrm>
            <a:off x="0" y="5634473"/>
            <a:ext cx="6515100" cy="923330"/>
          </a:xfrm>
          <a:prstGeom prst="rect">
            <a:avLst/>
          </a:prstGeom>
        </p:spPr>
        <p:txBody>
          <a:bodyPr wrap="square">
            <a:spAutoFit/>
          </a:bodyPr>
          <a:lstStyle/>
          <a:p>
            <a:r>
              <a:rPr lang="en-US" dirty="0"/>
              <a:t>With the fear of foreign competition gone, it lowered rates to 38%. Democrats felt it did not go far enough and passed the Underwood Tariff in 1913 to further lower taxes.</a:t>
            </a:r>
          </a:p>
        </p:txBody>
      </p:sp>
    </p:spTree>
    <p:extLst>
      <p:ext uri="{BB962C8B-B14F-4D97-AF65-F5344CB8AC3E}">
        <p14:creationId xmlns:p14="http://schemas.microsoft.com/office/powerpoint/2010/main" val="172123425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7529</TotalTime>
  <Words>31322</Words>
  <Application>Microsoft Office PowerPoint</Application>
  <PresentationFormat>On-screen Show (4:3)</PresentationFormat>
  <Paragraphs>1512</Paragraphs>
  <Slides>149</Slides>
  <Notes>2</Notes>
  <HiddenSlides>0</HiddenSlides>
  <MMClips>0</MMClips>
  <ScaleCrop>false</ScaleCrop>
  <HeadingPairs>
    <vt:vector size="4" baseType="variant">
      <vt:variant>
        <vt:lpstr>Theme</vt:lpstr>
      </vt:variant>
      <vt:variant>
        <vt:i4>1</vt:i4>
      </vt:variant>
      <vt:variant>
        <vt:lpstr>Slide Titles</vt:lpstr>
      </vt:variant>
      <vt:variant>
        <vt:i4>149</vt:i4>
      </vt:variant>
    </vt:vector>
  </HeadingPairs>
  <TitlesOfParts>
    <vt:vector size="150" baseType="lpstr">
      <vt:lpstr>Office Theme</vt:lpstr>
      <vt:lpstr>AP Untied States History Flash Cards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 Untied States History Flash Cards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 Untied States History Flash Cards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 Untied States History Flash Cards</vt:lpstr>
      <vt:lpstr>PowerPoint Presentation</vt:lpstr>
      <vt:lpstr>PowerPoint Presentation</vt:lpstr>
      <vt:lpstr>PowerPoint Presentation</vt:lpstr>
      <vt:lpstr>PowerPoint Presentation</vt:lpstr>
      <vt:lpstr>PowerPoint Presentation</vt:lpstr>
      <vt:lpstr>PowerPoint Presentation</vt:lpstr>
      <vt:lpstr>AP Untied States History Flash Cards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 Untied States History Flash Cards</vt:lpstr>
      <vt:lpstr>PowerPoint Presentation</vt:lpstr>
      <vt:lpstr>PowerPoint Presentation</vt:lpstr>
      <vt:lpstr>PowerPoint Presentation</vt:lpstr>
      <vt:lpstr>AP Untied States History Flash Cards</vt:lpstr>
      <vt:lpstr>PowerPoint Presentation</vt:lpstr>
      <vt:lpstr>PowerPoint Presentation</vt:lpstr>
      <vt:lpstr>PowerPoint Presentation</vt:lpstr>
      <vt:lpstr>PowerPoint Presentation</vt:lpstr>
      <vt:lpstr>AP Untied States History Flash Cards</vt:lpstr>
      <vt:lpstr>PowerPoint Presentation</vt:lpstr>
      <vt:lpstr>PowerPoint Presentation</vt:lpstr>
      <vt:lpstr>PowerPoint Presentation</vt:lpstr>
      <vt:lpstr>PowerPoint Presentation</vt:lpstr>
      <vt:lpstr>AP Untied States History Flash Cards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 Untied States History Flash Cards</vt:lpstr>
      <vt:lpstr>PowerPoint Presentation</vt:lpstr>
      <vt:lpstr>PowerPoint Presentation</vt:lpstr>
      <vt:lpstr>PowerPoint Presentation</vt:lpstr>
      <vt:lpstr>PowerPoint Presentation</vt:lpstr>
      <vt:lpstr>PowerPoint Presentation</vt:lpstr>
      <vt:lpstr>AP Untied States History Flash Cards</vt:lpstr>
      <vt:lpstr>PowerPoint Presentation</vt:lpstr>
      <vt:lpstr>PowerPoint Presentation</vt:lpstr>
      <vt:lpstr>PowerPoint Presentation</vt:lpstr>
      <vt:lpstr>PowerPoint Presentation</vt:lpstr>
      <vt:lpstr>AP Untied States History Flash Cards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 Untied States History Flash Cards</vt:lpstr>
      <vt:lpstr>PowerPoint Presentation</vt:lpstr>
      <vt:lpstr>PowerPoint Presentation</vt:lpstr>
      <vt:lpstr>PowerPoint Presentation</vt:lpstr>
      <vt:lpstr>PowerPoint Presentation</vt:lpstr>
      <vt:lpstr>AP Untied States History Flash Cards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 Untied States History Flash Cards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 Untied States History Flash Cards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 Untied States History Flash Cards</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Lee Anderson</dc:creator>
  <cp:lastModifiedBy>Lee Anderson</cp:lastModifiedBy>
  <cp:revision>104</cp:revision>
  <cp:lastPrinted>2015-02-04T14:39:59Z</cp:lastPrinted>
  <dcterms:created xsi:type="dcterms:W3CDTF">2015-01-30T12:50:21Z</dcterms:created>
  <dcterms:modified xsi:type="dcterms:W3CDTF">2015-03-18T17:55:51Z</dcterms:modified>
</cp:coreProperties>
</file>