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41E27-CA61-4C1D-81A7-87CD6E6D686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0C858-C0C3-4DC1-909C-C23F986CA5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682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91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72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11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97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8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05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70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1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173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4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B9755-2920-4D22-A611-A2121C6437D8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5F0D9-D437-4528-B1F5-B1EFFA4E23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68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771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 smtClean="0"/>
              <a:t>Hebrews settled between the Mediterranean Sea and the Jordan River Valley (part of Fertile Crescent in Southwest Asia).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Hebrews </a:t>
            </a:r>
            <a:endParaRPr lang="en-US" dirty="0" smtClean="0"/>
          </a:p>
          <a:p>
            <a:r>
              <a:rPr lang="en-US" dirty="0" smtClean="0"/>
              <a:t>(Jews)</a:t>
            </a: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Belief in one God (monotheism)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Torah, which contains the written records and beliefs of the Jews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600" dirty="0"/>
              <a:t>Ten Commandments, which state moral and religious conduct</a:t>
            </a:r>
          </a:p>
          <a:p>
            <a:r>
              <a:rPr lang="en-US" dirty="0"/>
              <a:t> </a:t>
            </a:r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 algn="ctr">
              <a:buFont typeface="Arial" pitchFamily="34" charset="0"/>
              <a:buChar char="•"/>
            </a:pPr>
            <a:r>
              <a:rPr lang="en-US" dirty="0" smtClean="0"/>
              <a:t>Abraham- Founder</a:t>
            </a:r>
            <a:endParaRPr lang="en-US" dirty="0"/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n-US" dirty="0" smtClean="0"/>
              <a:t>Moses- Egyptian Exodus</a:t>
            </a:r>
            <a:endParaRPr lang="en-US" dirty="0"/>
          </a:p>
          <a:p>
            <a:pPr marL="285750" lvl="0" indent="-285750" algn="ctr">
              <a:buFont typeface="Arial" pitchFamily="34" charset="0"/>
              <a:buChar char="•"/>
            </a:pPr>
            <a:r>
              <a:rPr lang="en-US" dirty="0" smtClean="0"/>
              <a:t>Jerusalem- Capital City</a:t>
            </a:r>
            <a:endParaRPr lang="en-US" dirty="0"/>
          </a:p>
          <a:p>
            <a:pPr marL="285750" indent="-285750" algn="ctr"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-32657" y="2253734"/>
            <a:ext cx="19335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Origins of Judaism</a:t>
            </a:r>
            <a:endParaRPr lang="en-US" b="1" i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10886" y="3733800"/>
            <a:ext cx="42457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Beliefs, traditions, and customs of Judaism</a:t>
            </a:r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Exile- The Babylonian captivity that was ended by the Persian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Diaspora- The spreading of the Jews after the Babylonian captivity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8169" y="5226316"/>
            <a:ext cx="1924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Spread of Judaism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4814" y="818776"/>
            <a:ext cx="99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Location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57325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771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India: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Spread along major trade routes</a:t>
            </a:r>
            <a:endParaRPr lang="en-US" dirty="0" smtClean="0"/>
          </a:p>
          <a:p>
            <a:pPr lvl="0"/>
            <a:r>
              <a:rPr lang="en-US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Hinduism</a:t>
            </a:r>
          </a:p>
          <a:p>
            <a:r>
              <a:rPr lang="en-US" dirty="0" smtClean="0"/>
              <a:t>(combination of Aryan and native Indian beliefs)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Vedas </a:t>
            </a:r>
            <a:r>
              <a:rPr lang="en-US" dirty="0" smtClean="0"/>
              <a:t>(Aryan writings)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Upanishads (defines the nature of the gods)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Belief </a:t>
            </a:r>
            <a:r>
              <a:rPr lang="en-US" sz="1400" dirty="0"/>
              <a:t>in many forms of one </a:t>
            </a:r>
            <a:r>
              <a:rPr lang="en-US" sz="1400" dirty="0" smtClean="0"/>
              <a:t>God (</a:t>
            </a:r>
            <a:r>
              <a:rPr lang="en-US" sz="1400" b="1" dirty="0" smtClean="0">
                <a:effectLst/>
              </a:rPr>
              <a:t>Brahma</a:t>
            </a:r>
            <a:r>
              <a:rPr lang="en-US" sz="1400" dirty="0" smtClean="0"/>
              <a:t>)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Reincarnation: Rebirth based upon </a:t>
            </a:r>
            <a:r>
              <a:rPr lang="en-US" sz="1400" dirty="0" smtClean="0"/>
              <a:t>karma (cycle of life)</a:t>
            </a:r>
            <a:endParaRPr lang="en-US" sz="14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Karma: Knowledge that all thoughts and actions result in future </a:t>
            </a:r>
            <a:r>
              <a:rPr lang="en-US" sz="1400" dirty="0" smtClean="0"/>
              <a:t>consequences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Have a cast</a:t>
            </a:r>
            <a:endParaRPr lang="en-US" sz="1400" dirty="0"/>
          </a:p>
          <a:p>
            <a:pPr marL="285750" indent="-285750" algn="ctr">
              <a:buFont typeface="Arial" pitchFamily="34" charset="0"/>
              <a:buChar char="•"/>
            </a:pP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-36536" y="2253734"/>
            <a:ext cx="8183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Beliefs</a:t>
            </a:r>
            <a:endParaRPr lang="en-US" b="1" i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16440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Sacred writings</a:t>
            </a:r>
            <a:endParaRPr lang="en-US" b="1" i="1" u="sng" dirty="0"/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It is still the major religion in India to this day!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8169" y="5226316"/>
            <a:ext cx="7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Today</a:t>
            </a:r>
            <a:endParaRPr lang="en-US" b="1" i="1" u="sng" dirty="0"/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99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Location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3402456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771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India: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Spread along </a:t>
            </a:r>
            <a:r>
              <a:rPr lang="en-US" dirty="0" smtClean="0"/>
              <a:t>most of China, Korea, Japan, and Southeast Asia</a:t>
            </a:r>
            <a:endParaRPr lang="en-US" dirty="0" smtClean="0"/>
          </a:p>
          <a:p>
            <a:pPr lvl="0"/>
            <a:r>
              <a:rPr lang="en-US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Buddhism</a:t>
            </a:r>
          </a:p>
          <a:p>
            <a:r>
              <a:rPr lang="en-US" dirty="0" smtClean="0"/>
              <a:t>(Comes out of Hinduism)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Four Noble </a:t>
            </a:r>
            <a:r>
              <a:rPr lang="en-US" sz="1400" dirty="0" smtClean="0"/>
              <a:t>Truths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How to control once desires </a:t>
            </a:r>
            <a:endParaRPr lang="en-US" sz="1400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400" dirty="0"/>
              <a:t>Eightfold Path to </a:t>
            </a:r>
            <a:r>
              <a:rPr lang="en-US" sz="1400" dirty="0" smtClean="0"/>
              <a:t>Enlightenment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 smtClean="0"/>
              <a:t>Come out of 4 noble truths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400" dirty="0" smtClean="0"/>
              <a:t>No cast system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/>
              <a:t>Siddhartha Gautama </a:t>
            </a:r>
            <a:endParaRPr lang="en-US" sz="1600" dirty="0" smtClean="0"/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/>
              <a:t>Buddha- means the in- lighted one!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sz="1600" dirty="0" smtClean="0"/>
              <a:t>Goal- reach nirvana</a:t>
            </a:r>
            <a:endParaRPr lang="en-US" sz="1600" dirty="0"/>
          </a:p>
        </p:txBody>
      </p:sp>
      <p:sp>
        <p:nvSpPr>
          <p:cNvPr id="10" name="Rectangle 9"/>
          <p:cNvSpPr/>
          <p:nvPr/>
        </p:nvSpPr>
        <p:spPr>
          <a:xfrm>
            <a:off x="21771" y="2265011"/>
            <a:ext cx="969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Founder</a:t>
            </a:r>
            <a:endParaRPr lang="en-US" b="1" i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8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err="1" smtClean="0"/>
              <a:t>Belifes</a:t>
            </a:r>
            <a:endParaRPr lang="en-US" b="1" i="1" u="sng" dirty="0"/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King Asoka’s (a </a:t>
            </a:r>
            <a:r>
              <a:rPr lang="en-US" dirty="0" err="1" smtClean="0"/>
              <a:t>Mauryan</a:t>
            </a:r>
            <a:r>
              <a:rPr lang="en-US" dirty="0" smtClean="0"/>
              <a:t> king)  </a:t>
            </a:r>
            <a:r>
              <a:rPr lang="en-US" dirty="0"/>
              <a:t>missionaries and their writings spread Buddhism from India to China and other parts of Asia.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28169" y="5226316"/>
            <a:ext cx="8531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Spread</a:t>
            </a:r>
            <a:endParaRPr lang="en-US" b="1" i="1" u="sng" dirty="0"/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99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Location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2195134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771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China</a:t>
            </a:r>
          </a:p>
          <a:p>
            <a:pPr lvl="0"/>
            <a:r>
              <a:rPr lang="en-US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Taoism</a:t>
            </a:r>
          </a:p>
          <a:p>
            <a:r>
              <a:rPr lang="en-US" dirty="0" smtClean="0"/>
              <a:t>(Philosophy on life)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Humility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Simple life and inner peace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Harmony with nature</a:t>
            </a:r>
          </a:p>
        </p:txBody>
      </p:sp>
      <p:sp>
        <p:nvSpPr>
          <p:cNvPr id="6" name="Oval 5"/>
          <p:cNvSpPr/>
          <p:nvPr/>
        </p:nvSpPr>
        <p:spPr>
          <a:xfrm>
            <a:off x="114299" y="2612572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err="1" smtClean="0"/>
              <a:t>Laozi</a:t>
            </a:r>
            <a:endParaRPr lang="en-US" sz="16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Philosopher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1771" y="2265011"/>
            <a:ext cx="969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Founder</a:t>
            </a:r>
            <a:endParaRPr lang="en-US" b="1" i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8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err="1" smtClean="0"/>
              <a:t>Belifes</a:t>
            </a:r>
            <a:endParaRPr lang="en-US" b="1" i="1" u="sng" dirty="0"/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err="1" smtClean="0"/>
              <a:t>Doa</a:t>
            </a:r>
            <a:r>
              <a:rPr lang="en-US" dirty="0" smtClean="0"/>
              <a:t> was universal forces and guides everything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8169" y="5226316"/>
            <a:ext cx="6319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Goal</a:t>
            </a:r>
            <a:endParaRPr lang="en-US" b="1" i="1" u="sng" dirty="0"/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99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Location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495257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1771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China</a:t>
            </a:r>
          </a:p>
          <a:p>
            <a:pPr lvl="0"/>
            <a:r>
              <a:rPr lang="en-US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Confucianism</a:t>
            </a:r>
          </a:p>
          <a:p>
            <a:r>
              <a:rPr lang="en-US" dirty="0" smtClean="0"/>
              <a:t>(Philosophy on life)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Belief that humans are good, not bad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Respect for elders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Code of politeness (still used in Chinese society today)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Emphasis on education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1400" dirty="0"/>
              <a:t>Ancestor worship</a:t>
            </a:r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Confucius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A teacher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 smtClean="0"/>
              <a:t>Students spread his work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21771" y="2265011"/>
            <a:ext cx="9698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Founder</a:t>
            </a:r>
            <a:endParaRPr lang="en-US" b="1" i="1" u="sng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8167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err="1" smtClean="0"/>
              <a:t>Belifes</a:t>
            </a:r>
            <a:endParaRPr lang="en-US" b="1" i="1" u="sng" dirty="0"/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 smtClean="0"/>
              <a:t>Still used in China today!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-28169" y="5226316"/>
            <a:ext cx="755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 smtClean="0"/>
              <a:t>Today</a:t>
            </a:r>
            <a:endParaRPr lang="en-US" b="1" i="1" u="sng" dirty="0"/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99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1" u="sng" dirty="0" smtClean="0"/>
              <a:t>Location</a:t>
            </a:r>
            <a:endParaRPr lang="en-US" b="1" i="1" u="sng" dirty="0" smtClean="0"/>
          </a:p>
        </p:txBody>
      </p:sp>
    </p:spTree>
    <p:extLst>
      <p:ext uri="{BB962C8B-B14F-4D97-AF65-F5344CB8AC3E}">
        <p14:creationId xmlns:p14="http://schemas.microsoft.com/office/powerpoint/2010/main" val="1273477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6200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657350" lvl="3" indent="-285750">
              <a:buFont typeface="Arial" pitchFamily="34" charset="0"/>
              <a:buChar char="•"/>
            </a:pPr>
            <a:r>
              <a:rPr lang="en-US" sz="1400" dirty="0"/>
              <a:t>Had its roots in Judaism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400" dirty="0"/>
              <a:t>Was led by Jesus of Nazareth, who was proclaimed the Messiah</a:t>
            </a:r>
          </a:p>
          <a:p>
            <a:pPr marL="1657350" lvl="3" indent="-285750">
              <a:buFont typeface="Arial" pitchFamily="34" charset="0"/>
              <a:buChar char="•"/>
            </a:pPr>
            <a:r>
              <a:rPr lang="en-US" sz="1400" dirty="0"/>
              <a:t>Conflicted with polytheistic beliefs of Roman Empire</a:t>
            </a:r>
          </a:p>
          <a:p>
            <a:pPr lvl="3"/>
            <a:r>
              <a:rPr lang="en-US" dirty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Christianity</a:t>
            </a:r>
          </a:p>
          <a:p>
            <a:pPr lvl="0"/>
            <a:r>
              <a:rPr lang="en-US" dirty="0" smtClean="0"/>
              <a:t>(Comes out of Judaism)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Popularity of the message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Early martyrs inspired others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dirty="0"/>
              <a:t>Carried by the Apostles, including Paul, throughout the Roman Empire</a:t>
            </a:r>
            <a:endParaRPr lang="en-US" sz="3200" dirty="0"/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endParaRPr lang="en-US" sz="1600" dirty="0" smtClean="0"/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Monotheism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Jesus as both Son and incarnation of God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Life after death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New Testament, containing accounts of the life and teachings of Jesus, as well as writings of early Christians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Christian doctrines established by early church councils</a:t>
            </a:r>
          </a:p>
          <a:p>
            <a:pPr marL="1200150" lvl="2" indent="-28575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-71640" y="2265011"/>
            <a:ext cx="32229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Beliefs, traditions, and customs </a:t>
            </a:r>
            <a:endParaRPr lang="en-US" b="1" i="1" u="sng" dirty="0" smtClean="0"/>
          </a:p>
          <a:p>
            <a:r>
              <a:rPr lang="en-US" b="1" i="1" u="sng" dirty="0" smtClean="0"/>
              <a:t>of </a:t>
            </a:r>
            <a:r>
              <a:rPr lang="en-US" b="1" i="1" u="sng" dirty="0"/>
              <a:t>Christianity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2242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Spread of Christianity</a:t>
            </a:r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The Emperor Constantine converted to Christianity and made it legal.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Christianity later became the official state religion.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The Church became a source of moral authority.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Loyalty to the Church became more important than loyalty to the Emperor.</a:t>
            </a:r>
          </a:p>
          <a:p>
            <a:pPr marL="1085850" lvl="2" indent="-171450">
              <a:buFont typeface="Arial" pitchFamily="34" charset="0"/>
              <a:buChar char="•"/>
            </a:pPr>
            <a:r>
              <a:rPr lang="en-US" sz="1200" dirty="0"/>
              <a:t>The Church became the main unifying force of Western Europe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-32657" y="5110646"/>
            <a:ext cx="287341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i="1" u="sng" dirty="0"/>
              <a:t>Impact of the Church </a:t>
            </a:r>
            <a:r>
              <a:rPr lang="en-US" sz="1600" b="1" i="1" u="sng" dirty="0" smtClean="0"/>
              <a:t>of</a:t>
            </a:r>
          </a:p>
          <a:p>
            <a:r>
              <a:rPr lang="en-US" sz="1600" b="1" i="1" u="sng" dirty="0" smtClean="0"/>
              <a:t>Rome </a:t>
            </a:r>
            <a:r>
              <a:rPr lang="en-US" sz="1600" b="1" i="1" u="sng" dirty="0"/>
              <a:t>in the late Roman Empire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2251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Origins of Christianity</a:t>
            </a:r>
          </a:p>
        </p:txBody>
      </p:sp>
    </p:spTree>
    <p:extLst>
      <p:ext uri="{BB962C8B-B14F-4D97-AF65-F5344CB8AC3E}">
        <p14:creationId xmlns:p14="http://schemas.microsoft.com/office/powerpoint/2010/main" val="1844612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76200" y="11430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Muhammad, the Prophet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en-US" dirty="0"/>
              <a:t>Mecca and Medina on the Arabian Peninsula: Early Muslim cities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76200"/>
            <a:ext cx="6172200" cy="1066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Islam</a:t>
            </a:r>
          </a:p>
          <a:p>
            <a:pPr lvl="0"/>
            <a:r>
              <a:rPr lang="en-US" dirty="0" smtClean="0"/>
              <a:t>(Comes out of Judaism along with Christianity) 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6200" y="4103132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Across Asia and Africa and into Spain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/>
              <a:t>Geographic extent of first Muslim empire</a:t>
            </a:r>
          </a:p>
        </p:txBody>
      </p:sp>
      <p:sp>
        <p:nvSpPr>
          <p:cNvPr id="6" name="Oval 5"/>
          <p:cNvSpPr/>
          <p:nvPr/>
        </p:nvSpPr>
        <p:spPr>
          <a:xfrm>
            <a:off x="-10886" y="2623066"/>
            <a:ext cx="9067800" cy="1295400"/>
          </a:xfrm>
          <a:prstGeom prst="ellipse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1400" dirty="0" smtClean="0"/>
              <a:t>Monotheism</a:t>
            </a:r>
            <a:r>
              <a:rPr lang="en-US" sz="1400" dirty="0"/>
              <a:t>: Allah (Arabic word for God)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Qur’an (Koran): The word of God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Five Pillars of Islam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400" dirty="0"/>
              <a:t>Acceptance of Judeo-Christian prophets, including Moses and Jesus</a:t>
            </a:r>
            <a:endParaRPr lang="en-US" sz="14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-71640" y="2265011"/>
            <a:ext cx="32229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Beliefs, traditions, and customs </a:t>
            </a:r>
            <a:endParaRPr lang="en-US" b="1" i="1" u="sng" dirty="0" smtClean="0"/>
          </a:p>
          <a:p>
            <a:r>
              <a:rPr lang="en-US" b="1" i="1" u="sng" dirty="0" smtClean="0"/>
              <a:t>of Islam</a:t>
            </a:r>
            <a:endParaRPr lang="en-US" b="1" i="1" u="sng" dirty="0"/>
          </a:p>
        </p:txBody>
      </p:sp>
      <p:sp>
        <p:nvSpPr>
          <p:cNvPr id="11" name="Rectangle 10"/>
          <p:cNvSpPr/>
          <p:nvPr/>
        </p:nvSpPr>
        <p:spPr>
          <a:xfrm>
            <a:off x="-32657" y="3810000"/>
            <a:ext cx="1661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Spread of Islam</a:t>
            </a:r>
          </a:p>
        </p:txBody>
      </p:sp>
      <p:sp>
        <p:nvSpPr>
          <p:cNvPr id="12" name="Oval 11"/>
          <p:cNvSpPr/>
          <p:nvPr/>
        </p:nvSpPr>
        <p:spPr>
          <a:xfrm>
            <a:off x="10885" y="5562600"/>
            <a:ext cx="9067800" cy="1295400"/>
          </a:xfrm>
          <a:prstGeom prst="ellips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Political unity of the first Muslim empire was short-lived.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Arabic language spread with Islam and facilitated trade across Islamic lands.</a:t>
            </a:r>
          </a:p>
          <a:p>
            <a:pPr marL="1200150" lvl="2" indent="-285750">
              <a:buFont typeface="Arial" pitchFamily="34" charset="0"/>
              <a:buChar char="•"/>
            </a:pPr>
            <a:r>
              <a:rPr lang="en-US" sz="1600" dirty="0"/>
              <a:t>Slavery was not based on race</a:t>
            </a:r>
            <a:r>
              <a:rPr lang="en-US" dirty="0"/>
              <a:t>.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-32657" y="5110646"/>
            <a:ext cx="292825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i="1" u="sng" dirty="0"/>
              <a:t>Geographic influences on economic, social, and political development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885" y="818776"/>
            <a:ext cx="1670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u="sng" dirty="0"/>
              <a:t>Origins of Islam</a:t>
            </a:r>
          </a:p>
        </p:txBody>
      </p:sp>
    </p:spTree>
    <p:extLst>
      <p:ext uri="{BB962C8B-B14F-4D97-AF65-F5344CB8AC3E}">
        <p14:creationId xmlns:p14="http://schemas.microsoft.com/office/powerpoint/2010/main" val="537471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628</Words>
  <Application>Microsoft Office PowerPoint</Application>
  <PresentationFormat>On-screen Show (4:3)</PresentationFormat>
  <Paragraphs>129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 Anderson</dc:creator>
  <cp:lastModifiedBy>Lee Anderson</cp:lastModifiedBy>
  <cp:revision>5</cp:revision>
  <cp:lastPrinted>2012-01-23T15:04:49Z</cp:lastPrinted>
  <dcterms:created xsi:type="dcterms:W3CDTF">2012-01-23T14:16:50Z</dcterms:created>
  <dcterms:modified xsi:type="dcterms:W3CDTF">2012-01-23T15:07:08Z</dcterms:modified>
</cp:coreProperties>
</file>